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16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17.xml" ContentType="application/vnd.openxmlformats-officedocument.presentationml.slide+xml"/>
  <Override PartName="/ppt/slides/slide25.xml" ContentType="application/vnd.openxmlformats-officedocument.presentationml.slide+xml"/>
  <Override PartName="/ppt/slides/slide23.xml" ContentType="application/vnd.openxmlformats-officedocument.presentationml.slide+xml"/>
  <Override PartName="/ppt/slides/slide19.xml" ContentType="application/vnd.openxmlformats-officedocument.presentationml.slide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5" r:id="rId8"/>
    <p:sldId id="267" r:id="rId9"/>
    <p:sldId id="262" r:id="rId10"/>
    <p:sldId id="263" r:id="rId11"/>
    <p:sldId id="264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6" r:id="rId30"/>
    <p:sldId id="285" r:id="rId3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99790027-F32E-43B6-8131-57943B2EB910}">
          <p14:sldIdLst>
            <p14:sldId id="256"/>
            <p14:sldId id="258"/>
            <p14:sldId id="257"/>
            <p14:sldId id="259"/>
            <p14:sldId id="260"/>
            <p14:sldId id="261"/>
            <p14:sldId id="265"/>
            <p14:sldId id="267"/>
            <p14:sldId id="262"/>
            <p14:sldId id="263"/>
            <p14:sldId id="264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6"/>
            <p14:sldId id="28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4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4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38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19979-5B29-41A0-B7DA-2513AC4B5011}" type="datetimeFigureOut">
              <a:rPr lang="cs-CZ" smtClean="0"/>
              <a:t>22.3.2013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89EFE-C7DC-4180-8ED0-08AE73513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8550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19979-5B29-41A0-B7DA-2513AC4B5011}" type="datetimeFigureOut">
              <a:rPr lang="cs-CZ" smtClean="0"/>
              <a:t>22.3.2013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89EFE-C7DC-4180-8ED0-08AE73513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5836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19979-5B29-41A0-B7DA-2513AC4B5011}" type="datetimeFigureOut">
              <a:rPr lang="cs-CZ" smtClean="0"/>
              <a:t>22.3.2013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89EFE-C7DC-4180-8ED0-08AE73513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6233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19979-5B29-41A0-B7DA-2513AC4B5011}" type="datetimeFigureOut">
              <a:rPr lang="cs-CZ" smtClean="0"/>
              <a:t>22.3.2013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89EFE-C7DC-4180-8ED0-08AE73513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0900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19979-5B29-41A0-B7DA-2513AC4B5011}" type="datetimeFigureOut">
              <a:rPr lang="cs-CZ" smtClean="0"/>
              <a:t>22.3.2013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89EFE-C7DC-4180-8ED0-08AE73513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6528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19979-5B29-41A0-B7DA-2513AC4B5011}" type="datetimeFigureOut">
              <a:rPr lang="cs-CZ" smtClean="0"/>
              <a:t>22.3.2013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89EFE-C7DC-4180-8ED0-08AE73513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195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19979-5B29-41A0-B7DA-2513AC4B5011}" type="datetimeFigureOut">
              <a:rPr lang="cs-CZ" smtClean="0"/>
              <a:t>22.3.2013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89EFE-C7DC-4180-8ED0-08AE73513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5852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19979-5B29-41A0-B7DA-2513AC4B5011}" type="datetimeFigureOut">
              <a:rPr lang="cs-CZ" smtClean="0"/>
              <a:t>22.3.2013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89EFE-C7DC-4180-8ED0-08AE73513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652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19979-5B29-41A0-B7DA-2513AC4B5011}" type="datetimeFigureOut">
              <a:rPr lang="cs-CZ" smtClean="0"/>
              <a:t>22.3.2013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89EFE-C7DC-4180-8ED0-08AE73513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9590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19979-5B29-41A0-B7DA-2513AC4B5011}" type="datetimeFigureOut">
              <a:rPr lang="cs-CZ" smtClean="0"/>
              <a:t>22.3.2013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89EFE-C7DC-4180-8ED0-08AE73513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945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19979-5B29-41A0-B7DA-2513AC4B5011}" type="datetimeFigureOut">
              <a:rPr lang="cs-CZ" smtClean="0"/>
              <a:t>22.3.2013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89EFE-C7DC-4180-8ED0-08AE73513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02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19979-5B29-41A0-B7DA-2513AC4B5011}" type="datetimeFigureOut">
              <a:rPr lang="cs-CZ" smtClean="0"/>
              <a:t>22.3.2013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89EFE-C7DC-4180-8ED0-08AE73513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3102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>
                <a:latin typeface="Bookman Old Style" pitchFamily="18" charset="0"/>
              </a:rPr>
              <a:t>Jižní Evropa</a:t>
            </a:r>
            <a:endParaRPr lang="cs-CZ" dirty="0">
              <a:latin typeface="Bookman Old Style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463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05600" y="152400"/>
            <a:ext cx="2438400" cy="71596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Baleáry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4495800"/>
            <a:ext cx="3733800" cy="1981200"/>
          </a:xfrm>
        </p:spPr>
        <p:txBody>
          <a:bodyPr>
            <a:normAutofit fontScale="70000" lnSpcReduction="20000"/>
          </a:bodyPr>
          <a:lstStyle/>
          <a:p>
            <a:pPr>
              <a:buFont typeface="Calibri" pitchFamily="34" charset="0"/>
              <a:buChar char="-"/>
            </a:pPr>
            <a:r>
              <a:rPr lang="cs-CZ" dirty="0" smtClean="0"/>
              <a:t>Souostroví ve Středozemním moři</a:t>
            </a:r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Baleáry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(Mallorca, </a:t>
            </a:r>
            <a:r>
              <a:rPr lang="cs-CZ" dirty="0" err="1" smtClean="0"/>
              <a:t>Menorca</a:t>
            </a:r>
            <a:r>
              <a:rPr lang="cs-CZ" dirty="0" smtClean="0"/>
              <a:t>)</a:t>
            </a:r>
          </a:p>
          <a:p>
            <a:pPr>
              <a:buFont typeface="Calibri" pitchFamily="34" charset="0"/>
              <a:buChar char="-"/>
            </a:pPr>
            <a:r>
              <a:rPr lang="cs-CZ" dirty="0" err="1" smtClean="0"/>
              <a:t>Pytyuské</a:t>
            </a:r>
            <a:r>
              <a:rPr lang="cs-CZ" dirty="0" smtClean="0"/>
              <a:t> ostrovy (</a:t>
            </a:r>
            <a:r>
              <a:rPr lang="cs-CZ" dirty="0" err="1" smtClean="0"/>
              <a:t>Formentera</a:t>
            </a:r>
            <a:r>
              <a:rPr lang="cs-CZ" dirty="0" smtClean="0"/>
              <a:t>, Ibiza)</a:t>
            </a:r>
            <a:endParaRPr lang="cs-CZ" dirty="0"/>
          </a:p>
        </p:txBody>
      </p:sp>
      <p:pic>
        <p:nvPicPr>
          <p:cNvPr id="9219" name="Picture 3" descr="C:\Users\Jana\Desktop\Balearic-Islands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146304"/>
            <a:ext cx="67945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Jana\Desktop\formenter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998068"/>
            <a:ext cx="5867400" cy="3912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6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Jana\Desktop\Tenerife-3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110" y="-169069"/>
            <a:ext cx="4648200" cy="348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Jana\Desktop\beac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35110" cy="314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76200"/>
            <a:ext cx="4000500" cy="86836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Kanárské ostrovy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44" name="Picture 4" descr="C:\Users\Jana\Desktop\(1)hotel-hacienda-naxamena-ibiza-spa-cascadas-suspendidas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8012"/>
            <a:ext cx="9372600" cy="372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45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Ř</a:t>
            </a:r>
            <a:r>
              <a:rPr lang="cs-CZ" dirty="0" smtClean="0"/>
              <a:t>ecko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3276600" cy="4495800"/>
          </a:xfrm>
        </p:spPr>
        <p:txBody>
          <a:bodyPr>
            <a:normAutofit fontScale="62500" lnSpcReduction="20000"/>
          </a:bodyPr>
          <a:lstStyle/>
          <a:p>
            <a:r>
              <a:rPr lang="cs-CZ" dirty="0" err="1" smtClean="0"/>
              <a:t>Hl.město</a:t>
            </a:r>
            <a:r>
              <a:rPr lang="cs-CZ" dirty="0" smtClean="0"/>
              <a:t>: Athény</a:t>
            </a:r>
          </a:p>
          <a:p>
            <a:r>
              <a:rPr lang="cs-CZ" dirty="0" smtClean="0"/>
              <a:t>Republika</a:t>
            </a:r>
          </a:p>
          <a:p>
            <a:r>
              <a:rPr lang="cs-CZ" dirty="0" smtClean="0"/>
              <a:t>Náboženství: pravoslavné</a:t>
            </a:r>
          </a:p>
          <a:p>
            <a:r>
              <a:rPr lang="cs-CZ" dirty="0" smtClean="0"/>
              <a:t>Přes 11 mil. Obyvatel</a:t>
            </a:r>
          </a:p>
          <a:p>
            <a:r>
              <a:rPr lang="cs-CZ" dirty="0" smtClean="0"/>
              <a:t>Kolébka evropské civilizace</a:t>
            </a:r>
          </a:p>
          <a:p>
            <a:r>
              <a:rPr lang="cs-CZ" dirty="0" smtClean="0"/>
              <a:t>Tradice olympijských her</a:t>
            </a:r>
          </a:p>
          <a:p>
            <a:r>
              <a:rPr lang="cs-CZ" dirty="0" smtClean="0"/>
              <a:t>Cca 2000 ostrovů (Rhodos, Kréta)</a:t>
            </a:r>
          </a:p>
          <a:p>
            <a:r>
              <a:rPr lang="cs-CZ" dirty="0" smtClean="0"/>
              <a:t>Olivové háje, víno, ovčí sýr</a:t>
            </a:r>
          </a:p>
          <a:p>
            <a:r>
              <a:rPr lang="cs-CZ" dirty="0" smtClean="0"/>
              <a:t>Peloponéský poloostrov</a:t>
            </a:r>
          </a:p>
          <a:p>
            <a:r>
              <a:rPr lang="cs-CZ" dirty="0" err="1" smtClean="0"/>
              <a:t>Korinstký</a:t>
            </a:r>
            <a:r>
              <a:rPr lang="cs-CZ" dirty="0" smtClean="0"/>
              <a:t> průplav</a:t>
            </a:r>
            <a:endParaRPr lang="cs-CZ" dirty="0"/>
          </a:p>
        </p:txBody>
      </p:sp>
      <p:pic>
        <p:nvPicPr>
          <p:cNvPr id="11266" name="Picture 2" descr="C:\Users\Jana\Desktop\Bez názvu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219200"/>
            <a:ext cx="4429125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60675"/>
            <a:ext cx="2159999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051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Jana\Desktop\Santorini_Greece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67400" y="-152400"/>
            <a:ext cx="15240001" cy="1020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Hornatá země</a:t>
            </a:r>
          </a:p>
          <a:p>
            <a:r>
              <a:rPr lang="cs-CZ" dirty="0" smtClean="0"/>
              <a:t>Nejvyšší vrchol Olymp</a:t>
            </a:r>
          </a:p>
          <a:p>
            <a:r>
              <a:rPr lang="cs-CZ" dirty="0" smtClean="0"/>
              <a:t>Zemětřesení</a:t>
            </a:r>
          </a:p>
          <a:p>
            <a:endParaRPr lang="cs-CZ" dirty="0" smtClean="0"/>
          </a:p>
          <a:p>
            <a:r>
              <a:rPr lang="cs-CZ" dirty="0" smtClean="0"/>
              <a:t>Egejské moře, Středozemní moře</a:t>
            </a:r>
            <a:endParaRPr lang="cs-CZ" dirty="0"/>
          </a:p>
        </p:txBody>
      </p:sp>
      <p:pic>
        <p:nvPicPr>
          <p:cNvPr id="5" name="Obrázek 4" descr="800px-Churches_in_Oia,_Greece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" y="4890953"/>
            <a:ext cx="2771800" cy="18571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Obrázek 5" descr="800px-Skourta[1]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81400" y="4890953"/>
            <a:ext cx="2438400" cy="18288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Obrázek 6" descr="800px-Knossos_-_08[1]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48400" y="4941797"/>
            <a:ext cx="2592288" cy="172711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brázek 7" descr="450px-Corinth_Canal_2[1]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65640" y="381000"/>
            <a:ext cx="1575048" cy="21000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Obrázek 8" descr="800px-Athens_Acropolis[1]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05200" y="381000"/>
            <a:ext cx="2304256" cy="172819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452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Jana\Desktop\Olive Terraces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33800" y="-1600197"/>
            <a:ext cx="13716000" cy="880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Velké námořní loďstvo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Rybolov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Zemědělství – vinná réva, olivy, </a:t>
            </a:r>
            <a:r>
              <a:rPr lang="cs-CZ" dirty="0" err="1" smtClean="0">
                <a:solidFill>
                  <a:schemeClr val="bg1"/>
                </a:solidFill>
              </a:rPr>
              <a:t>tábak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Málo nerostných surovin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Cestovní ruch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19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4338" name="Picture 2" descr="C:\Users\Jana\Desktop\210_1c17271_acropolis_parthen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0" y="-1676400"/>
            <a:ext cx="12984480" cy="8656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 descr="800px-Olympic_rings.svg[1]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32657"/>
            <a:ext cx="1839060" cy="89194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337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Hanka\AppData\Local\Microsoft\Windows\Temporary Internet Files\Content.IE5\LK4QIZJB\MP900362708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2165412" cy="1440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362200" cy="1173162"/>
          </a:xfrm>
        </p:spPr>
        <p:txBody>
          <a:bodyPr/>
          <a:lstStyle/>
          <a:p>
            <a:r>
              <a:rPr lang="cs-CZ" dirty="0" smtClean="0"/>
              <a:t>Itálie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" y="1828800"/>
            <a:ext cx="2819400" cy="4648200"/>
          </a:xfrm>
        </p:spPr>
        <p:txBody>
          <a:bodyPr>
            <a:normAutofit fontScale="47500" lnSpcReduction="20000"/>
          </a:bodyPr>
          <a:lstStyle/>
          <a:p>
            <a:r>
              <a:rPr lang="cs-CZ" dirty="0" err="1" smtClean="0"/>
              <a:t>Hl.město</a:t>
            </a:r>
            <a:r>
              <a:rPr lang="cs-CZ" dirty="0" smtClean="0"/>
              <a:t>: Řím</a:t>
            </a:r>
          </a:p>
          <a:p>
            <a:endParaRPr lang="cs-CZ" dirty="0" smtClean="0"/>
          </a:p>
          <a:p>
            <a:r>
              <a:rPr lang="cs-CZ" dirty="0" smtClean="0"/>
              <a:t>Republika</a:t>
            </a:r>
          </a:p>
          <a:p>
            <a:endParaRPr lang="cs-CZ" dirty="0" smtClean="0"/>
          </a:p>
          <a:p>
            <a:r>
              <a:rPr lang="cs-CZ" dirty="0" smtClean="0"/>
              <a:t>Náboženství: katolíci</a:t>
            </a:r>
          </a:p>
          <a:p>
            <a:endParaRPr lang="cs-CZ" dirty="0" smtClean="0"/>
          </a:p>
          <a:p>
            <a:r>
              <a:rPr lang="cs-CZ" dirty="0" smtClean="0"/>
              <a:t>Přes 60 mil. Obyvatel</a:t>
            </a:r>
          </a:p>
          <a:p>
            <a:endParaRPr lang="cs-CZ" dirty="0" smtClean="0"/>
          </a:p>
          <a:p>
            <a:r>
              <a:rPr lang="cs-CZ" dirty="0" smtClean="0"/>
              <a:t>Vnitřní státy Vatikán, San Marino</a:t>
            </a:r>
          </a:p>
          <a:p>
            <a:endParaRPr lang="cs-CZ" dirty="0" smtClean="0"/>
          </a:p>
          <a:p>
            <a:r>
              <a:rPr lang="cs-CZ" dirty="0" smtClean="0"/>
              <a:t>Člen </a:t>
            </a:r>
            <a:r>
              <a:rPr lang="cs-CZ" dirty="0" smtClean="0"/>
              <a:t>EU, NATO</a:t>
            </a:r>
          </a:p>
          <a:p>
            <a:endParaRPr lang="cs-CZ" dirty="0" smtClean="0"/>
          </a:p>
          <a:p>
            <a:r>
              <a:rPr lang="cs-CZ" dirty="0" smtClean="0"/>
              <a:t>Nejvyspělejší stát jižní Evropy</a:t>
            </a:r>
          </a:p>
          <a:p>
            <a:endParaRPr lang="cs-CZ" dirty="0" smtClean="0"/>
          </a:p>
          <a:p>
            <a:r>
              <a:rPr lang="cs-CZ" dirty="0" smtClean="0"/>
              <a:t>Největší ostrovy: Sicílie, Sardinie</a:t>
            </a:r>
          </a:p>
          <a:p>
            <a:r>
              <a:rPr lang="cs-CZ" dirty="0" smtClean="0"/>
              <a:t>Apeniny, Dolomity, Pádská nížina (sopečná činnost)</a:t>
            </a:r>
            <a:endParaRPr lang="cs-CZ" dirty="0"/>
          </a:p>
        </p:txBody>
      </p:sp>
      <p:pic>
        <p:nvPicPr>
          <p:cNvPr id="15362" name="Picture 2" descr="C:\Users\Jana\Desktop\Bez názvuj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57200"/>
            <a:ext cx="5697537" cy="6192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45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33476" y="228600"/>
            <a:ext cx="1143000" cy="56356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Řím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12808" y="762000"/>
            <a:ext cx="3078792" cy="2302611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Přes 2,7 mil. Obyvatel</a:t>
            </a:r>
          </a:p>
          <a:p>
            <a:r>
              <a:rPr lang="cs-CZ" dirty="0" smtClean="0"/>
              <a:t>Na řece </a:t>
            </a:r>
            <a:r>
              <a:rPr lang="cs-CZ" dirty="0" err="1" smtClean="0"/>
              <a:t>Tibře</a:t>
            </a:r>
            <a:endParaRPr lang="cs-CZ" dirty="0" smtClean="0"/>
          </a:p>
          <a:p>
            <a:r>
              <a:rPr lang="cs-CZ" dirty="0" err="1" smtClean="0"/>
              <a:t>Coloseum</a:t>
            </a:r>
            <a:endParaRPr lang="cs-CZ" dirty="0" smtClean="0"/>
          </a:p>
          <a:p>
            <a:r>
              <a:rPr lang="cs-CZ" dirty="0" err="1" smtClean="0"/>
              <a:t>Fontana</a:t>
            </a:r>
            <a:r>
              <a:rPr lang="cs-CZ" dirty="0" smtClean="0"/>
              <a:t> di </a:t>
            </a:r>
            <a:r>
              <a:rPr lang="cs-CZ" dirty="0" err="1" smtClean="0"/>
              <a:t>Trevi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16387" name="Picture 3" descr="C:\Users\Jana\Desktop\sruttkay_the_coloseum_nigh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1" y="-762000"/>
            <a:ext cx="5786057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Jana\Desktop\DSC079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020" y="3570303"/>
            <a:ext cx="4572001" cy="336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C:\Users\Jana\Desktop\fontanatrev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489" y="3157538"/>
            <a:ext cx="5035549" cy="377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394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/>
          </a:bodyPr>
          <a:lstStyle/>
          <a:p>
            <a:r>
              <a:rPr lang="cs-CZ" dirty="0" smtClean="0"/>
              <a:t>Benátky</a:t>
            </a:r>
          </a:p>
          <a:p>
            <a:r>
              <a:rPr lang="cs-CZ" dirty="0" smtClean="0"/>
              <a:t>Šikmá věž v Pise</a:t>
            </a:r>
          </a:p>
          <a:p>
            <a:r>
              <a:rPr lang="cs-CZ" dirty="0" err="1" smtClean="0"/>
              <a:t>Miláno</a:t>
            </a:r>
            <a:endParaRPr lang="cs-CZ" dirty="0" smtClean="0"/>
          </a:p>
          <a:p>
            <a:r>
              <a:rPr lang="cs-CZ" dirty="0" smtClean="0"/>
              <a:t>Toskánsko</a:t>
            </a:r>
          </a:p>
          <a:p>
            <a:r>
              <a:rPr lang="cs-CZ" dirty="0" smtClean="0"/>
              <a:t>Dolomiti</a:t>
            </a:r>
          </a:p>
          <a:p>
            <a:r>
              <a:rPr lang="cs-CZ" dirty="0" err="1" smtClean="0"/>
              <a:t>Lago</a:t>
            </a:r>
            <a:r>
              <a:rPr lang="cs-CZ" dirty="0" smtClean="0"/>
              <a:t> di Garda</a:t>
            </a:r>
          </a:p>
          <a:p>
            <a:r>
              <a:rPr lang="cs-CZ" dirty="0" err="1" smtClean="0"/>
              <a:t>Elba</a:t>
            </a:r>
            <a:endParaRPr lang="cs-CZ" dirty="0" smtClean="0"/>
          </a:p>
          <a:p>
            <a:r>
              <a:rPr lang="cs-CZ" dirty="0" smtClean="0"/>
              <a:t>Neapol</a:t>
            </a:r>
          </a:p>
          <a:p>
            <a:r>
              <a:rPr lang="cs-CZ" dirty="0" smtClean="0"/>
              <a:t>Florencie</a:t>
            </a: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7410" name="Picture 2" descr="C:\Users\Jana\Desktop\piazza-duomo-di-pisa-sotto-la-lu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81001"/>
            <a:ext cx="5257799" cy="2929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Jana\Desktop\rialtsky-most-benatk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752600"/>
            <a:ext cx="24384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Users\Jana\Desktop\AHR442b5f_garda_punt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733800"/>
            <a:ext cx="4770437" cy="2869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34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8434" name="Picture 2" descr="C:\Users\Jana\Desktop\Dolomity wakacje na fal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484" y="-72548"/>
            <a:ext cx="9364158" cy="700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87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Charakteristika oblasti: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cs-CZ" dirty="0"/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Poloostrovní poloha</a:t>
            </a:r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Relativní </a:t>
            </a:r>
            <a:r>
              <a:rPr lang="cs-CZ" dirty="0"/>
              <a:t>uzavřenost (na severu </a:t>
            </a:r>
            <a:r>
              <a:rPr lang="cs-CZ" dirty="0" smtClean="0"/>
              <a:t>hory)</a:t>
            </a:r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Nejvýznamnější </a:t>
            </a:r>
            <a:r>
              <a:rPr lang="cs-CZ" dirty="0"/>
              <a:t>oblasti všech států leží u moře </a:t>
            </a:r>
            <a:r>
              <a:rPr lang="cs-CZ" dirty="0" smtClean="0"/>
              <a:t>Kolébka </a:t>
            </a:r>
            <a:r>
              <a:rPr lang="cs-CZ" dirty="0"/>
              <a:t>evropské civilizace (antika – Řím, Řecko, středověk – </a:t>
            </a:r>
            <a:r>
              <a:rPr lang="cs-CZ" dirty="0" smtClean="0"/>
              <a:t>kolonizátoři- </a:t>
            </a:r>
            <a:r>
              <a:rPr lang="cs-CZ" dirty="0"/>
              <a:t>Španělsko, Portugalsko) </a:t>
            </a:r>
            <a:endParaRPr lang="cs-CZ" dirty="0" smtClean="0"/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Převažuje </a:t>
            </a:r>
            <a:r>
              <a:rPr lang="cs-CZ" dirty="0"/>
              <a:t>hornatý povrch </a:t>
            </a:r>
            <a:endParaRPr lang="cs-CZ" dirty="0" smtClean="0"/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Poměrně </a:t>
            </a:r>
            <a:r>
              <a:rPr lang="cs-CZ" dirty="0"/>
              <a:t>četná zemětřesení </a:t>
            </a:r>
            <a:endParaRPr lang="cs-CZ" dirty="0" smtClean="0"/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Středomořské </a:t>
            </a:r>
            <a:r>
              <a:rPr lang="cs-CZ" dirty="0"/>
              <a:t>podnebí – nedostatek srážek (léto) </a:t>
            </a:r>
            <a:endParaRPr lang="cs-CZ" dirty="0" smtClean="0"/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Produkce </a:t>
            </a:r>
            <a:r>
              <a:rPr lang="cs-CZ" dirty="0"/>
              <a:t>jižního ovoce (citrusy, olivy, víno) </a:t>
            </a:r>
            <a:endParaRPr lang="cs-CZ" dirty="0" smtClean="0"/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Cestovní </a:t>
            </a:r>
            <a:r>
              <a:rPr lang="cs-CZ" dirty="0"/>
              <a:t>ruch – velký význam pro ekonomiky těchto </a:t>
            </a:r>
            <a:r>
              <a:rPr lang="cs-CZ" dirty="0" smtClean="0"/>
              <a:t>států</a:t>
            </a:r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Mořské </a:t>
            </a:r>
            <a:r>
              <a:rPr lang="cs-CZ" dirty="0"/>
              <a:t>pláže, letoviska, stavební památky, příjemné klima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914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Jana\Desktop\mont_blanc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71" y="2133600"/>
            <a:ext cx="6553200" cy="491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Povrch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29400" y="1981200"/>
            <a:ext cx="2362200" cy="4724399"/>
          </a:xfrm>
        </p:spPr>
        <p:txBody>
          <a:bodyPr>
            <a:normAutofit fontScale="47500" lnSpcReduction="20000"/>
          </a:bodyPr>
          <a:lstStyle/>
          <a:p>
            <a:r>
              <a:rPr lang="cs-CZ" dirty="0" smtClean="0"/>
              <a:t>Severní oblasti – mírné pásmo, na jih od Pádské nížiny - subtropické pásmo se středomořskou vegetací</a:t>
            </a:r>
          </a:p>
          <a:p>
            <a:r>
              <a:rPr lang="cs-CZ" dirty="0" smtClean="0"/>
              <a:t>Pobřeží na západě členité, na východě ploché</a:t>
            </a:r>
          </a:p>
          <a:p>
            <a:r>
              <a:rPr lang="cs-CZ" dirty="0" smtClean="0"/>
              <a:t>Povrch je převážně hornatý, na severu Alpy (</a:t>
            </a:r>
            <a:r>
              <a:rPr lang="cs-CZ" dirty="0" err="1" smtClean="0"/>
              <a:t>Mont</a:t>
            </a:r>
            <a:r>
              <a:rPr lang="cs-CZ" dirty="0" smtClean="0"/>
              <a:t> </a:t>
            </a:r>
            <a:r>
              <a:rPr lang="cs-CZ" dirty="0" err="1" smtClean="0"/>
              <a:t>Blanc</a:t>
            </a:r>
            <a:r>
              <a:rPr lang="cs-CZ" dirty="0" smtClean="0"/>
              <a:t> 5642 m n.m.)</a:t>
            </a:r>
          </a:p>
          <a:p>
            <a:r>
              <a:rPr lang="cs-CZ" dirty="0" smtClean="0"/>
              <a:t>Na jih od Pádské nížiny - Apeninské pohoří</a:t>
            </a:r>
          </a:p>
          <a:p>
            <a:r>
              <a:rPr lang="cs-CZ" dirty="0" smtClean="0"/>
              <a:t>Vodstvo – největší řeka Pád, Tibera (Řím), na severu jezera ledovcového původu</a:t>
            </a:r>
          </a:p>
        </p:txBody>
      </p:sp>
    </p:spTree>
    <p:extLst>
      <p:ext uri="{BB962C8B-B14F-4D97-AF65-F5344CB8AC3E}">
        <p14:creationId xmlns:p14="http://schemas.microsoft.com/office/powerpoint/2010/main" val="330125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flipH="1">
            <a:off x="6144816" y="381000"/>
            <a:ext cx="2715816" cy="1447800"/>
          </a:xfrm>
        </p:spPr>
        <p:txBody>
          <a:bodyPr/>
          <a:lstStyle/>
          <a:p>
            <a:r>
              <a:rPr lang="cs-CZ" dirty="0" smtClean="0"/>
              <a:t>Etna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5334000"/>
            <a:ext cx="2057400" cy="79216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Vesuv</a:t>
            </a:r>
            <a:endParaRPr lang="cs-CZ" dirty="0"/>
          </a:p>
        </p:txBody>
      </p:sp>
      <p:pic>
        <p:nvPicPr>
          <p:cNvPr id="20482" name="Picture 2" descr="C:\Users\Jana\Desktop\10778376_xxl-etna-landscape-op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8683"/>
            <a:ext cx="5562600" cy="369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C:\Users\Jana\Desktop\image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895600"/>
            <a:ext cx="5431632" cy="376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83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Jana\Desktop\Ferrari-F12berlinetta-2013-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332"/>
            <a:ext cx="9448800" cy="708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590800" cy="56356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Průmysl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219200"/>
            <a:ext cx="3886200" cy="3276600"/>
          </a:xfrm>
        </p:spPr>
        <p:txBody>
          <a:bodyPr>
            <a:normAutofit fontScale="62500" lnSpcReduction="20000"/>
          </a:bodyPr>
          <a:lstStyle/>
          <a:p>
            <a:r>
              <a:rPr lang="cs-CZ" dirty="0" smtClean="0"/>
              <a:t>Průmyslový sever: Milán, Turín</a:t>
            </a:r>
          </a:p>
          <a:p>
            <a:r>
              <a:rPr lang="cs-CZ" dirty="0" smtClean="0"/>
              <a:t>Strojírenská výroba: Ferrari, Fiat, Alfa Romeo, Maserati, </a:t>
            </a:r>
            <a:r>
              <a:rPr lang="cs-CZ" dirty="0" err="1" smtClean="0"/>
              <a:t>Lamborgini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Motocykly, kola, pračky, zemědělské stoje, stavba lodí, potravinářský průmysl</a:t>
            </a:r>
          </a:p>
          <a:p>
            <a:endParaRPr lang="cs-CZ" dirty="0" smtClean="0"/>
          </a:p>
          <a:p>
            <a:r>
              <a:rPr lang="cs-CZ" dirty="0" smtClean="0"/>
              <a:t>Nedostatek energetických surovin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38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 descr="C:\Users\Jana\Desktop\DSC_01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0984"/>
            <a:ext cx="381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</a:t>
            </a:r>
            <a:r>
              <a:rPr lang="cs-CZ" dirty="0" smtClean="0"/>
              <a:t>emědělství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3543" y="1524000"/>
            <a:ext cx="4572000" cy="4648200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obiloviny, jižní ovoce</a:t>
            </a:r>
          </a:p>
          <a:p>
            <a:r>
              <a:rPr lang="cs-CZ" dirty="0" smtClean="0"/>
              <a:t>Rozdíl mezi severem (intenzivní zemědělství) a jihem </a:t>
            </a:r>
          </a:p>
          <a:p>
            <a:r>
              <a:rPr lang="cs-CZ" dirty="0" smtClean="0"/>
              <a:t>Pšenice, ječmen, kukuřice, luštěniny, slunečnice, cukrová řepa</a:t>
            </a:r>
          </a:p>
          <a:p>
            <a:r>
              <a:rPr lang="cs-CZ" dirty="0" smtClean="0"/>
              <a:t>Jižní oblasti – citrusy, olivy, tabák, vinná réva</a:t>
            </a:r>
          </a:p>
          <a:p>
            <a:r>
              <a:rPr lang="cs-CZ" dirty="0" smtClean="0"/>
              <a:t>Chov skotu, prasat, drůbeže</a:t>
            </a:r>
          </a:p>
          <a:p>
            <a:r>
              <a:rPr lang="cs-CZ" dirty="0" smtClean="0"/>
              <a:t>Bourec morušový</a:t>
            </a:r>
          </a:p>
          <a:p>
            <a:r>
              <a:rPr lang="cs-CZ" dirty="0" smtClean="0"/>
              <a:t>rybolov</a:t>
            </a:r>
            <a:endParaRPr lang="cs-CZ" dirty="0"/>
          </a:p>
        </p:txBody>
      </p:sp>
      <p:pic>
        <p:nvPicPr>
          <p:cNvPr id="22530" name="Picture 2" descr="C:\Users\Jana\Desktop\images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25" y="381000"/>
            <a:ext cx="1562100" cy="293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05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3554" name="Picture 2" descr="C:\Users\Jana\Desktop\DB-Home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16000" y="-9220200"/>
            <a:ext cx="8345986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Picture 3" descr="C:\Users\Jana\Desktop\DB-Home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-304800"/>
            <a:ext cx="12526935" cy="8349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78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</a:t>
            </a:r>
            <a:r>
              <a:rPr lang="cs-CZ" dirty="0" smtClean="0"/>
              <a:t>onako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4579" name="Picture 3" descr="C:\Users\Jana\Desktop\monac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464527"/>
            <a:ext cx="7315201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Jana\Desktop\stažený soubor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54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057400" cy="71596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Monako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3048000" cy="4419600"/>
          </a:xfrm>
        </p:spPr>
        <p:txBody>
          <a:bodyPr>
            <a:normAutofit fontScale="47500" lnSpcReduction="20000"/>
          </a:bodyPr>
          <a:lstStyle/>
          <a:p>
            <a:r>
              <a:rPr lang="cs-CZ" dirty="0" smtClean="0"/>
              <a:t>Knížectví (Albert II.)</a:t>
            </a:r>
          </a:p>
          <a:p>
            <a:r>
              <a:rPr lang="cs-CZ" dirty="0" smtClean="0"/>
              <a:t>Druhý nejmenší stát na světě</a:t>
            </a:r>
          </a:p>
          <a:p>
            <a:r>
              <a:rPr lang="cs-CZ" dirty="0" smtClean="0"/>
              <a:t>Rozloha: 2,04 km²</a:t>
            </a:r>
          </a:p>
          <a:p>
            <a:r>
              <a:rPr lang="cs-CZ" dirty="0" smtClean="0"/>
              <a:t>Obyvatelé: 32 409 (16 620 </a:t>
            </a:r>
            <a:r>
              <a:rPr lang="cs-CZ" dirty="0" err="1" smtClean="0"/>
              <a:t>oby</a:t>
            </a:r>
            <a:r>
              <a:rPr lang="cs-CZ" dirty="0" smtClean="0"/>
              <a:t>./km²)</a:t>
            </a:r>
          </a:p>
          <a:p>
            <a:r>
              <a:rPr lang="cs-CZ" dirty="0" smtClean="0"/>
              <a:t>Jazyk: Francouzština</a:t>
            </a:r>
          </a:p>
          <a:p>
            <a:r>
              <a:rPr lang="cs-CZ" dirty="0" smtClean="0"/>
              <a:t>Náboženství: </a:t>
            </a:r>
            <a:r>
              <a:rPr lang="cs-CZ" dirty="0" err="1" smtClean="0"/>
              <a:t>římskokalotické</a:t>
            </a:r>
            <a:endParaRPr lang="cs-CZ" dirty="0" smtClean="0"/>
          </a:p>
          <a:p>
            <a:r>
              <a:rPr lang="cs-CZ" dirty="0"/>
              <a:t>n</a:t>
            </a:r>
            <a:r>
              <a:rPr lang="cs-CZ" dirty="0" smtClean="0"/>
              <a:t>evybírají se zde přímé daně (daňový ráj)</a:t>
            </a:r>
          </a:p>
          <a:p>
            <a:r>
              <a:rPr lang="cs-CZ" dirty="0" smtClean="0"/>
              <a:t>Neexistuje zde zemědělská výroba (závislé na dovozu – odpovídá) cena</a:t>
            </a:r>
          </a:p>
          <a:p>
            <a:r>
              <a:rPr lang="cs-CZ" dirty="0" smtClean="0"/>
              <a:t>Krupiéři pouze občané Maroka (mají zákaz zde hrát)</a:t>
            </a:r>
          </a:p>
          <a:p>
            <a:r>
              <a:rPr lang="cs-CZ" dirty="0" smtClean="0"/>
              <a:t>Nízká kriminalita</a:t>
            </a:r>
          </a:p>
          <a:p>
            <a:r>
              <a:rPr lang="cs-CZ" dirty="0" smtClean="0"/>
              <a:t>Monte Carlo</a:t>
            </a:r>
          </a:p>
        </p:txBody>
      </p:sp>
      <p:pic>
        <p:nvPicPr>
          <p:cNvPr id="25603" name="Picture 3" descr="C:\Users\Jana\Desktop\monako_harbour_at_night_2-1280x7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04800"/>
            <a:ext cx="5257800" cy="295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5" descr="C:\Users\Jana\Desktop\Casinos-Monte-Carl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352800"/>
            <a:ext cx="6113463" cy="407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556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Jana\Desktop\san_marino_pict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6800" y="-685800"/>
            <a:ext cx="12191999" cy="813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4648200" cy="762000"/>
          </a:xfrm>
        </p:spPr>
        <p:txBody>
          <a:bodyPr/>
          <a:lstStyle/>
          <a:p>
            <a:r>
              <a:rPr lang="cs-CZ" dirty="0" smtClean="0"/>
              <a:t>San Marino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91200" y="152400"/>
            <a:ext cx="2895600" cy="5486401"/>
          </a:xfrm>
        </p:spPr>
        <p:txBody>
          <a:bodyPr>
            <a:normAutofit fontScale="62500" lnSpcReduction="20000"/>
          </a:bodyPr>
          <a:lstStyle/>
          <a:p>
            <a:pPr algn="r"/>
            <a:r>
              <a:rPr lang="cs-CZ" dirty="0" smtClean="0"/>
              <a:t>Parlamentní republika</a:t>
            </a:r>
          </a:p>
          <a:p>
            <a:pPr algn="r"/>
            <a:r>
              <a:rPr lang="cs-CZ" dirty="0" smtClean="0"/>
              <a:t>Rozloha: 61 km²</a:t>
            </a:r>
          </a:p>
          <a:p>
            <a:pPr algn="r"/>
            <a:r>
              <a:rPr lang="cs-CZ" dirty="0" smtClean="0"/>
              <a:t>Obyvatelé: 32 471 (533 </a:t>
            </a:r>
            <a:r>
              <a:rPr lang="cs-CZ" dirty="0" err="1" smtClean="0"/>
              <a:t>oby</a:t>
            </a:r>
            <a:r>
              <a:rPr lang="cs-CZ" dirty="0" smtClean="0"/>
              <a:t>./ km²)</a:t>
            </a:r>
          </a:p>
          <a:p>
            <a:pPr algn="r"/>
            <a:r>
              <a:rPr lang="cs-CZ" dirty="0" smtClean="0"/>
              <a:t>Jazyk: italština</a:t>
            </a:r>
          </a:p>
          <a:p>
            <a:pPr algn="r"/>
            <a:r>
              <a:rPr lang="cs-CZ" dirty="0" smtClean="0"/>
              <a:t>Náboženství: katolické</a:t>
            </a:r>
          </a:p>
          <a:p>
            <a:pPr algn="r"/>
            <a:r>
              <a:rPr lang="cs-CZ" dirty="0" smtClean="0"/>
              <a:t>Zemědělství: obilí, vinná réva, olivy (nepatrný význam)</a:t>
            </a:r>
          </a:p>
          <a:p>
            <a:pPr algn="r"/>
            <a:r>
              <a:rPr lang="cs-CZ" dirty="0" smtClean="0"/>
              <a:t>Měna: euro (není členem EU)</a:t>
            </a:r>
          </a:p>
          <a:p>
            <a:pPr algn="r"/>
            <a:r>
              <a:rPr lang="cs-CZ" dirty="0" smtClean="0"/>
              <a:t>Turistů na území San Marina je 19 krát víc než místních obyvatel</a:t>
            </a:r>
          </a:p>
          <a:p>
            <a:pPr algn="r"/>
            <a:r>
              <a:rPr lang="cs-CZ" dirty="0" smtClean="0"/>
              <a:t>Nezaměstnanost pouze 3</a:t>
            </a:r>
            <a:r>
              <a:rPr lang="cs-CZ" dirty="0" smtClean="0">
                <a:sym typeface="Symbol"/>
              </a:rPr>
              <a:t></a:t>
            </a:r>
            <a:endParaRPr lang="cs-CZ" dirty="0" smtClean="0"/>
          </a:p>
          <a:p>
            <a:pPr algn="r"/>
            <a:r>
              <a:rPr lang="cs-CZ" dirty="0" smtClean="0"/>
              <a:t>Hornatý stát (Monte </a:t>
            </a:r>
            <a:r>
              <a:rPr lang="cs-CZ" dirty="0" err="1" smtClean="0"/>
              <a:t>Titano</a:t>
            </a:r>
            <a:r>
              <a:rPr lang="cs-CZ" dirty="0" smtClean="0"/>
              <a:t>)</a:t>
            </a:r>
          </a:p>
          <a:p>
            <a:pPr algn="r"/>
            <a:r>
              <a:rPr lang="cs-CZ" dirty="0" smtClean="0"/>
              <a:t>Poštovní známky</a:t>
            </a:r>
            <a:endParaRPr lang="cs-CZ" dirty="0"/>
          </a:p>
        </p:txBody>
      </p:sp>
      <p:pic>
        <p:nvPicPr>
          <p:cNvPr id="4099" name="Picture 3" descr="C:\Users\Jana\Desktop\flag-of-San-Marin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015370"/>
            <a:ext cx="2499057" cy="187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68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Jana\Desktop\v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98" y="-900344"/>
            <a:ext cx="8422673" cy="8422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4800600" cy="4191000"/>
          </a:xfrm>
        </p:spPr>
        <p:txBody>
          <a:bodyPr>
            <a:normAutofit/>
          </a:bodyPr>
          <a:lstStyle/>
          <a:p>
            <a:pPr algn="l"/>
            <a:r>
              <a:rPr lang="cs-CZ" sz="2000" dirty="0" smtClean="0"/>
              <a:t>Vatikán</a:t>
            </a:r>
            <a:br>
              <a:rPr lang="cs-CZ" sz="2000" dirty="0" smtClean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teokratická absolutní monarchie v čele s papežem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>nejmenší stát světa</a:t>
            </a:r>
            <a:br>
              <a:rPr lang="cs-CZ" sz="2000" dirty="0" smtClean="0"/>
            </a:br>
            <a:r>
              <a:rPr lang="cs-CZ" sz="2000" dirty="0" smtClean="0"/>
              <a:t>Rozloha: 0,44 km²</a:t>
            </a:r>
            <a:br>
              <a:rPr lang="cs-CZ" sz="2000" dirty="0" smtClean="0"/>
            </a:br>
            <a:r>
              <a:rPr lang="cs-CZ" sz="2000" dirty="0" smtClean="0"/>
              <a:t>Obyvatelstvo: 444 </a:t>
            </a:r>
            <a:br>
              <a:rPr lang="cs-CZ" sz="2000" dirty="0" smtClean="0"/>
            </a:br>
            <a:r>
              <a:rPr lang="cs-CZ" sz="2000" dirty="0" smtClean="0"/>
              <a:t>Jazyk: latina</a:t>
            </a:r>
            <a:br>
              <a:rPr lang="cs-CZ" sz="2000" dirty="0" smtClean="0"/>
            </a:br>
            <a:r>
              <a:rPr lang="cs-CZ" sz="2000" dirty="0" smtClean="0"/>
              <a:t>Náboženství: římskokatolické</a:t>
            </a:r>
            <a:br>
              <a:rPr lang="cs-CZ" sz="2000" dirty="0" smtClean="0"/>
            </a:br>
            <a:r>
              <a:rPr lang="cs-CZ" sz="2000" dirty="0" smtClean="0"/>
              <a:t>Měna: euro</a:t>
            </a:r>
            <a:br>
              <a:rPr lang="cs-CZ" sz="2000" dirty="0" smtClean="0"/>
            </a:br>
            <a:r>
              <a:rPr lang="cs-CZ" sz="2000" dirty="0" smtClean="0"/>
              <a:t>ve středu Říma</a:t>
            </a:r>
            <a:br>
              <a:rPr lang="cs-CZ" sz="2000" dirty="0" smtClean="0"/>
            </a:br>
            <a:r>
              <a:rPr lang="cs-CZ" sz="2000" dirty="0" smtClean="0"/>
              <a:t>sídlo papeže</a:t>
            </a:r>
            <a:br>
              <a:rPr lang="cs-CZ" sz="2000" dirty="0" smtClean="0"/>
            </a:br>
            <a:r>
              <a:rPr lang="cs-CZ" sz="2000" dirty="0" smtClean="0"/>
              <a:t>švýcarská garda</a:t>
            </a:r>
            <a:endParaRPr lang="cs-CZ" sz="2000" dirty="0"/>
          </a:p>
        </p:txBody>
      </p:sp>
      <p:pic>
        <p:nvPicPr>
          <p:cNvPr id="4" name="Zástupný symbol pro obsah 3" descr="800px-Group_of_swiss_guards_inside_saint_peter_dome[1]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057400" y="3200400"/>
            <a:ext cx="2028305" cy="15212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Obrázek 4" descr="88_Vatikan_-_Svatopetrske_namesti[1]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4876800"/>
            <a:ext cx="2304256" cy="172819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122" name="Picture 2" descr="C:\Users\Jana\Desktop\images (3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876800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53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C:\Users\Jana\Desktop\catholic_church_vatican-H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6800" y="0"/>
            <a:ext cx="12326848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68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>
              <a:buFont typeface="Calibri" pitchFamily="34" charset="0"/>
              <a:buChar char="-"/>
            </a:pPr>
            <a:r>
              <a:rPr lang="cs-CZ" dirty="0" smtClean="0"/>
              <a:t>Portugalsko</a:t>
            </a:r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Španělsko</a:t>
            </a:r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Itálie</a:t>
            </a:r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Řecko</a:t>
            </a:r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San Marino</a:t>
            </a:r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Vatikán</a:t>
            </a:r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Andora</a:t>
            </a:r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Monako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57200"/>
            <a:ext cx="58674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112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Andorra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3505200" cy="5181600"/>
          </a:xfrm>
        </p:spPr>
        <p:txBody>
          <a:bodyPr>
            <a:normAutofit fontScale="70000" lnSpcReduction="20000"/>
          </a:bodyPr>
          <a:lstStyle/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Knížectví (parlamentní diarchie - dvojvládí)</a:t>
            </a:r>
          </a:p>
          <a:p>
            <a:r>
              <a:rPr lang="cs-CZ" dirty="0" smtClean="0"/>
              <a:t>Francouzský prezident a španělský biskup</a:t>
            </a:r>
          </a:p>
          <a:p>
            <a:r>
              <a:rPr lang="cs-CZ" dirty="0" smtClean="0"/>
              <a:t>Rozloha: 468 km²</a:t>
            </a:r>
          </a:p>
          <a:p>
            <a:r>
              <a:rPr lang="cs-CZ" dirty="0" smtClean="0"/>
              <a:t>Obyvatelé: 84 000 (147 </a:t>
            </a:r>
            <a:r>
              <a:rPr lang="cs-CZ" dirty="0" err="1" smtClean="0"/>
              <a:t>oby</a:t>
            </a:r>
            <a:r>
              <a:rPr lang="cs-CZ" dirty="0" smtClean="0"/>
              <a:t>./km²)</a:t>
            </a:r>
          </a:p>
          <a:p>
            <a:r>
              <a:rPr lang="cs-CZ" dirty="0" smtClean="0"/>
              <a:t>Jazyk: katalánština, francouzština</a:t>
            </a:r>
          </a:p>
          <a:p>
            <a:r>
              <a:rPr lang="cs-CZ" dirty="0" smtClean="0"/>
              <a:t>Náboženství: katolické</a:t>
            </a:r>
          </a:p>
          <a:p>
            <a:r>
              <a:rPr lang="cs-CZ" dirty="0" smtClean="0"/>
              <a:t>Měna: euro</a:t>
            </a:r>
          </a:p>
          <a:p>
            <a:r>
              <a:rPr lang="cs-CZ" dirty="0" smtClean="0"/>
              <a:t>Člen: OSN, Rada Evropy</a:t>
            </a:r>
          </a:p>
          <a:p>
            <a:r>
              <a:rPr lang="cs-CZ" dirty="0" smtClean="0"/>
              <a:t>Ženy získaly volební právo až v roce 1970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3074" name="Picture 2" descr="C:\Users\Jana\Desktop\stažený soub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255270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Jana\Desktop\andorra-la-vella-wint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141010"/>
            <a:ext cx="48768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935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400" y="133141"/>
            <a:ext cx="8229600" cy="1143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46042" y="2057400"/>
            <a:ext cx="2971800" cy="4572000"/>
          </a:xfrm>
        </p:spPr>
        <p:txBody>
          <a:bodyPr>
            <a:normAutofit fontScale="62500" lnSpcReduction="20000"/>
          </a:bodyPr>
          <a:lstStyle/>
          <a:p>
            <a:pPr>
              <a:buFont typeface="Calibri" pitchFamily="34" charset="0"/>
              <a:buChar char="-"/>
            </a:pPr>
            <a:r>
              <a:rPr lang="cs-CZ" dirty="0" smtClean="0"/>
              <a:t>Hlavní město: Lisabon</a:t>
            </a:r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Přibližně 10,7 milionu obyvatel (114 ob./</a:t>
            </a:r>
            <a:r>
              <a:rPr lang="cs-CZ" dirty="0"/>
              <a:t> km² </a:t>
            </a:r>
            <a:r>
              <a:rPr lang="cs-CZ" dirty="0" smtClean="0"/>
              <a:t>)</a:t>
            </a:r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Země mořeplavců a objevitelů </a:t>
            </a:r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Vývoz korku, sardinek, portské víno</a:t>
            </a:r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Cestovní ruch </a:t>
            </a:r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Pobřeží </a:t>
            </a:r>
            <a:r>
              <a:rPr lang="cs-CZ" dirty="0"/>
              <a:t>Atlantského oceánu (rybolov) </a:t>
            </a:r>
            <a:endParaRPr lang="cs-CZ" dirty="0" smtClean="0"/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Ostrovy: Madeira, Azory v Atlantském oceánu</a:t>
            </a:r>
            <a:endParaRPr lang="cs-CZ" dirty="0"/>
          </a:p>
          <a:p>
            <a:pPr>
              <a:buFont typeface="Calibri" pitchFamily="34" charset="0"/>
              <a:buChar char="-"/>
            </a:pPr>
            <a:endParaRPr lang="cs-CZ" dirty="0" smtClean="0"/>
          </a:p>
          <a:p>
            <a:pPr>
              <a:buFont typeface="Calibri" pitchFamily="34" charset="0"/>
              <a:buChar char="-"/>
            </a:pPr>
            <a:endParaRPr lang="cs-CZ" dirty="0" smtClean="0"/>
          </a:p>
          <a:p>
            <a:pPr>
              <a:buFont typeface="Calibri" pitchFamily="34" charset="0"/>
              <a:buChar char="-"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2050" name="Picture 2" descr="Soubor:Flag of Portugal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52400"/>
            <a:ext cx="2590800" cy="172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Jana\Desktop\Bez názv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60420"/>
            <a:ext cx="3562350" cy="611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50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ana\Desktop\stažený soubor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1609"/>
            <a:ext cx="2619376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Španělsko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91200" y="1220037"/>
            <a:ext cx="2819400" cy="4678363"/>
          </a:xfrm>
        </p:spPr>
        <p:txBody>
          <a:bodyPr>
            <a:normAutofit fontScale="70000" lnSpcReduction="20000"/>
          </a:bodyPr>
          <a:lstStyle/>
          <a:p>
            <a:pPr>
              <a:buFont typeface="Calibri" pitchFamily="34" charset="0"/>
              <a:buChar char="-"/>
            </a:pPr>
            <a:r>
              <a:rPr lang="cs-CZ" dirty="0" smtClean="0"/>
              <a:t>Hlavní město: Madrid</a:t>
            </a:r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Přes 46 mil. Obyvatel</a:t>
            </a:r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Parlamentní monarchie</a:t>
            </a:r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V EU, NATO</a:t>
            </a:r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Baleáry, Kanárské ostrovy</a:t>
            </a:r>
            <a:endParaRPr lang="cs-CZ" dirty="0"/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Španělé, Katalánci, Baskové</a:t>
            </a:r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Dříve velké kolonie</a:t>
            </a:r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Španělština: Střední a Jižní Amerika</a:t>
            </a:r>
          </a:p>
          <a:p>
            <a:pPr>
              <a:buFont typeface="Calibri" pitchFamily="34" charset="0"/>
              <a:buChar char="-"/>
            </a:pPr>
            <a:endParaRPr lang="cs-CZ" dirty="0"/>
          </a:p>
        </p:txBody>
      </p:sp>
      <p:pic>
        <p:nvPicPr>
          <p:cNvPr id="3077" name="Picture 5" descr="C:\Users\Jana\Desktop\Bez názvu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3400" y="1235110"/>
            <a:ext cx="6665525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948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819400" cy="71596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Madrid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43000"/>
            <a:ext cx="3581400" cy="1963738"/>
          </a:xfrm>
        </p:spPr>
        <p:txBody>
          <a:bodyPr>
            <a:normAutofit fontScale="77500" lnSpcReduction="20000"/>
          </a:bodyPr>
          <a:lstStyle/>
          <a:p>
            <a:pPr>
              <a:buFont typeface="Calibri" pitchFamily="34" charset="0"/>
              <a:buChar char="-"/>
            </a:pPr>
            <a:r>
              <a:rPr lang="cs-CZ" dirty="0"/>
              <a:t>p</a:t>
            </a:r>
            <a:r>
              <a:rPr lang="cs-CZ" dirty="0" smtClean="0"/>
              <a:t>řes 3 mil. obyvatel</a:t>
            </a:r>
          </a:p>
          <a:p>
            <a:pPr>
              <a:buFont typeface="Calibri" pitchFamily="34" charset="0"/>
              <a:buChar char="-"/>
            </a:pPr>
            <a:r>
              <a:rPr lang="cs-CZ" dirty="0"/>
              <a:t>v</a:t>
            </a:r>
            <a:r>
              <a:rPr lang="cs-CZ" dirty="0" smtClean="0"/>
              <a:t> centrálním Španělsku</a:t>
            </a:r>
          </a:p>
          <a:p>
            <a:pPr>
              <a:buFont typeface="Calibri" pitchFamily="34" charset="0"/>
              <a:buChar char="-"/>
            </a:pPr>
            <a:r>
              <a:rPr lang="cs-CZ" dirty="0"/>
              <a:t>s</a:t>
            </a:r>
            <a:r>
              <a:rPr lang="cs-CZ" dirty="0" smtClean="0"/>
              <a:t>taré historické město, ale i mrakodrapy</a:t>
            </a:r>
            <a:endParaRPr lang="cs-CZ" dirty="0"/>
          </a:p>
        </p:txBody>
      </p:sp>
      <p:pic>
        <p:nvPicPr>
          <p:cNvPr id="4100" name="Picture 4" descr="C:\Users\Jana\Desktop\Plaza_de_Cibeles_(Madrid)_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498" y="228600"/>
            <a:ext cx="4191000" cy="3070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Jana\Desktop\mad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429000"/>
            <a:ext cx="6220598" cy="3177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447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C:\Users\Jana\Desktop\Madrid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245600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368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194" name="Picture 2" descr="C:\Users\Jana\Desktop\Plaza_Mayor_de_Madrid_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0"/>
            <a:ext cx="9827992" cy="689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8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</a:t>
            </a:r>
            <a:r>
              <a:rPr lang="cs-CZ" dirty="0" smtClean="0"/>
              <a:t>ospodářství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76400"/>
          </a:xfrm>
        </p:spPr>
        <p:txBody>
          <a:bodyPr>
            <a:normAutofit fontScale="62500" lnSpcReduction="20000"/>
          </a:bodyPr>
          <a:lstStyle/>
          <a:p>
            <a:pPr>
              <a:buFont typeface="Calibri" pitchFamily="34" charset="0"/>
              <a:buChar char="-"/>
            </a:pPr>
            <a:endParaRPr lang="cs-CZ" dirty="0" smtClean="0"/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Průmysl: strojírenský (auta (Seat), lodě)</a:t>
            </a:r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Průmyslová centra: Madrid, Barcelona</a:t>
            </a:r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Euro od roku 1999</a:t>
            </a:r>
          </a:p>
          <a:p>
            <a:pPr>
              <a:buFont typeface="Calibri" pitchFamily="34" charset="0"/>
              <a:buChar char="-"/>
            </a:pPr>
            <a:r>
              <a:rPr lang="cs-CZ" dirty="0" smtClean="0"/>
              <a:t>Zadlužené </a:t>
            </a:r>
          </a:p>
          <a:p>
            <a:pPr>
              <a:buFont typeface="Calibri" pitchFamily="34" charset="0"/>
              <a:buChar char="-"/>
            </a:pPr>
            <a:endParaRPr lang="cs-CZ" dirty="0" smtClean="0"/>
          </a:p>
          <a:p>
            <a:pPr>
              <a:buFont typeface="Calibri" pitchFamily="34" charset="0"/>
              <a:buChar char="-"/>
            </a:pPr>
            <a:endParaRPr lang="cs-CZ" dirty="0"/>
          </a:p>
        </p:txBody>
      </p:sp>
      <p:pic>
        <p:nvPicPr>
          <p:cNvPr id="7171" name="Picture 3" descr="C:\Users\Jana\Desktop\Barcelona__s_port_HDR_2_by_alvarocruzramo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276600"/>
            <a:ext cx="48768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00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2QZ4H56NJ3VP-63-2111</_dlc_DocId>
    <_dlc_DocIdUrl xmlns="739c032b-a5be-4b43-b007-0b056e5ef5b0">
      <Url>https://sharepoint.postupicka.cz/seminar4/_layouts/DocIdRedir.aspx?ID=2QZ4H56NJ3VP-63-2111</Url>
      <Description>2QZ4H56NJ3VP-63-2111</Description>
    </_dlc_DocIdUrl>
  </documentManagement>
</p:properties>
</file>

<file path=customXml/itemProps1.xml><?xml version="1.0" encoding="utf-8"?>
<ds:datastoreItem xmlns:ds="http://schemas.openxmlformats.org/officeDocument/2006/customXml" ds:itemID="{6E9B52A3-DC99-452D-8635-B1743228EB71}"/>
</file>

<file path=customXml/itemProps2.xml><?xml version="1.0" encoding="utf-8"?>
<ds:datastoreItem xmlns:ds="http://schemas.openxmlformats.org/officeDocument/2006/customXml" ds:itemID="{175679B3-BFAF-4A52-922A-F9C4827FF840}"/>
</file>

<file path=customXml/itemProps3.xml><?xml version="1.0" encoding="utf-8"?>
<ds:datastoreItem xmlns:ds="http://schemas.openxmlformats.org/officeDocument/2006/customXml" ds:itemID="{66856B24-821C-4380-98DE-B6314D8F0AF4}"/>
</file>

<file path=customXml/itemProps4.xml><?xml version="1.0" encoding="utf-8"?>
<ds:datastoreItem xmlns:ds="http://schemas.openxmlformats.org/officeDocument/2006/customXml" ds:itemID="{6E948025-E4CB-4C68-BD9E-EBEE051661BE}"/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669</Words>
  <Application>Microsoft Office PowerPoint</Application>
  <PresentationFormat>Předvádění na obrazovce (4:3)</PresentationFormat>
  <Paragraphs>167</Paragraphs>
  <Slides>30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1" baseType="lpstr">
      <vt:lpstr>Motiv systému Office</vt:lpstr>
      <vt:lpstr>Jižní Evropa</vt:lpstr>
      <vt:lpstr>Charakteristika oblasti:</vt:lpstr>
      <vt:lpstr>Prezentace aplikace PowerPoint</vt:lpstr>
      <vt:lpstr>Prezentace aplikace PowerPoint</vt:lpstr>
      <vt:lpstr>Španělsko</vt:lpstr>
      <vt:lpstr>Madrid</vt:lpstr>
      <vt:lpstr>Prezentace aplikace PowerPoint</vt:lpstr>
      <vt:lpstr>Prezentace aplikace PowerPoint</vt:lpstr>
      <vt:lpstr>Hospodářství</vt:lpstr>
      <vt:lpstr>Baleáry</vt:lpstr>
      <vt:lpstr>Kanárské ostrovy</vt:lpstr>
      <vt:lpstr>Řecko</vt:lpstr>
      <vt:lpstr>Prezentace aplikace PowerPoint</vt:lpstr>
      <vt:lpstr>Prezentace aplikace PowerPoint</vt:lpstr>
      <vt:lpstr>Prezentace aplikace PowerPoint</vt:lpstr>
      <vt:lpstr>Itálie</vt:lpstr>
      <vt:lpstr>Řím</vt:lpstr>
      <vt:lpstr>Prezentace aplikace PowerPoint</vt:lpstr>
      <vt:lpstr>Prezentace aplikace PowerPoint</vt:lpstr>
      <vt:lpstr>Povrch</vt:lpstr>
      <vt:lpstr>Etna</vt:lpstr>
      <vt:lpstr>Průmysl</vt:lpstr>
      <vt:lpstr>Zemědělství</vt:lpstr>
      <vt:lpstr>Prezentace aplikace PowerPoint</vt:lpstr>
      <vt:lpstr>Monako</vt:lpstr>
      <vt:lpstr>Monako</vt:lpstr>
      <vt:lpstr>San Marino</vt:lpstr>
      <vt:lpstr>Vatikán  teokratická absolutní monarchie v čele s papežem nejmenší stát světa Rozloha: 0,44 km² Obyvatelstvo: 444  Jazyk: latina Náboženství: římskokatolické Měna: euro ve středu Říma sídlo papeže švýcarská garda</vt:lpstr>
      <vt:lpstr>Prezentace aplikace PowerPoint</vt:lpstr>
      <vt:lpstr>Andorra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Jižní Evropa</dc:title>
  <dc:creator>Jana</dc:creator>
  <cp:lastModifiedBy>Beranová, Dana</cp:lastModifiedBy>
  <cp:revision>25</cp:revision>
  <dcterms:created xsi:type="dcterms:W3CDTF">2013-02-24T10:37:57Z</dcterms:created>
  <dcterms:modified xsi:type="dcterms:W3CDTF">2013-03-22T07:44:14Z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2c7a8e7b-1b6c-4a34-937e-ad0a4996ee5e</vt:lpwstr>
  </property>
</Properties>
</file>