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pedie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cs-CZ" dirty="0" smtClean="0"/>
              <a:t>Subsaharská Afrika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 descr="Sub-Saharan_Africa_definition_U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1988840"/>
            <a:ext cx="4168612" cy="42484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Náboženství	</a:t>
            </a:r>
            <a:endParaRPr lang="cs-CZ" dirty="0"/>
          </a:p>
        </p:txBody>
      </p:sp>
      <p:pic>
        <p:nvPicPr>
          <p:cNvPr id="4" name="Zástupný symbol pro obsah 3" descr="Religion_distribution_Africa_crop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196752"/>
            <a:ext cx="5494705" cy="529593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Etnika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Až 3500 etnik</a:t>
            </a:r>
          </a:p>
          <a:p>
            <a:r>
              <a:rPr lang="cs-CZ" dirty="0" err="1" smtClean="0"/>
              <a:t>Amharové</a:t>
            </a:r>
            <a:r>
              <a:rPr lang="cs-CZ" dirty="0" smtClean="0"/>
              <a:t> (15mil.)</a:t>
            </a:r>
          </a:p>
          <a:p>
            <a:r>
              <a:rPr lang="cs-CZ" dirty="0" err="1" smtClean="0"/>
              <a:t>Oromové</a:t>
            </a:r>
            <a:r>
              <a:rPr lang="cs-CZ" dirty="0" smtClean="0"/>
              <a:t> (20-30 mil.)</a:t>
            </a:r>
          </a:p>
          <a:p>
            <a:r>
              <a:rPr lang="cs-CZ" dirty="0" err="1" smtClean="0"/>
              <a:t>Hausové</a:t>
            </a:r>
            <a:r>
              <a:rPr lang="cs-CZ" dirty="0" smtClean="0"/>
              <a:t> (20-25 mil.)</a:t>
            </a:r>
          </a:p>
          <a:p>
            <a:r>
              <a:rPr lang="cs-CZ" dirty="0" err="1" smtClean="0"/>
              <a:t>Kongové</a:t>
            </a:r>
            <a:r>
              <a:rPr lang="cs-CZ" dirty="0" smtClean="0"/>
              <a:t> (3 mil.)</a:t>
            </a:r>
          </a:p>
          <a:p>
            <a:r>
              <a:rPr lang="cs-CZ" dirty="0" smtClean="0"/>
              <a:t>Svahilci (méně než 1 mil.)</a:t>
            </a:r>
          </a:p>
          <a:p>
            <a:pPr>
              <a:buNone/>
            </a:pPr>
            <a:r>
              <a:rPr lang="cs-CZ" dirty="0" smtClean="0"/>
              <a:t>A další…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HIV nakažení</a:t>
            </a:r>
            <a:endParaRPr lang="cs-CZ" dirty="0"/>
          </a:p>
        </p:txBody>
      </p:sp>
      <p:pic>
        <p:nvPicPr>
          <p:cNvPr id="4" name="Zástupný symbol pro obsah 3" descr="Africa_HIV-AIDS_300px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81533" y="1829842"/>
            <a:ext cx="3733334" cy="397460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Ekonomika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Nejchudší region  světa</a:t>
            </a:r>
          </a:p>
          <a:p>
            <a:r>
              <a:rPr lang="cs-CZ" dirty="0" smtClean="0"/>
              <a:t>Velmi zaostalá ve všech oblastech</a:t>
            </a:r>
          </a:p>
          <a:p>
            <a:r>
              <a:rPr lang="cs-CZ" dirty="0" smtClean="0"/>
              <a:t>Závislost na světovém trhu</a:t>
            </a:r>
          </a:p>
          <a:p>
            <a:r>
              <a:rPr lang="cs-CZ" dirty="0" smtClean="0"/>
              <a:t>Vyspělé země odebírají z Afriky diamanty, zlato, fosfáty, kobalt, měď</a:t>
            </a:r>
          </a:p>
          <a:p>
            <a:r>
              <a:rPr lang="cs-CZ" dirty="0" smtClean="0"/>
              <a:t>Hlavní investice směřují převážně do JAR, Konga, Nigérie, Gabonu, Keňi, Pobřeží slonoviny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Zemědělství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Tvoří základ ekonomiky, zaměstnává 2/3 </a:t>
            </a:r>
            <a:r>
              <a:rPr lang="cs-CZ" dirty="0" err="1" smtClean="0"/>
              <a:t>obyv</a:t>
            </a:r>
            <a:r>
              <a:rPr lang="cs-CZ" dirty="0" smtClean="0"/>
              <a:t>.</a:t>
            </a:r>
          </a:p>
          <a:p>
            <a:r>
              <a:rPr lang="cs-CZ" dirty="0" smtClean="0"/>
              <a:t>Subsaharská Afrika je světovým dodavatelem produktů tropického zemědělství: kakaové boby, jádra kokosových ořechů a sisalu, kávy a palmového oleje, čaje, arašídů, arašídového oleje</a:t>
            </a:r>
          </a:p>
          <a:p>
            <a:r>
              <a:rPr lang="cs-CZ" dirty="0" smtClean="0"/>
              <a:t>V savanách se chovají přežvýkavé zebry, v polopouštích a na pouštích ovce a kozy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Průmysl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Převážně těžební odvětví, velmi málo rozvinutý průmysl</a:t>
            </a:r>
          </a:p>
          <a:p>
            <a:r>
              <a:rPr lang="cs-CZ" dirty="0" smtClean="0"/>
              <a:t>Těžba: diamanty, platina, zlato, mangan, kobalt, vanad, chromit</a:t>
            </a:r>
          </a:p>
          <a:p>
            <a:r>
              <a:rPr lang="cs-CZ" dirty="0" smtClean="0"/>
              <a:t>JAR a Nigérie: ropa, dále zlato, diamanty, uhlí, měď, plyn, fosfority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Zdroje: </a:t>
            </a:r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wikipedie.cz</a:t>
            </a:r>
            <a:endParaRPr lang="cs-CZ" dirty="0" smtClean="0"/>
          </a:p>
          <a:p>
            <a:r>
              <a:rPr lang="cs-CZ" dirty="0" smtClean="0"/>
              <a:t>Autor: David </a:t>
            </a:r>
            <a:r>
              <a:rPr lang="cs-CZ" dirty="0" err="1" smtClean="0"/>
              <a:t>Bilan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Subsaharská Afrika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Také se jí říká Černá Afrika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Zahrnuje území kontinentu bez Severní Afriky (Arabská část)</a:t>
            </a:r>
          </a:p>
          <a:p>
            <a:endParaRPr lang="cs-CZ" dirty="0" smtClean="0"/>
          </a:p>
          <a:p>
            <a:r>
              <a:rPr lang="cs-CZ" dirty="0" smtClean="0"/>
              <a:t>Někdy také tropická Afrika, ale tento pojem není zcela správný &gt; nezahrnuje JAR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Povrch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cs-CZ" dirty="0" smtClean="0"/>
              <a:t>Rozkládá se mezi subtropickými pásy obou polokoulí a protíná ji rovník</a:t>
            </a:r>
          </a:p>
          <a:p>
            <a:r>
              <a:rPr lang="cs-CZ" dirty="0" smtClean="0"/>
              <a:t>Členitost je minimální a plocha Ostrovů tvoří pouze asi 2%</a:t>
            </a:r>
          </a:p>
          <a:p>
            <a:r>
              <a:rPr lang="cs-CZ" dirty="0" smtClean="0"/>
              <a:t>Velký rozdíl mezi Nízkou Afrikou (Africká </a:t>
            </a:r>
            <a:r>
              <a:rPr lang="cs-CZ" dirty="0" err="1" smtClean="0"/>
              <a:t>litosferická</a:t>
            </a:r>
            <a:r>
              <a:rPr lang="cs-CZ" dirty="0" smtClean="0"/>
              <a:t> deska a Vysokou Afrikou </a:t>
            </a:r>
          </a:p>
          <a:p>
            <a:r>
              <a:rPr lang="cs-CZ" dirty="0" err="1" smtClean="0"/>
              <a:t>Fulta</a:t>
            </a:r>
            <a:r>
              <a:rPr lang="cs-CZ" dirty="0" smtClean="0"/>
              <a:t> </a:t>
            </a:r>
            <a:r>
              <a:rPr lang="cs-CZ" dirty="0" err="1" smtClean="0"/>
              <a:t>Džalon</a:t>
            </a:r>
            <a:r>
              <a:rPr lang="cs-CZ" dirty="0" smtClean="0"/>
              <a:t> v Západní Africe, Dračí a Kapské hory na jihu – oblasti po obvodu kontinentu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Podnebí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Nejteplejší kontinent světa, rovníkové a tropické šířky</a:t>
            </a:r>
          </a:p>
          <a:p>
            <a:r>
              <a:rPr lang="cs-CZ" dirty="0" smtClean="0"/>
              <a:t>Aridní oblast – nejmenší srážky, méně než 200mm ročně (Sahara, </a:t>
            </a:r>
            <a:r>
              <a:rPr lang="cs-CZ" dirty="0" err="1" smtClean="0"/>
              <a:t>Namib</a:t>
            </a:r>
            <a:r>
              <a:rPr lang="cs-CZ" dirty="0" smtClean="0"/>
              <a:t>, Kalahari)</a:t>
            </a:r>
          </a:p>
          <a:p>
            <a:r>
              <a:rPr lang="cs-CZ" dirty="0" smtClean="0"/>
              <a:t>Jižní a východní Afrika + </a:t>
            </a:r>
            <a:r>
              <a:rPr lang="cs-CZ" dirty="0" err="1" smtClean="0"/>
              <a:t>Sahel</a:t>
            </a:r>
            <a:r>
              <a:rPr lang="cs-CZ" dirty="0" smtClean="0"/>
              <a:t> (jih Sahary – stepi) – více srážek, ale pořád dlouhá období sucha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Vodstvo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I přes největší řeky světa nedostatek vody</a:t>
            </a:r>
          </a:p>
          <a:p>
            <a:r>
              <a:rPr lang="cs-CZ" dirty="0" smtClean="0"/>
              <a:t>Nerovnoměrné rozložení vodních zdrojů</a:t>
            </a:r>
          </a:p>
          <a:p>
            <a:r>
              <a:rPr lang="cs-CZ" dirty="0" smtClean="0"/>
              <a:t>Nil (2. nejdelší řeka světa) a Kongo (2. </a:t>
            </a:r>
            <a:r>
              <a:rPr lang="cs-CZ" dirty="0" err="1" smtClean="0"/>
              <a:t>nejvodnější</a:t>
            </a:r>
            <a:r>
              <a:rPr lang="cs-CZ" dirty="0" smtClean="0"/>
              <a:t> veletok na Zemi)</a:t>
            </a:r>
          </a:p>
          <a:p>
            <a:r>
              <a:rPr lang="cs-CZ" dirty="0" smtClean="0"/>
              <a:t>Viktoriino jezero (3. nejrozlehlejší jezero)</a:t>
            </a:r>
          </a:p>
          <a:p>
            <a:r>
              <a:rPr lang="cs-CZ" dirty="0" smtClean="0"/>
              <a:t>Tanganika (2. nejhlubší)</a:t>
            </a:r>
          </a:p>
          <a:p>
            <a:r>
              <a:rPr lang="cs-CZ" dirty="0" smtClean="0"/>
              <a:t>Africké vodstvo má obrovský význam pro zásobování, zavlažování, rybolov, energetiku a dopravu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Rostlinstvo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Velký počet endemitů a nemalé zásoby dřevin</a:t>
            </a:r>
          </a:p>
          <a:p>
            <a:r>
              <a:rPr lang="cs-CZ" dirty="0" smtClean="0"/>
              <a:t>Divoce rostoucí rostliny: Palma olejná, kola, chlebovník, baobab, akácie atd.</a:t>
            </a:r>
          </a:p>
          <a:p>
            <a:r>
              <a:rPr lang="cs-CZ" dirty="0" smtClean="0"/>
              <a:t>Lesní zdroje: Kongo, Nigérie, Angola, </a:t>
            </a:r>
            <a:r>
              <a:rPr lang="cs-CZ" dirty="0" err="1" smtClean="0"/>
              <a:t>Tanzánie</a:t>
            </a:r>
            <a:endParaRPr lang="cs-CZ" dirty="0" smtClean="0"/>
          </a:p>
          <a:p>
            <a:r>
              <a:rPr lang="cs-CZ" dirty="0" smtClean="0"/>
              <a:t>(samozřejmě mnoho oblastí trpí až přílišnou těžbou dřeva, o které jsme se již zmiňovali)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Živočišstvo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Subsaharská Afrika má velice bohatou faunu. Některé druhy ptáků, hlodavci a hmyz (hlavně kobylky) působí velké škody v zemědělství a zničí až 30 % úrody.</a:t>
            </a:r>
          </a:p>
          <a:p>
            <a:r>
              <a:rPr lang="cs-CZ" dirty="0" smtClean="0"/>
              <a:t> Rozvoji živočišné výroby v centrálních částech brání výskyt mouchy </a:t>
            </a:r>
            <a:r>
              <a:rPr lang="cs-CZ" dirty="0" err="1" smtClean="0"/>
              <a:t>tse</a:t>
            </a:r>
            <a:r>
              <a:rPr lang="cs-CZ" dirty="0" smtClean="0"/>
              <a:t>–</a:t>
            </a:r>
            <a:r>
              <a:rPr lang="cs-CZ" dirty="0" err="1" smtClean="0"/>
              <a:t>tse</a:t>
            </a:r>
            <a:r>
              <a:rPr lang="cs-CZ" dirty="0" smtClean="0"/>
              <a:t>. </a:t>
            </a:r>
          </a:p>
          <a:p>
            <a:r>
              <a:rPr lang="cs-CZ" dirty="0" smtClean="0"/>
              <a:t>Přenos nemocí hmyzem vytváří v mnoha regionech nebezpečnou situaci. </a:t>
            </a:r>
          </a:p>
          <a:p>
            <a:r>
              <a:rPr lang="cs-CZ" dirty="0" smtClean="0"/>
              <a:t>Fauna i flóra byla v koloniálním období velice narušena &gt; náprava (parky)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Obyvatelstvo</a:t>
            </a:r>
            <a:endParaRPr lang="cs-CZ" dirty="0"/>
          </a:p>
        </p:txBody>
      </p:sp>
      <p:pic>
        <p:nvPicPr>
          <p:cNvPr id="4" name="Zástupný symbol pro obsah 3" descr="600px-Africa_densidade_pop.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052736"/>
            <a:ext cx="7272808" cy="53510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Obyvatelstvo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Velmi řídké osídlení. Sahara (1% populace). </a:t>
            </a:r>
          </a:p>
          <a:p>
            <a:r>
              <a:rPr lang="cs-CZ" dirty="0" smtClean="0"/>
              <a:t>Nejvíce obydlené oázy v pouštích, oblasti řek a pobřeží, některá vnitrozemská území s rozvinutým průmyslem</a:t>
            </a:r>
          </a:p>
          <a:p>
            <a:r>
              <a:rPr lang="cs-CZ" dirty="0" smtClean="0"/>
              <a:t>Hustota obyvatel je velmi nerovnoměrná (Nigérie – 140 mil., dalších 5 států 30-80 mil. a šest subsaharských zemí nemá ani 1 mil. </a:t>
            </a:r>
            <a:r>
              <a:rPr lang="cs-CZ" dirty="0" err="1" smtClean="0"/>
              <a:t>obyv</a:t>
            </a:r>
            <a:r>
              <a:rPr lang="cs-CZ" dirty="0" smtClean="0"/>
              <a:t>.)</a:t>
            </a:r>
          </a:p>
          <a:p>
            <a:r>
              <a:rPr lang="cs-CZ" dirty="0" smtClean="0"/>
              <a:t>Urbanizace je velice nízká, ale začíná se zvedat. (6% urbanizace – Etiopie, Malawi, Burundi, Uganda, Rwanda)</a:t>
            </a:r>
          </a:p>
          <a:p>
            <a:r>
              <a:rPr lang="cs-CZ" dirty="0" smtClean="0"/>
              <a:t>Zvykem je brzké manželství a založení rodiny = velmi vysoký nárůst obyvatel a ani plošná regulace nezabrala. Nárůst je obrovský až na oblasti postižené HIV/AIDS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2QZ4H56NJ3VP-63-1975</_dlc_DocId>
    <_dlc_DocIdUrl xmlns="739c032b-a5be-4b43-b007-0b056e5ef5b0">
      <Url>https://sharepoint.postupicka.cz/seminar4/_layouts/DocIdRedir.aspx?ID=2QZ4H56NJ3VP-63-1975</Url>
      <Description>2QZ4H56NJ3VP-63-1975</Description>
    </_dlc_DocIdUrl>
  </documentManagement>
</p:properties>
</file>

<file path=customXml/itemProps1.xml><?xml version="1.0" encoding="utf-8"?>
<ds:datastoreItem xmlns:ds="http://schemas.openxmlformats.org/officeDocument/2006/customXml" ds:itemID="{7AD15D5C-91FF-4B65-867A-0DD7D27C587D}"/>
</file>

<file path=customXml/itemProps2.xml><?xml version="1.0" encoding="utf-8"?>
<ds:datastoreItem xmlns:ds="http://schemas.openxmlformats.org/officeDocument/2006/customXml" ds:itemID="{8941A799-4283-47BA-B908-7F9F7BF07C2A}"/>
</file>

<file path=customXml/itemProps3.xml><?xml version="1.0" encoding="utf-8"?>
<ds:datastoreItem xmlns:ds="http://schemas.openxmlformats.org/officeDocument/2006/customXml" ds:itemID="{F902B86A-4FB9-464F-82CE-5A8415283096}"/>
</file>

<file path=customXml/itemProps4.xml><?xml version="1.0" encoding="utf-8"?>
<ds:datastoreItem xmlns:ds="http://schemas.openxmlformats.org/officeDocument/2006/customXml" ds:itemID="{71EAC918-C3BB-44EF-821A-0F4716E25DC8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155</TotalTime>
  <Words>562</Words>
  <Application>Microsoft Office PowerPoint</Application>
  <PresentationFormat>Předvádění na obrazovce (4:3)</PresentationFormat>
  <Paragraphs>67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Cesta</vt:lpstr>
      <vt:lpstr>Subsaharská Afrika</vt:lpstr>
      <vt:lpstr>Subsaharská Afrika </vt:lpstr>
      <vt:lpstr>Povrch</vt:lpstr>
      <vt:lpstr>Podnebí</vt:lpstr>
      <vt:lpstr>Vodstvo</vt:lpstr>
      <vt:lpstr>Rostlinstvo</vt:lpstr>
      <vt:lpstr>Živočišstvo</vt:lpstr>
      <vt:lpstr>Obyvatelstvo</vt:lpstr>
      <vt:lpstr>Obyvatelstvo</vt:lpstr>
      <vt:lpstr>Náboženství </vt:lpstr>
      <vt:lpstr>Etnika</vt:lpstr>
      <vt:lpstr>HIV nakažení</vt:lpstr>
      <vt:lpstr>Ekonomika</vt:lpstr>
      <vt:lpstr>Zemědělství </vt:lpstr>
      <vt:lpstr>Průmysl </vt:lpstr>
      <vt:lpstr>Konec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David</dc:creator>
  <cp:lastModifiedBy>Beranová, Dana</cp:lastModifiedBy>
  <cp:revision>17</cp:revision>
  <dcterms:created xsi:type="dcterms:W3CDTF">2013-02-24T18:30:36Z</dcterms:created>
  <dcterms:modified xsi:type="dcterms:W3CDTF">2013-03-11T08:49:13Z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35bcc605-0b71-4abf-80e8-a2c3a77e00a4</vt:lpwstr>
  </property>
</Properties>
</file>