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06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94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32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44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05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69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23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927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93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71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65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F7CA3-7554-4E08-929A-CD5409A3AEC3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52E2D-C9DE-4CB4-9458-D2EC664BA5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18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/>
              <a:t>Východní Asie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>
                <a:solidFill>
                  <a:schemeClr val="tx1"/>
                </a:solidFill>
              </a:rPr>
              <a:t>-Čína, Japonsko, Jižní Korea (Korejská republika), Severní Korea (Korejská LDR), Mongolsko, </a:t>
            </a:r>
            <a:r>
              <a:rPr lang="cs-CZ" dirty="0" err="1">
                <a:solidFill>
                  <a:schemeClr val="tx1"/>
                </a:solidFill>
              </a:rPr>
              <a:t>Taiwan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-zahrnuje území centrální Asie (západní Čína a Mongolsko) a území východní Asie (</a:t>
            </a:r>
            <a:r>
              <a:rPr lang="cs-CZ" dirty="0" err="1">
                <a:solidFill>
                  <a:schemeClr val="tx1"/>
                </a:solidFill>
              </a:rPr>
              <a:t>vých</a:t>
            </a:r>
            <a:r>
              <a:rPr lang="cs-CZ" dirty="0">
                <a:solidFill>
                  <a:schemeClr val="tx1"/>
                </a:solidFill>
              </a:rPr>
              <a:t>. Čína, Korejský pol., Japonské ostrovy, ostrov </a:t>
            </a:r>
            <a:r>
              <a:rPr lang="cs-CZ" dirty="0" err="1">
                <a:solidFill>
                  <a:schemeClr val="tx1"/>
                </a:solidFill>
              </a:rPr>
              <a:t>Taiwan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34819"/>
            <a:ext cx="2736304" cy="207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149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Přírodní poměry</a:t>
            </a:r>
            <a:endParaRPr lang="cs-CZ" dirty="0"/>
          </a:p>
          <a:p>
            <a:pPr lvl="0"/>
            <a:r>
              <a:rPr lang="cs-CZ" dirty="0"/>
              <a:t>zhruba 80% území tvoří hory a vysočiny</a:t>
            </a:r>
          </a:p>
          <a:p>
            <a:pPr lvl="0"/>
            <a:r>
              <a:rPr lang="cs-CZ" dirty="0"/>
              <a:t>rozsáhlejší nížiny pouze u pobřeží</a:t>
            </a:r>
          </a:p>
          <a:p>
            <a:pPr lvl="0"/>
            <a:r>
              <a:rPr lang="cs-CZ" dirty="0"/>
              <a:t>časté zemětřesení a sopečná činnost, nejvyšší horou je sopka Fudžisan</a:t>
            </a:r>
          </a:p>
          <a:p>
            <a:pPr lvl="0"/>
            <a:r>
              <a:rPr lang="cs-CZ" i="1" dirty="0"/>
              <a:t>řeky</a:t>
            </a:r>
            <a:r>
              <a:rPr lang="cs-CZ" dirty="0"/>
              <a:t>: krátké, vodné a stékají prudce k moři, nejdelší </a:t>
            </a:r>
            <a:r>
              <a:rPr lang="cs-CZ" dirty="0" err="1"/>
              <a:t>Shinano</a:t>
            </a:r>
            <a:endParaRPr lang="cs-CZ" dirty="0"/>
          </a:p>
          <a:p>
            <a:pPr lvl="0"/>
            <a:r>
              <a:rPr lang="cs-CZ" dirty="0"/>
              <a:t>66% území zalesněno</a:t>
            </a:r>
          </a:p>
          <a:p>
            <a:r>
              <a:rPr lang="cs-CZ" b="1" dirty="0"/>
              <a:t>Nerostné suroviny</a:t>
            </a:r>
            <a:endParaRPr lang="cs-CZ" dirty="0"/>
          </a:p>
          <a:p>
            <a:pPr lvl="0"/>
            <a:r>
              <a:rPr lang="cs-CZ" dirty="0"/>
              <a:t>malé, větší význam-zdroje zemního plynu, stavebních a keramických materiálů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8136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/>
              <a:t>Obyvatelstvo</a:t>
            </a:r>
            <a:endParaRPr lang="cs-CZ" dirty="0"/>
          </a:p>
          <a:p>
            <a:pPr lvl="0"/>
            <a:r>
              <a:rPr lang="cs-CZ" i="1" dirty="0" err="1"/>
              <a:t>jednonárodnostní</a:t>
            </a:r>
            <a:r>
              <a:rPr lang="cs-CZ" i="1" dirty="0"/>
              <a:t> stát</a:t>
            </a:r>
            <a:r>
              <a:rPr lang="cs-CZ" dirty="0"/>
              <a:t> (99,4% tvoří Japonci), menšiny Korejců, Číňanů</a:t>
            </a:r>
          </a:p>
          <a:p>
            <a:pPr lvl="0"/>
            <a:r>
              <a:rPr lang="cs-CZ" dirty="0"/>
              <a:t>velká střední délka života</a:t>
            </a:r>
          </a:p>
          <a:p>
            <a:pPr lvl="0"/>
            <a:r>
              <a:rPr lang="cs-CZ" dirty="0"/>
              <a:t>malá úmrtnost u kojenců</a:t>
            </a:r>
          </a:p>
          <a:p>
            <a:pPr lvl="0"/>
            <a:r>
              <a:rPr lang="cs-CZ" dirty="0"/>
              <a:t>nerovnoměrně rozmístěné </a:t>
            </a:r>
            <a:r>
              <a:rPr lang="cs-CZ" dirty="0" err="1"/>
              <a:t>obyv</a:t>
            </a:r>
            <a:r>
              <a:rPr lang="cs-CZ" dirty="0"/>
              <a:t>.→</a:t>
            </a:r>
            <a:r>
              <a:rPr lang="cs-CZ" i="1" dirty="0" err="1"/>
              <a:t>nejvíce</a:t>
            </a:r>
            <a:r>
              <a:rPr lang="cs-CZ" dirty="0" err="1"/>
              <a:t>:pobřeží</a:t>
            </a:r>
            <a:r>
              <a:rPr lang="cs-CZ" dirty="0"/>
              <a:t> velkých aglomerací a </a:t>
            </a:r>
            <a:r>
              <a:rPr lang="cs-CZ" dirty="0" err="1"/>
              <a:t>konurbací;hornaté</a:t>
            </a:r>
            <a:r>
              <a:rPr lang="cs-CZ" dirty="0"/>
              <a:t> vnitrozemí liduprázdné</a:t>
            </a:r>
          </a:p>
          <a:p>
            <a:pPr lvl="0"/>
            <a:r>
              <a:rPr lang="cs-CZ" dirty="0"/>
              <a:t>ve městech 77% obyv.</a:t>
            </a:r>
          </a:p>
          <a:p>
            <a:pPr lvl="0"/>
            <a:r>
              <a:rPr lang="cs-CZ" i="1" dirty="0"/>
              <a:t>3 největší konurbace</a:t>
            </a:r>
            <a:r>
              <a:rPr lang="cs-CZ" dirty="0"/>
              <a:t>: Tokio-Jokohama, Ósako-Kóbe-Kjóto, </a:t>
            </a:r>
            <a:r>
              <a:rPr lang="cs-CZ" dirty="0" err="1"/>
              <a:t>Nagoja-Gifu→dohromady</a:t>
            </a:r>
            <a:r>
              <a:rPr lang="cs-CZ" dirty="0"/>
              <a:t> tvoří </a:t>
            </a:r>
            <a:r>
              <a:rPr lang="cs-CZ" dirty="0" err="1"/>
              <a:t>Tókajdó</a:t>
            </a:r>
            <a:r>
              <a:rPr lang="cs-CZ" dirty="0"/>
              <a:t> (52mil.obyv.)</a:t>
            </a:r>
          </a:p>
          <a:p>
            <a:pPr lvl="0"/>
            <a:r>
              <a:rPr lang="cs-CZ" i="1" dirty="0"/>
              <a:t>náboženství</a:t>
            </a:r>
            <a:r>
              <a:rPr lang="cs-CZ" dirty="0"/>
              <a:t>: šintoismus, buddhismus, menšina křesťanů</a:t>
            </a:r>
          </a:p>
          <a:p>
            <a:pPr lvl="0"/>
            <a:r>
              <a:rPr lang="cs-CZ" dirty="0"/>
              <a:t>velký důraz se klade na vzdělání</a:t>
            </a:r>
          </a:p>
          <a:p>
            <a:r>
              <a:rPr lang="cs-CZ" b="1" dirty="0"/>
              <a:t>Zemědělství</a:t>
            </a:r>
            <a:endParaRPr lang="cs-CZ" dirty="0"/>
          </a:p>
          <a:p>
            <a:pPr lvl="0"/>
            <a:r>
              <a:rPr lang="cs-CZ" dirty="0"/>
              <a:t>zaměstnává 5,6% obyv.</a:t>
            </a:r>
          </a:p>
          <a:p>
            <a:pPr lvl="0"/>
            <a:r>
              <a:rPr lang="cs-CZ" dirty="0"/>
              <a:t>dominuje rostlinná výroba</a:t>
            </a:r>
          </a:p>
          <a:p>
            <a:pPr lvl="0"/>
            <a:r>
              <a:rPr lang="cs-CZ" i="1" dirty="0" err="1"/>
              <a:t>hl.plodina</a:t>
            </a:r>
            <a:r>
              <a:rPr lang="cs-CZ" dirty="0"/>
              <a:t>: rýže, pšenice, brambory, batáty, sója, čajovník, tabák, chmel, ovoce, vinná réva</a:t>
            </a:r>
          </a:p>
          <a:p>
            <a:pPr lvl="0"/>
            <a:r>
              <a:rPr lang="cs-CZ" dirty="0"/>
              <a:t>chov prasat, skotu a drůbeže</a:t>
            </a:r>
          </a:p>
          <a:p>
            <a:pPr lvl="0"/>
            <a:r>
              <a:rPr lang="cs-CZ" dirty="0"/>
              <a:t>rybolov, chov ústřic a perlorodek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133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Průmysl</a:t>
            </a:r>
            <a:endParaRPr lang="cs-CZ" dirty="0"/>
          </a:p>
          <a:p>
            <a:pPr lvl="0"/>
            <a:r>
              <a:rPr lang="cs-CZ" i="1" dirty="0"/>
              <a:t>hutnictví </a:t>
            </a:r>
            <a:r>
              <a:rPr lang="cs-CZ" dirty="0"/>
              <a:t>(největší výrobce železa a oceli na světě)</a:t>
            </a:r>
          </a:p>
          <a:p>
            <a:pPr lvl="0"/>
            <a:r>
              <a:rPr lang="cs-CZ" i="1" dirty="0"/>
              <a:t>strojírenství</a:t>
            </a:r>
            <a:r>
              <a:rPr lang="cs-CZ" dirty="0"/>
              <a:t>: největší výrobce lodí a osobních aut (</a:t>
            </a:r>
            <a:r>
              <a:rPr lang="cs-CZ" i="1" dirty="0"/>
              <a:t>Nissan, Toyota, Honda, Mazda</a:t>
            </a:r>
            <a:r>
              <a:rPr lang="cs-CZ" dirty="0"/>
              <a:t>)</a:t>
            </a:r>
          </a:p>
          <a:p>
            <a:pPr lvl="0"/>
            <a:r>
              <a:rPr lang="cs-CZ" i="1" dirty="0"/>
              <a:t>elektronika</a:t>
            </a:r>
            <a:r>
              <a:rPr lang="cs-CZ" dirty="0"/>
              <a:t>-počítače, televize, videopřehrávače, rádia (</a:t>
            </a:r>
            <a:r>
              <a:rPr lang="cs-CZ" i="1" dirty="0"/>
              <a:t>Sony, </a:t>
            </a:r>
            <a:r>
              <a:rPr lang="cs-CZ" i="1" dirty="0" err="1"/>
              <a:t>Hitachi</a:t>
            </a:r>
            <a:r>
              <a:rPr lang="cs-CZ" i="1" dirty="0"/>
              <a:t>, Toshiba</a:t>
            </a:r>
            <a:r>
              <a:rPr lang="cs-CZ" dirty="0"/>
              <a:t>) a hodinky (</a:t>
            </a:r>
            <a:r>
              <a:rPr lang="cs-CZ" dirty="0" err="1"/>
              <a:t>Seiko</a:t>
            </a:r>
            <a:r>
              <a:rPr lang="cs-CZ" dirty="0"/>
              <a:t>), fototechnika-výroba fotoaparátů a kopírek (</a:t>
            </a:r>
            <a:r>
              <a:rPr lang="cs-CZ" i="1" dirty="0"/>
              <a:t>Minolta, Fuji, </a:t>
            </a:r>
            <a:r>
              <a:rPr lang="cs-CZ" i="1" dirty="0" err="1"/>
              <a:t>Olympus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energetika:25% energie se vyrábí v jaderných elektrárnách</a:t>
            </a:r>
          </a:p>
          <a:p>
            <a:pPr lvl="0"/>
            <a:r>
              <a:rPr lang="cs-CZ" i="1" dirty="0"/>
              <a:t>petrochemie, textilní</a:t>
            </a:r>
            <a:r>
              <a:rPr lang="cs-CZ" dirty="0"/>
              <a:t> (bavlnářství, umělé hedvábí), </a:t>
            </a:r>
            <a:r>
              <a:rPr lang="cs-CZ" i="1" dirty="0"/>
              <a:t>potravinářský, sklářský, keramický, papírenský</a:t>
            </a:r>
            <a:endParaRPr lang="cs-CZ" dirty="0"/>
          </a:p>
          <a:p>
            <a:r>
              <a:rPr lang="cs-CZ" b="1" dirty="0"/>
              <a:t>Doprava</a:t>
            </a:r>
            <a:endParaRPr lang="cs-CZ" dirty="0"/>
          </a:p>
          <a:p>
            <a:pPr lvl="0"/>
            <a:r>
              <a:rPr lang="cs-CZ" dirty="0"/>
              <a:t>nejvíce rozvinuta námořní doprava-námořní obchodní loďstvo</a:t>
            </a:r>
          </a:p>
          <a:p>
            <a:pPr lvl="0"/>
            <a:r>
              <a:rPr lang="cs-CZ" i="1" dirty="0"/>
              <a:t>největší přístavy</a:t>
            </a:r>
            <a:r>
              <a:rPr lang="cs-CZ" dirty="0"/>
              <a:t>: Kóbe, </a:t>
            </a:r>
            <a:r>
              <a:rPr lang="cs-CZ" dirty="0" err="1"/>
              <a:t>Chiba</a:t>
            </a:r>
            <a:r>
              <a:rPr lang="cs-CZ" dirty="0"/>
              <a:t>, Nagoja</a:t>
            </a:r>
          </a:p>
          <a:p>
            <a:pPr lvl="0"/>
            <a:r>
              <a:rPr lang="cs-CZ" dirty="0"/>
              <a:t>hustá a kvalitní silniční a dálniční síť, vysokorychlostní železniční doprava, letecká doprava </a:t>
            </a:r>
          </a:p>
          <a:p>
            <a:pPr lvl="0"/>
            <a:r>
              <a:rPr lang="cs-CZ" i="1" dirty="0"/>
              <a:t>největší letiště</a:t>
            </a:r>
            <a:r>
              <a:rPr lang="cs-CZ" dirty="0"/>
              <a:t>: </a:t>
            </a:r>
            <a:r>
              <a:rPr lang="cs-CZ" dirty="0" err="1"/>
              <a:t>Heneda</a:t>
            </a:r>
            <a:r>
              <a:rPr lang="cs-CZ" dirty="0"/>
              <a:t>, další letiště: Ósaka, </a:t>
            </a:r>
            <a:r>
              <a:rPr lang="cs-CZ" dirty="0" err="1"/>
              <a:t>Narita</a:t>
            </a:r>
            <a:r>
              <a:rPr lang="cs-CZ" dirty="0"/>
              <a:t>, </a:t>
            </a:r>
            <a:r>
              <a:rPr lang="cs-CZ" dirty="0" err="1"/>
              <a:t>Sapporo</a:t>
            </a:r>
            <a:r>
              <a:rPr lang="cs-CZ" dirty="0"/>
              <a:t>, </a:t>
            </a:r>
            <a:r>
              <a:rPr lang="cs-CZ" dirty="0" err="1"/>
              <a:t>Fukuoka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624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Korejská LDR-Pchjongjang</a:t>
            </a:r>
          </a:p>
          <a:p>
            <a:r>
              <a:rPr lang="cs-CZ" dirty="0"/>
              <a:t>Korejská republika-Soul</a:t>
            </a:r>
          </a:p>
          <a:p>
            <a:r>
              <a:rPr lang="cs-CZ" dirty="0"/>
              <a:t>Mongolsko-Ulánbátar</a:t>
            </a:r>
          </a:p>
          <a:p>
            <a:r>
              <a:rPr lang="cs-CZ" dirty="0" err="1"/>
              <a:t>Taiwan-Tchaj-pej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363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Povrch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-centrální Asie: v Mongolsku náhorní plošin, poušť Gobi, v </a:t>
            </a:r>
            <a:r>
              <a:rPr lang="cs-CZ" dirty="0" err="1"/>
              <a:t>záp.Číně</a:t>
            </a:r>
            <a:r>
              <a:rPr lang="cs-CZ" dirty="0"/>
              <a:t> bezodtoké pánve (</a:t>
            </a:r>
            <a:r>
              <a:rPr lang="cs-CZ" dirty="0" err="1"/>
              <a:t>Tarimská</a:t>
            </a:r>
            <a:r>
              <a:rPr lang="cs-CZ" dirty="0"/>
              <a:t>-s pouští </a:t>
            </a:r>
            <a:r>
              <a:rPr lang="cs-CZ" dirty="0" err="1"/>
              <a:t>Takla</a:t>
            </a:r>
            <a:r>
              <a:rPr lang="cs-CZ" dirty="0"/>
              <a:t> </a:t>
            </a:r>
            <a:r>
              <a:rPr lang="cs-CZ" dirty="0" err="1"/>
              <a:t>Makan</a:t>
            </a:r>
            <a:r>
              <a:rPr lang="cs-CZ" dirty="0"/>
              <a:t>) a </a:t>
            </a:r>
            <a:r>
              <a:rPr lang="cs-CZ" dirty="0" err="1"/>
              <a:t>Džungarská</a:t>
            </a:r>
            <a:r>
              <a:rPr lang="cs-CZ" dirty="0"/>
              <a:t> p., Tibetská náhorní plošina, </a:t>
            </a:r>
            <a:r>
              <a:rPr lang="cs-CZ" dirty="0" err="1"/>
              <a:t>Ťan-šan</a:t>
            </a:r>
            <a:r>
              <a:rPr lang="cs-CZ" dirty="0"/>
              <a:t>, Transhimálaj, Himaláje-Mount Everest-na hranicích Číny a Nepálu (velehorská pásma)</a:t>
            </a:r>
          </a:p>
          <a:p>
            <a:r>
              <a:rPr lang="cs-CZ" dirty="0"/>
              <a:t>-nejníže položené místo: </a:t>
            </a:r>
            <a:r>
              <a:rPr lang="cs-CZ" dirty="0" err="1"/>
              <a:t>Turfanská</a:t>
            </a:r>
            <a:r>
              <a:rPr lang="cs-CZ" dirty="0"/>
              <a:t> proláklina</a:t>
            </a:r>
          </a:p>
          <a:p>
            <a:r>
              <a:rPr lang="cs-CZ" dirty="0"/>
              <a:t>-Východní Asie: vyplněné vysočinami střední Číny, 2 nížiny: Mandžuská a Velká čínská nížina; Korejský pol.-hornatý, omýván Japonským a Žlutým mořem</a:t>
            </a:r>
          </a:p>
          <a:p>
            <a:r>
              <a:rPr lang="cs-CZ" dirty="0"/>
              <a:t>-západní část centrální a </a:t>
            </a:r>
            <a:r>
              <a:rPr lang="cs-CZ" dirty="0" err="1"/>
              <a:t>vých</a:t>
            </a:r>
            <a:r>
              <a:rPr lang="cs-CZ" dirty="0"/>
              <a:t>. Asie je bezodtoková (řeky se vlévají do jezer, nebo končí v poušti-řeka </a:t>
            </a:r>
            <a:r>
              <a:rPr lang="cs-CZ" dirty="0" err="1"/>
              <a:t>Tarim</a:t>
            </a:r>
            <a:r>
              <a:rPr lang="cs-CZ" dirty="0"/>
              <a:t>)</a:t>
            </a:r>
          </a:p>
          <a:p>
            <a:r>
              <a:rPr lang="cs-CZ" dirty="0"/>
              <a:t>-</a:t>
            </a:r>
            <a:r>
              <a:rPr lang="cs-CZ" dirty="0" err="1"/>
              <a:t>vých</a:t>
            </a:r>
            <a:r>
              <a:rPr lang="cs-CZ" dirty="0"/>
              <a:t>. oblasti: odvodňovány říčními systémy velkých řek (Žlutá řeka, </a:t>
            </a:r>
            <a:r>
              <a:rPr lang="cs-CZ" dirty="0" err="1"/>
              <a:t>Chang</a:t>
            </a:r>
            <a:r>
              <a:rPr lang="cs-CZ" dirty="0"/>
              <a:t> </a:t>
            </a:r>
            <a:r>
              <a:rPr lang="cs-CZ" dirty="0" err="1"/>
              <a:t>Jiang</a:t>
            </a:r>
            <a:r>
              <a:rPr lang="cs-CZ" dirty="0"/>
              <a:t>-vlévají se do Tichého o.)</a:t>
            </a:r>
          </a:p>
          <a:p>
            <a:r>
              <a:rPr lang="cs-CZ" dirty="0"/>
              <a:t>-mírný podnebný pás, subtropický (jih), tropický (nejjižnější území)</a:t>
            </a:r>
          </a:p>
          <a:p>
            <a:r>
              <a:rPr lang="cs-CZ" dirty="0"/>
              <a:t>Nerostné suroviny</a:t>
            </a:r>
          </a:p>
          <a:p>
            <a:r>
              <a:rPr lang="cs-CZ" dirty="0"/>
              <a:t>-velké zásoby černého uhlí (Čína, Korejský pol.), ropy, železných rud, rud barevných kovů a kaolinu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546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Obyvatelstvo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-1,4mld obyv.</a:t>
            </a:r>
          </a:p>
          <a:p>
            <a:r>
              <a:rPr lang="cs-CZ" dirty="0"/>
              <a:t>-nerovnoměrně rozmístění, nejméně osídleny horské a pouští oblasti Mongolska a </a:t>
            </a:r>
            <a:r>
              <a:rPr lang="cs-CZ" dirty="0" err="1"/>
              <a:t>záp</a:t>
            </a:r>
            <a:r>
              <a:rPr lang="cs-CZ" dirty="0"/>
              <a:t>. Číny</a:t>
            </a:r>
          </a:p>
          <a:p>
            <a:r>
              <a:rPr lang="cs-CZ" dirty="0"/>
              <a:t>-nížiny na dolních tocích řek jsou přelidněny</a:t>
            </a:r>
          </a:p>
          <a:p>
            <a:r>
              <a:rPr lang="cs-CZ" dirty="0"/>
              <a:t>-velká část obyv. na venkově</a:t>
            </a:r>
          </a:p>
          <a:p>
            <a:r>
              <a:rPr lang="cs-CZ" dirty="0"/>
              <a:t>-nejvyšší urbanizace v Korejské republice a Japonsku</a:t>
            </a:r>
          </a:p>
          <a:p>
            <a:r>
              <a:rPr lang="cs-CZ" dirty="0"/>
              <a:t>-Číňané (nejpočetnější národ na světě), Japonci, Korejci</a:t>
            </a:r>
          </a:p>
          <a:p>
            <a:r>
              <a:rPr lang="cs-CZ" dirty="0"/>
              <a:t>-náboženství: taoismus a konfucianismus (Čína), šintoismus (Japonsko)</a:t>
            </a:r>
          </a:p>
          <a:p>
            <a:r>
              <a:rPr lang="cs-CZ" dirty="0"/>
              <a:t>-ekonomicky vyspělý stát: Japonsko</a:t>
            </a:r>
          </a:p>
          <a:p>
            <a:r>
              <a:rPr lang="cs-CZ" dirty="0"/>
              <a:t>-středně rozvinuté státy-„asijští tygři (draci)“: Korejská republika, </a:t>
            </a:r>
            <a:r>
              <a:rPr lang="cs-CZ" dirty="0" err="1"/>
              <a:t>Taiwan</a:t>
            </a:r>
            <a:endParaRPr lang="cs-CZ" dirty="0"/>
          </a:p>
          <a:p>
            <a:r>
              <a:rPr lang="cs-CZ" dirty="0"/>
              <a:t>-Korejská republika: rozvíjí se hutnictví a těžké strojírenství, automobily, elektronika, optika, textil</a:t>
            </a:r>
          </a:p>
          <a:p>
            <a:r>
              <a:rPr lang="cs-CZ" dirty="0"/>
              <a:t>-</a:t>
            </a:r>
            <a:r>
              <a:rPr lang="cs-CZ" dirty="0" err="1"/>
              <a:t>Taiwan</a:t>
            </a:r>
            <a:r>
              <a:rPr lang="cs-CZ" dirty="0"/>
              <a:t>: elektrotechnický </a:t>
            </a:r>
            <a:r>
              <a:rPr lang="cs-CZ" dirty="0" err="1"/>
              <a:t>prům</a:t>
            </a:r>
            <a:r>
              <a:rPr lang="cs-CZ" dirty="0"/>
              <a:t>., počítačová technika, parlamentní republika, </a:t>
            </a:r>
            <a:r>
              <a:rPr lang="cs-CZ" dirty="0" err="1"/>
              <a:t>kt</a:t>
            </a:r>
            <a:r>
              <a:rPr lang="cs-CZ" dirty="0"/>
              <a:t>. je formálně provincií Číny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3109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Zemědělství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-většina obyv. v zemědělství</a:t>
            </a:r>
          </a:p>
          <a:p>
            <a:r>
              <a:rPr lang="cs-CZ" dirty="0"/>
              <a:t>-rozvinuta především v Japonsku</a:t>
            </a:r>
          </a:p>
          <a:p>
            <a:r>
              <a:rPr lang="cs-CZ" dirty="0"/>
              <a:t>-dominuje rostlinná výroba</a:t>
            </a:r>
          </a:p>
          <a:p>
            <a:r>
              <a:rPr lang="cs-CZ" dirty="0" err="1"/>
              <a:t>hl.plodina</a:t>
            </a:r>
            <a:r>
              <a:rPr lang="cs-CZ" dirty="0"/>
              <a:t>: obiloviny (rýže, pšenice, kukuřice), brambory, sója, podzemnice olejná a cukrová třtina</a:t>
            </a:r>
          </a:p>
          <a:p>
            <a:r>
              <a:rPr lang="cs-CZ" dirty="0"/>
              <a:t>-pro vývoz: bavlník, čajovník, tabák</a:t>
            </a:r>
          </a:p>
          <a:p>
            <a:r>
              <a:rPr lang="cs-CZ" dirty="0"/>
              <a:t>-živočišná výroba: chov ovcí, koz a velbloudů (centrální Asie)</a:t>
            </a:r>
          </a:p>
          <a:p>
            <a:r>
              <a:rPr lang="cs-CZ" dirty="0"/>
              <a:t>-chov prasat a drůbeže (Tibetská náhorní plošina, </a:t>
            </a:r>
            <a:r>
              <a:rPr lang="cs-CZ" dirty="0" err="1"/>
              <a:t>vých</a:t>
            </a:r>
            <a:r>
              <a:rPr lang="cs-CZ" dirty="0"/>
              <a:t>. Asie)</a:t>
            </a:r>
          </a:p>
          <a:p>
            <a:r>
              <a:rPr lang="cs-CZ" dirty="0"/>
              <a:t>-významný rybolov: na japonských ostrovech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085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Průmysl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-těžba surovin, hutnictví, strojírenství (Čína, Korejská LDR, Mongolsko)</a:t>
            </a:r>
          </a:p>
          <a:p>
            <a:r>
              <a:rPr lang="cs-CZ" dirty="0"/>
              <a:t>-nejrozsáhlejší </a:t>
            </a:r>
            <a:r>
              <a:rPr lang="cs-CZ" dirty="0" err="1"/>
              <a:t>prům</a:t>
            </a:r>
            <a:r>
              <a:rPr lang="cs-CZ" dirty="0"/>
              <a:t>. výroba: Japonsko- hutnictví, energetika, strojírenství, elektronika, </a:t>
            </a:r>
            <a:r>
              <a:rPr lang="cs-CZ" dirty="0" err="1"/>
              <a:t>chem.prům</a:t>
            </a:r>
            <a:r>
              <a:rPr lang="cs-CZ" dirty="0"/>
              <a:t>-výroba plastů, cementu, papíru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141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Čína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1700" dirty="0"/>
              <a:t>stát centrální a východní Asie při pobřeží Žlutého, Východočínského a Jihočínského moře</a:t>
            </a:r>
          </a:p>
          <a:p>
            <a:pPr lvl="0"/>
            <a:r>
              <a:rPr lang="cs-CZ" sz="1700" dirty="0"/>
              <a:t>nejlidnatější stát světa (1,3mld obyv.)</a:t>
            </a:r>
          </a:p>
          <a:p>
            <a:pPr lvl="0"/>
            <a:r>
              <a:rPr lang="cs-CZ" sz="1700" i="1" dirty="0" err="1"/>
              <a:t>hl.město</a:t>
            </a:r>
            <a:r>
              <a:rPr lang="cs-CZ" sz="1700" dirty="0"/>
              <a:t>: </a:t>
            </a:r>
            <a:r>
              <a:rPr lang="cs-CZ" sz="1700" dirty="0" err="1"/>
              <a:t>Peking→historická</a:t>
            </a:r>
            <a:r>
              <a:rPr lang="cs-CZ" sz="1700" dirty="0"/>
              <a:t> dominanta-„zakázané město“ s císařským palácem</a:t>
            </a:r>
          </a:p>
          <a:p>
            <a:pPr lvl="0"/>
            <a:r>
              <a:rPr lang="cs-CZ" sz="1700" i="1" dirty="0"/>
              <a:t>úřední jazyk</a:t>
            </a:r>
            <a:r>
              <a:rPr lang="cs-CZ" sz="1700" dirty="0"/>
              <a:t>: čínština</a:t>
            </a:r>
          </a:p>
          <a:p>
            <a:pPr lvl="0"/>
            <a:r>
              <a:rPr lang="cs-CZ" sz="1700" i="1" dirty="0"/>
              <a:t>členství:</a:t>
            </a:r>
            <a:r>
              <a:rPr lang="cs-CZ" sz="1700" dirty="0"/>
              <a:t> OSN</a:t>
            </a:r>
          </a:p>
          <a:p>
            <a:pPr lvl="0"/>
            <a:r>
              <a:rPr lang="cs-CZ" sz="1700" dirty="0"/>
              <a:t>socialistická lidová republika</a:t>
            </a:r>
          </a:p>
          <a:p>
            <a:pPr lvl="0"/>
            <a:r>
              <a:rPr lang="cs-CZ" sz="1700" dirty="0"/>
              <a:t>člení se na 23 provincií, 5 autonomních oblastí a 3 samosprávná města 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99"/>
            <a:ext cx="1751856" cy="116881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005064"/>
            <a:ext cx="4344144" cy="28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Přírodní poměry</a:t>
            </a:r>
            <a:endParaRPr lang="cs-CZ" sz="1800" dirty="0"/>
          </a:p>
          <a:p>
            <a:pPr lvl="0"/>
            <a:r>
              <a:rPr lang="cs-CZ" sz="1800" dirty="0"/>
              <a:t>hornatý povrch</a:t>
            </a:r>
          </a:p>
          <a:p>
            <a:pPr lvl="0"/>
            <a:r>
              <a:rPr lang="cs-CZ" sz="1800" i="1" dirty="0"/>
              <a:t>největší řeka</a:t>
            </a:r>
            <a:r>
              <a:rPr lang="cs-CZ" sz="1800" dirty="0"/>
              <a:t>: </a:t>
            </a:r>
            <a:r>
              <a:rPr lang="cs-CZ" sz="1800" dirty="0" err="1"/>
              <a:t>Chang</a:t>
            </a:r>
            <a:r>
              <a:rPr lang="cs-CZ" sz="1800" dirty="0"/>
              <a:t> </a:t>
            </a:r>
            <a:r>
              <a:rPr lang="cs-CZ" sz="1800" dirty="0" err="1"/>
              <a:t>Jiang</a:t>
            </a:r>
            <a:r>
              <a:rPr lang="cs-CZ" sz="1800" dirty="0"/>
              <a:t>; </a:t>
            </a:r>
            <a:r>
              <a:rPr lang="cs-CZ" sz="1800" dirty="0" err="1"/>
              <a:t>Huang</a:t>
            </a:r>
            <a:r>
              <a:rPr lang="cs-CZ" sz="1800" dirty="0"/>
              <a:t> He (Žlutá řeka)→zbarvení: sprašové naplaveniny</a:t>
            </a:r>
          </a:p>
          <a:p>
            <a:r>
              <a:rPr lang="cs-CZ" sz="1800" b="1" dirty="0"/>
              <a:t>Nerostné bohatství</a:t>
            </a:r>
            <a:endParaRPr lang="cs-CZ" sz="1800" dirty="0"/>
          </a:p>
          <a:p>
            <a:pPr lvl="0"/>
            <a:r>
              <a:rPr lang="cs-CZ" sz="1800" dirty="0"/>
              <a:t>velké zásoby černého uhlí, ropy a zemního plynu, ložiska železné rudy a rud wolframu, antimonu a manganu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15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/>
              <a:t>Obyvatelstvo</a:t>
            </a:r>
            <a:endParaRPr lang="cs-CZ" dirty="0"/>
          </a:p>
          <a:p>
            <a:pPr lvl="0"/>
            <a:r>
              <a:rPr lang="cs-CZ" dirty="0"/>
              <a:t>Číňané tvoří 95% obyv. státu</a:t>
            </a:r>
          </a:p>
          <a:p>
            <a:pPr lvl="0"/>
            <a:r>
              <a:rPr lang="cs-CZ" dirty="0"/>
              <a:t>čínský jazyk má mnoho dialektů, ale stejné znakové písmo</a:t>
            </a:r>
          </a:p>
          <a:p>
            <a:pPr lvl="0"/>
            <a:r>
              <a:rPr lang="cs-CZ" dirty="0"/>
              <a:t>velký přírůstek obyv.</a:t>
            </a:r>
          </a:p>
          <a:p>
            <a:pPr lvl="0"/>
            <a:r>
              <a:rPr lang="cs-CZ" dirty="0"/>
              <a:t>nerovnoměrné rozmístění obyv., nejvíce zalidněny pobřežní nížiny a delty řek, téměř liduprázdné jsou velehorské a pouští oblasti</a:t>
            </a:r>
          </a:p>
          <a:p>
            <a:pPr lvl="0"/>
            <a:r>
              <a:rPr lang="cs-CZ" dirty="0"/>
              <a:t>ve městech 27% obyv.</a:t>
            </a:r>
          </a:p>
          <a:p>
            <a:pPr lvl="0"/>
            <a:r>
              <a:rPr lang="cs-CZ" i="1" dirty="0" err="1"/>
              <a:t>hl.náboženství</a:t>
            </a:r>
            <a:r>
              <a:rPr lang="cs-CZ" dirty="0"/>
              <a:t>: taoismus, konfucianismus, asi 58% bez vyznání</a:t>
            </a:r>
          </a:p>
          <a:p>
            <a:r>
              <a:rPr lang="cs-CZ" b="1" dirty="0"/>
              <a:t>Zemědělství</a:t>
            </a:r>
            <a:endParaRPr lang="cs-CZ" dirty="0"/>
          </a:p>
          <a:p>
            <a:pPr lvl="0"/>
            <a:r>
              <a:rPr lang="cs-CZ" dirty="0"/>
              <a:t>zaměstnává asi 66% aktivních obyv. státu</a:t>
            </a:r>
          </a:p>
          <a:p>
            <a:pPr lvl="0"/>
            <a:r>
              <a:rPr lang="cs-CZ" dirty="0"/>
              <a:t>dominuje rostlinná výroba</a:t>
            </a:r>
          </a:p>
          <a:p>
            <a:pPr lvl="0"/>
            <a:r>
              <a:rPr lang="cs-CZ" i="1" dirty="0" err="1"/>
              <a:t>hl.plodiny</a:t>
            </a:r>
            <a:r>
              <a:rPr lang="cs-CZ" dirty="0"/>
              <a:t>: obiloviny (rýže, pšenice, kukuřice), brambory, batáty, sója, čajovník, tabák, ovoce</a:t>
            </a:r>
          </a:p>
          <a:p>
            <a:pPr lvl="0"/>
            <a:r>
              <a:rPr lang="cs-CZ" i="1" dirty="0" err="1"/>
              <a:t>vých</a:t>
            </a:r>
            <a:r>
              <a:rPr lang="cs-CZ" i="1" dirty="0"/>
              <a:t>. </a:t>
            </a:r>
            <a:r>
              <a:rPr lang="cs-CZ" i="1" dirty="0" err="1"/>
              <a:t>Čína</a:t>
            </a:r>
            <a:r>
              <a:rPr lang="cs-CZ" dirty="0" err="1"/>
              <a:t>:chov</a:t>
            </a:r>
            <a:r>
              <a:rPr lang="cs-CZ" dirty="0"/>
              <a:t> prasat a </a:t>
            </a:r>
            <a:r>
              <a:rPr lang="cs-CZ" dirty="0" err="1"/>
              <a:t>drůbeže;suchá</a:t>
            </a:r>
            <a:r>
              <a:rPr lang="cs-CZ" dirty="0"/>
              <a:t> a hornatá </a:t>
            </a:r>
            <a:r>
              <a:rPr lang="cs-CZ" i="1" dirty="0" err="1"/>
              <a:t>záp.část</a:t>
            </a:r>
            <a:r>
              <a:rPr lang="cs-CZ" dirty="0"/>
              <a:t>: pastevectví ovcí, koní, velbloudů a v Tibetu </a:t>
            </a:r>
            <a:r>
              <a:rPr lang="cs-CZ" dirty="0" err="1"/>
              <a:t>jaků</a:t>
            </a:r>
            <a:endParaRPr lang="cs-CZ" dirty="0"/>
          </a:p>
          <a:p>
            <a:pPr lvl="0"/>
            <a:r>
              <a:rPr lang="cs-CZ" dirty="0"/>
              <a:t>největší rybolov na světě</a:t>
            </a:r>
          </a:p>
          <a:p>
            <a:r>
              <a:rPr lang="cs-CZ" b="1" dirty="0"/>
              <a:t>Průmysl</a:t>
            </a:r>
            <a:endParaRPr lang="cs-CZ" dirty="0"/>
          </a:p>
          <a:p>
            <a:pPr lvl="0"/>
            <a:r>
              <a:rPr lang="cs-CZ" i="1" dirty="0" err="1"/>
              <a:t>těžební</a:t>
            </a:r>
            <a:r>
              <a:rPr lang="cs-CZ" dirty="0" err="1"/>
              <a:t>:těžba</a:t>
            </a:r>
            <a:r>
              <a:rPr lang="cs-CZ" dirty="0"/>
              <a:t> černého uhlí, ropy, zemního plynu a rud kovů (železa, cínu, antimonu, wolframu</a:t>
            </a:r>
          </a:p>
          <a:p>
            <a:pPr lvl="0"/>
            <a:r>
              <a:rPr lang="cs-CZ" i="1" dirty="0"/>
              <a:t>hutnictví, strojírenství</a:t>
            </a:r>
            <a:r>
              <a:rPr lang="cs-CZ" dirty="0"/>
              <a:t> (výroba dopravních prostředků-nákladní auta, motocykly, kola), </a:t>
            </a:r>
            <a:r>
              <a:rPr lang="cs-CZ" i="1" dirty="0"/>
              <a:t>elektrotechnický, chemický, textilní a potravinářský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4804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Japonsko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1800" dirty="0">
                <a:solidFill>
                  <a:schemeClr val="bg1"/>
                </a:solidFill>
              </a:rPr>
              <a:t>ostrovní stát v severozápadní části Tichého oceánu</a:t>
            </a:r>
          </a:p>
          <a:p>
            <a:pPr lvl="0"/>
            <a:r>
              <a:rPr lang="cs-CZ" sz="1800" dirty="0">
                <a:solidFill>
                  <a:schemeClr val="bg1"/>
                </a:solidFill>
              </a:rPr>
              <a:t>tvořeno více než 6900 ostrovů a ostrůvků</a:t>
            </a:r>
          </a:p>
          <a:p>
            <a:pPr lvl="0"/>
            <a:r>
              <a:rPr lang="cs-CZ" sz="1800" dirty="0">
                <a:solidFill>
                  <a:schemeClr val="bg1"/>
                </a:solidFill>
              </a:rPr>
              <a:t>největší ostrovy: </a:t>
            </a:r>
            <a:r>
              <a:rPr lang="cs-CZ" sz="1800" i="1" dirty="0">
                <a:solidFill>
                  <a:schemeClr val="bg1"/>
                </a:solidFill>
              </a:rPr>
              <a:t>Honšú, Kjúšú, Hokkaidó a </a:t>
            </a:r>
            <a:r>
              <a:rPr lang="cs-CZ" sz="1800" i="1" dirty="0" err="1">
                <a:solidFill>
                  <a:schemeClr val="bg1"/>
                </a:solidFill>
              </a:rPr>
              <a:t>Šikoku</a:t>
            </a:r>
            <a:endParaRPr lang="cs-CZ" sz="1800" dirty="0">
              <a:solidFill>
                <a:schemeClr val="bg1"/>
              </a:solidFill>
            </a:endParaRPr>
          </a:p>
          <a:p>
            <a:pPr lvl="0"/>
            <a:r>
              <a:rPr lang="cs-CZ" sz="1800" dirty="0">
                <a:solidFill>
                  <a:schemeClr val="bg1"/>
                </a:solidFill>
              </a:rPr>
              <a:t>konstituční monarchie v čele s císařem, forma vlády: parlamentní demokracie</a:t>
            </a:r>
          </a:p>
          <a:p>
            <a:pPr lvl="0"/>
            <a:r>
              <a:rPr lang="cs-CZ" sz="1800" i="1" dirty="0" err="1">
                <a:solidFill>
                  <a:schemeClr val="bg1"/>
                </a:solidFill>
              </a:rPr>
              <a:t>hl.město</a:t>
            </a:r>
            <a:r>
              <a:rPr lang="cs-CZ" sz="1800" dirty="0">
                <a:solidFill>
                  <a:schemeClr val="bg1"/>
                </a:solidFill>
              </a:rPr>
              <a:t>: Tokio</a:t>
            </a:r>
          </a:p>
          <a:p>
            <a:pPr lvl="0"/>
            <a:r>
              <a:rPr lang="cs-CZ" sz="1800" i="1" dirty="0">
                <a:solidFill>
                  <a:schemeClr val="bg1"/>
                </a:solidFill>
              </a:rPr>
              <a:t>úřední jazyk</a:t>
            </a:r>
            <a:r>
              <a:rPr lang="cs-CZ" sz="1800" dirty="0">
                <a:solidFill>
                  <a:schemeClr val="bg1"/>
                </a:solidFill>
              </a:rPr>
              <a:t>: japonština</a:t>
            </a:r>
          </a:p>
          <a:p>
            <a:pPr lvl="0"/>
            <a:r>
              <a:rPr lang="cs-CZ" sz="1800" i="1" dirty="0">
                <a:solidFill>
                  <a:schemeClr val="bg1"/>
                </a:solidFill>
              </a:rPr>
              <a:t>členství</a:t>
            </a:r>
            <a:r>
              <a:rPr lang="cs-CZ" sz="1800" dirty="0">
                <a:solidFill>
                  <a:schemeClr val="bg1"/>
                </a:solidFill>
              </a:rPr>
              <a:t>: OSN, OECD, G8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7704" cy="143077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149080"/>
            <a:ext cx="2171733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3071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2QZ4H56NJ3VP-63-2113</_dlc_DocId>
    <_dlc_DocIdUrl xmlns="739c032b-a5be-4b43-b007-0b056e5ef5b0">
      <Url>https://sharepoint.postupicka.cz/seminar4/_layouts/DocIdRedir.aspx?ID=2QZ4H56NJ3VP-63-2113</Url>
      <Description>2QZ4H56NJ3VP-63-2113</Description>
    </_dlc_DocIdUrl>
  </documentManagement>
</p:properties>
</file>

<file path=customXml/itemProps1.xml><?xml version="1.0" encoding="utf-8"?>
<ds:datastoreItem xmlns:ds="http://schemas.openxmlformats.org/officeDocument/2006/customXml" ds:itemID="{EA6B71DA-858A-45DD-958E-328BAEE8ABF8}"/>
</file>

<file path=customXml/itemProps2.xml><?xml version="1.0" encoding="utf-8"?>
<ds:datastoreItem xmlns:ds="http://schemas.openxmlformats.org/officeDocument/2006/customXml" ds:itemID="{CD3A8450-02DC-4B47-93EE-9213E6501DC7}"/>
</file>

<file path=customXml/itemProps3.xml><?xml version="1.0" encoding="utf-8"?>
<ds:datastoreItem xmlns:ds="http://schemas.openxmlformats.org/officeDocument/2006/customXml" ds:itemID="{5B7F8634-1938-4D1B-B8C7-858F03D51256}"/>
</file>

<file path=customXml/itemProps4.xml><?xml version="1.0" encoding="utf-8"?>
<ds:datastoreItem xmlns:ds="http://schemas.openxmlformats.org/officeDocument/2006/customXml" ds:itemID="{4A56756A-5AF2-4D8E-B028-0D1DBCFBABC1}"/>
</file>

<file path=docProps/app.xml><?xml version="1.0" encoding="utf-8"?>
<Properties xmlns="http://schemas.openxmlformats.org/officeDocument/2006/extended-properties" xmlns:vt="http://schemas.openxmlformats.org/officeDocument/2006/docPropsVTypes">
  <TotalTime>4473</TotalTime>
  <Words>544</Words>
  <Application>Microsoft Office PowerPoint</Application>
  <PresentationFormat>Předvádění na obrazovce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Východní Asie</vt:lpstr>
      <vt:lpstr>Povrch </vt:lpstr>
      <vt:lpstr>Obyvatelstvo </vt:lpstr>
      <vt:lpstr>Zemědělství </vt:lpstr>
      <vt:lpstr>Průmysl </vt:lpstr>
      <vt:lpstr>Čína </vt:lpstr>
      <vt:lpstr>Prezentace aplikace PowerPoint</vt:lpstr>
      <vt:lpstr>Prezentace aplikace PowerPoint</vt:lpstr>
      <vt:lpstr>Japonsko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Východní Asie</dc:title>
  <dc:creator>home</dc:creator>
  <cp:lastModifiedBy>Beranová, Dana</cp:lastModifiedBy>
  <cp:revision>4</cp:revision>
  <dcterms:created xsi:type="dcterms:W3CDTF">2013-02-21T18:41:08Z</dcterms:created>
  <dcterms:modified xsi:type="dcterms:W3CDTF">2013-03-11T08:50:09Z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f063ec75-ff7a-4e8a-b0b7-7ef3b1dd2be4</vt:lpwstr>
  </property>
</Properties>
</file>