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handoutMasterIdLst>
    <p:handoutMasterId r:id="rId15"/>
  </p:handoutMasterIdLst>
  <p:sldIdLst>
    <p:sldId id="256" r:id="rId2"/>
    <p:sldId id="259" r:id="rId3"/>
    <p:sldId id="267" r:id="rId4"/>
    <p:sldId id="271" r:id="rId5"/>
    <p:sldId id="266" r:id="rId6"/>
    <p:sldId id="269" r:id="rId7"/>
    <p:sldId id="270" r:id="rId8"/>
    <p:sldId id="261" r:id="rId9"/>
    <p:sldId id="260" r:id="rId10"/>
    <p:sldId id="262" r:id="rId11"/>
    <p:sldId id="272" r:id="rId12"/>
    <p:sldId id="258" r:id="rId13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66"/>
    <a:srgbClr val="3399FF"/>
    <a:srgbClr val="FB9631"/>
    <a:srgbClr val="FCB36A"/>
    <a:srgbClr val="F480C2"/>
    <a:srgbClr val="E853F3"/>
    <a:srgbClr val="FF9966"/>
    <a:srgbClr val="EF43B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338" autoAdjust="0"/>
    <p:restoredTop sz="83481" autoAdjust="0"/>
  </p:normalViewPr>
  <p:slideViewPr>
    <p:cSldViewPr>
      <p:cViewPr varScale="1">
        <p:scale>
          <a:sx n="61" d="100"/>
          <a:sy n="61" d="100"/>
        </p:scale>
        <p:origin x="-1878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54F0CB3-0664-4707-B2D6-535CE33C0EE7}" type="datetimeFigureOut">
              <a:rPr lang="cs-CZ" smtClean="0"/>
              <a:t>6.4.2013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8AAFCC4-154A-4DDE-AC03-D0F069D069C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7167213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6570E04-1E4F-4847-8EE2-4AF2C197B3C3}" type="datetimeFigureOut">
              <a:rPr lang="cs-CZ" smtClean="0"/>
              <a:t>6.4.2013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89FE09C-F34B-436A-A996-C26FB87A2C9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098550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9FE09C-F34B-436A-A996-C26FB87A2C9C}" type="slidenum">
              <a:rPr lang="cs-CZ" smtClean="0"/>
              <a:t>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4847048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9FE09C-F34B-436A-A996-C26FB87A2C9C}" type="slidenum">
              <a:rPr lang="cs-CZ" smtClean="0"/>
              <a:t>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9262424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sz="1200" dirty="0" err="1" smtClean="0"/>
              <a:t>Especially</a:t>
            </a:r>
            <a:r>
              <a:rPr lang="cs-CZ" sz="1200" dirty="0" smtClean="0"/>
              <a:t> in </a:t>
            </a:r>
            <a:r>
              <a:rPr lang="cs-CZ" sz="1200" dirty="0" err="1" smtClean="0"/>
              <a:t>the</a:t>
            </a:r>
            <a:r>
              <a:rPr lang="cs-CZ" sz="1200" dirty="0" smtClean="0"/>
              <a:t> USA </a:t>
            </a:r>
            <a:r>
              <a:rPr lang="cs-CZ" sz="1200" dirty="0" err="1" smtClean="0"/>
              <a:t>we</a:t>
            </a:r>
            <a:r>
              <a:rPr lang="cs-CZ" sz="1200" dirty="0" smtClean="0"/>
              <a:t> </a:t>
            </a:r>
            <a:r>
              <a:rPr lang="cs-CZ" sz="1200" dirty="0" err="1" smtClean="0"/>
              <a:t>can</a:t>
            </a:r>
            <a:r>
              <a:rPr lang="cs-CZ" sz="1200" dirty="0" smtClean="0"/>
              <a:t> </a:t>
            </a:r>
            <a:r>
              <a:rPr lang="cs-CZ" sz="1200" dirty="0" err="1" smtClean="0"/>
              <a:t>see</a:t>
            </a:r>
            <a:r>
              <a:rPr lang="cs-CZ" sz="1200" dirty="0" smtClean="0"/>
              <a:t> </a:t>
            </a:r>
            <a:r>
              <a:rPr lang="cs-CZ" sz="1200" dirty="0" err="1" smtClean="0"/>
              <a:t>real</a:t>
            </a:r>
            <a:r>
              <a:rPr lang="cs-CZ" sz="1200" dirty="0" smtClean="0"/>
              <a:t> shopping </a:t>
            </a:r>
            <a:r>
              <a:rPr lang="cs-CZ" sz="1200" dirty="0" err="1" smtClean="0"/>
              <a:t>spree</a:t>
            </a:r>
            <a:r>
              <a:rPr lang="cs-CZ" sz="1200" dirty="0" smtClean="0"/>
              <a:t> </a:t>
            </a:r>
            <a:r>
              <a:rPr lang="cs-CZ" sz="1200" dirty="0" err="1" smtClean="0"/>
              <a:t>after</a:t>
            </a:r>
            <a:r>
              <a:rPr lang="cs-CZ" sz="1200" dirty="0" smtClean="0"/>
              <a:t> </a:t>
            </a:r>
            <a:r>
              <a:rPr lang="cs-CZ" sz="1200" dirty="0" err="1" smtClean="0"/>
              <a:t>the</a:t>
            </a:r>
            <a:r>
              <a:rPr lang="cs-CZ" sz="1200" dirty="0" smtClean="0"/>
              <a:t> </a:t>
            </a:r>
            <a:r>
              <a:rPr lang="cs-CZ" sz="1200" dirty="0" err="1" smtClean="0"/>
              <a:t>Thanksgiving</a:t>
            </a:r>
            <a:r>
              <a:rPr lang="cs-CZ" sz="1200" dirty="0" smtClean="0"/>
              <a:t> </a:t>
            </a:r>
            <a:r>
              <a:rPr lang="cs-CZ" sz="1200" dirty="0" err="1" smtClean="0"/>
              <a:t>holiday</a:t>
            </a:r>
            <a:r>
              <a:rPr lang="cs-CZ" sz="1200" dirty="0" smtClean="0"/>
              <a:t>, o</a:t>
            </a:r>
            <a:r>
              <a:rPr lang="en-US" sz="1200" dirty="0" smtClean="0"/>
              <a:t>n the day called Black Friday</a:t>
            </a:r>
            <a:r>
              <a:rPr lang="cs-CZ" sz="1200" dirty="0" smtClean="0"/>
              <a:t> - </a:t>
            </a:r>
            <a:r>
              <a:rPr lang="en-US" sz="1200" dirty="0" smtClean="0"/>
              <a:t> retailers </a:t>
            </a:r>
            <a:r>
              <a:rPr lang="cs-CZ" sz="1200" dirty="0" err="1" smtClean="0"/>
              <a:t>attract</a:t>
            </a:r>
            <a:r>
              <a:rPr lang="cs-CZ" sz="1200" dirty="0" smtClean="0"/>
              <a:t> </a:t>
            </a:r>
            <a:r>
              <a:rPr lang="cs-CZ" sz="1200" dirty="0" err="1" smtClean="0"/>
              <a:t>shoppers</a:t>
            </a:r>
            <a:r>
              <a:rPr lang="cs-CZ" sz="1200" dirty="0" smtClean="0"/>
              <a:t> </a:t>
            </a:r>
            <a:r>
              <a:rPr lang="cs-CZ" sz="1200" dirty="0" err="1" smtClean="0"/>
              <a:t>with</a:t>
            </a:r>
            <a:r>
              <a:rPr lang="cs-CZ" sz="1200" dirty="0" smtClean="0"/>
              <a:t> </a:t>
            </a:r>
            <a:r>
              <a:rPr lang="cs-CZ" sz="1200" dirty="0" err="1" smtClean="0"/>
              <a:t>what</a:t>
            </a:r>
            <a:r>
              <a:rPr lang="cs-CZ" sz="1200" dirty="0" smtClean="0"/>
              <a:t> many sales and </a:t>
            </a:r>
            <a:r>
              <a:rPr lang="cs-CZ" sz="1200" dirty="0" err="1" smtClean="0"/>
              <a:t>offers</a:t>
            </a:r>
            <a:r>
              <a:rPr lang="cs-CZ" sz="1200" dirty="0" smtClean="0"/>
              <a:t>. </a:t>
            </a:r>
            <a:r>
              <a:rPr lang="cs-CZ" sz="1200" dirty="0" err="1" smtClean="0"/>
              <a:t>People</a:t>
            </a:r>
            <a:r>
              <a:rPr lang="cs-CZ" sz="1200" dirty="0" smtClean="0"/>
              <a:t> are </a:t>
            </a:r>
            <a:r>
              <a:rPr lang="cs-CZ" sz="1200" dirty="0" err="1" smtClean="0"/>
              <a:t>willing</a:t>
            </a:r>
            <a:r>
              <a:rPr lang="cs-CZ" sz="1200" dirty="0" smtClean="0"/>
              <a:t> to </a:t>
            </a:r>
            <a:r>
              <a:rPr lang="cs-CZ" sz="1200" dirty="0" err="1" smtClean="0"/>
              <a:t>stand</a:t>
            </a:r>
            <a:r>
              <a:rPr lang="cs-CZ" sz="1200" dirty="0" smtClean="0"/>
              <a:t> </a:t>
            </a:r>
            <a:r>
              <a:rPr lang="cs-CZ" sz="1200" dirty="0" err="1" smtClean="0"/>
              <a:t>stand</a:t>
            </a:r>
            <a:r>
              <a:rPr lang="cs-CZ" sz="1200" dirty="0" smtClean="0"/>
              <a:t> in </a:t>
            </a:r>
            <a:r>
              <a:rPr lang="cs-CZ" sz="1200" dirty="0" err="1" smtClean="0"/>
              <a:t>endless</a:t>
            </a:r>
            <a:r>
              <a:rPr lang="cs-CZ" sz="1200" dirty="0" smtClean="0"/>
              <a:t> </a:t>
            </a:r>
            <a:r>
              <a:rPr lang="cs-CZ" sz="1200" dirty="0" err="1" smtClean="0"/>
              <a:t>queue</a:t>
            </a:r>
            <a:r>
              <a:rPr lang="cs-CZ" sz="1200" dirty="0" smtClean="0"/>
              <a:t>.</a:t>
            </a:r>
          </a:p>
          <a:p>
            <a:pPr lvl="0"/>
            <a:r>
              <a:rPr lang="cs-CZ" sz="1200" dirty="0" err="1" smtClean="0"/>
              <a:t>Traditionally</a:t>
            </a:r>
            <a:r>
              <a:rPr lang="cs-CZ" sz="1200" dirty="0" smtClean="0"/>
              <a:t> </a:t>
            </a:r>
            <a:r>
              <a:rPr lang="cs-CZ" sz="1200" dirty="0" err="1" smtClean="0"/>
              <a:t>the</a:t>
            </a:r>
            <a:r>
              <a:rPr lang="cs-CZ" sz="1200" dirty="0" smtClean="0"/>
              <a:t> </a:t>
            </a:r>
            <a:r>
              <a:rPr lang="cs-CZ" sz="1200" dirty="0" err="1" smtClean="0"/>
              <a:t>best</a:t>
            </a:r>
            <a:r>
              <a:rPr lang="cs-CZ" sz="1200" dirty="0" smtClean="0"/>
              <a:t> </a:t>
            </a:r>
            <a:r>
              <a:rPr lang="cs-CZ" sz="1200" dirty="0" err="1" smtClean="0"/>
              <a:t>months</a:t>
            </a:r>
            <a:r>
              <a:rPr lang="cs-CZ" sz="1200" dirty="0" smtClean="0"/>
              <a:t> </a:t>
            </a:r>
            <a:r>
              <a:rPr lang="cs-CZ" sz="1200" dirty="0" err="1" smtClean="0"/>
              <a:t>for</a:t>
            </a:r>
            <a:r>
              <a:rPr lang="cs-CZ" sz="1200" dirty="0" smtClean="0"/>
              <a:t> </a:t>
            </a:r>
            <a:r>
              <a:rPr lang="cs-CZ" sz="1200" dirty="0" err="1" smtClean="0"/>
              <a:t>retailers</a:t>
            </a:r>
            <a:r>
              <a:rPr lang="cs-CZ" sz="1200" dirty="0" smtClean="0"/>
              <a:t> </a:t>
            </a:r>
            <a:r>
              <a:rPr lang="cs-CZ" sz="1200" dirty="0" err="1" smtClean="0"/>
              <a:t>december</a:t>
            </a:r>
            <a:r>
              <a:rPr lang="cs-CZ" sz="1200" dirty="0" smtClean="0"/>
              <a:t>. In </a:t>
            </a:r>
            <a:r>
              <a:rPr lang="cs-CZ" sz="1200" dirty="0" err="1" smtClean="0"/>
              <a:t>December</a:t>
            </a:r>
            <a:r>
              <a:rPr lang="cs-CZ" sz="1200" dirty="0" smtClean="0"/>
              <a:t> </a:t>
            </a:r>
            <a:r>
              <a:rPr lang="cs-CZ" sz="1200" dirty="0" err="1" smtClean="0"/>
              <a:t>the</a:t>
            </a:r>
            <a:r>
              <a:rPr lang="cs-CZ" sz="1200" dirty="0" smtClean="0"/>
              <a:t> shopping </a:t>
            </a:r>
            <a:r>
              <a:rPr lang="cs-CZ" sz="1200" dirty="0" err="1" smtClean="0"/>
              <a:t>spree</a:t>
            </a:r>
            <a:r>
              <a:rPr lang="cs-CZ" sz="1200" dirty="0" smtClean="0"/>
              <a:t> </a:t>
            </a:r>
            <a:r>
              <a:rPr lang="cs-CZ" sz="1200" dirty="0" err="1" smtClean="0"/>
              <a:t>reaches</a:t>
            </a:r>
            <a:r>
              <a:rPr lang="cs-CZ" sz="1200" dirty="0" smtClean="0"/>
              <a:t> a </a:t>
            </a:r>
            <a:r>
              <a:rPr lang="cs-CZ" sz="1200" dirty="0" err="1" smtClean="0"/>
              <a:t>peak</a:t>
            </a:r>
            <a:r>
              <a:rPr lang="cs-CZ" sz="1200" dirty="0" smtClean="0"/>
              <a:t>. </a:t>
            </a:r>
          </a:p>
          <a:p>
            <a:endParaRPr lang="cs-CZ" sz="1200" dirty="0" smtClean="0"/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9FE09C-F34B-436A-A996-C26FB87A2C9C}" type="slidenum">
              <a:rPr lang="cs-CZ" smtClean="0"/>
              <a:t>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4644697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dirty="0" smtClean="0"/>
              <a:t>For up </a:t>
            </a:r>
            <a:r>
              <a:rPr lang="cs-CZ" sz="1200" dirty="0" smtClean="0"/>
              <a:t>to 10% </a:t>
            </a:r>
            <a:r>
              <a:rPr lang="en-US" sz="1200" dirty="0" smtClean="0"/>
              <a:t>of women worldwide, shopping doesn't just lead to a bit of overspending. They're </a:t>
            </a:r>
            <a:r>
              <a:rPr lang="cs-CZ" sz="1200" dirty="0" smtClean="0"/>
              <a:t>SHOPAHOLICS.</a:t>
            </a:r>
            <a:r>
              <a:rPr lang="en-US" sz="1200" dirty="0" smtClean="0"/>
              <a:t/>
            </a:r>
            <a:br>
              <a:rPr lang="en-US" sz="1200" dirty="0" smtClean="0"/>
            </a:br>
            <a:r>
              <a:rPr lang="en-US" sz="1200" dirty="0" smtClean="0"/>
              <a:t/>
            </a:r>
            <a:br>
              <a:rPr lang="en-US" sz="1200" dirty="0" smtClean="0"/>
            </a:br>
            <a:r>
              <a:rPr lang="cs-CZ" sz="1200" dirty="0" err="1" smtClean="0"/>
              <a:t>Shopaholic</a:t>
            </a:r>
            <a:r>
              <a:rPr lang="cs-CZ" sz="1200" dirty="0" smtClean="0"/>
              <a:t> – </a:t>
            </a:r>
            <a:r>
              <a:rPr lang="cs-CZ" sz="1200" dirty="0" err="1" smtClean="0"/>
              <a:t>this</a:t>
            </a:r>
            <a:r>
              <a:rPr lang="cs-CZ" sz="1200" dirty="0" smtClean="0"/>
              <a:t> </a:t>
            </a:r>
            <a:r>
              <a:rPr lang="cs-CZ" sz="1200" dirty="0" err="1" smtClean="0"/>
              <a:t>world</a:t>
            </a:r>
            <a:r>
              <a:rPr lang="cs-CZ" sz="1200" dirty="0" smtClean="0"/>
              <a:t> has </a:t>
            </a:r>
            <a:r>
              <a:rPr lang="cs-CZ" sz="1200" dirty="0" err="1" smtClean="0"/>
              <a:t>come</a:t>
            </a:r>
            <a:r>
              <a:rPr lang="cs-CZ" sz="1200" dirty="0" smtClean="0"/>
              <a:t> </a:t>
            </a:r>
            <a:r>
              <a:rPr lang="cs-CZ" sz="1200" dirty="0" err="1" smtClean="0"/>
              <a:t>into</a:t>
            </a:r>
            <a:r>
              <a:rPr lang="cs-CZ" sz="1200" dirty="0" smtClean="0"/>
              <a:t> existence in </a:t>
            </a:r>
            <a:r>
              <a:rPr lang="cs-CZ" sz="1200" dirty="0" err="1" smtClean="0"/>
              <a:t>the</a:t>
            </a:r>
            <a:r>
              <a:rPr lang="cs-CZ" sz="1200" dirty="0" smtClean="0"/>
              <a:t> </a:t>
            </a:r>
            <a:r>
              <a:rPr lang="cs-CZ" sz="1200" dirty="0" err="1" smtClean="0"/>
              <a:t>recent</a:t>
            </a:r>
            <a:r>
              <a:rPr lang="cs-CZ" sz="1200" dirty="0" smtClean="0"/>
              <a:t> </a:t>
            </a:r>
            <a:r>
              <a:rPr lang="cs-CZ" sz="1200" dirty="0" err="1" smtClean="0"/>
              <a:t>years</a:t>
            </a:r>
            <a:r>
              <a:rPr lang="cs-CZ" sz="1200" dirty="0" smtClean="0"/>
              <a:t> and </a:t>
            </a:r>
            <a:r>
              <a:rPr lang="cs-CZ" sz="1200" dirty="0" err="1" smtClean="0"/>
              <a:t>it</a:t>
            </a:r>
            <a:r>
              <a:rPr lang="cs-CZ" sz="1200" dirty="0" smtClean="0"/>
              <a:t> </a:t>
            </a:r>
            <a:r>
              <a:rPr lang="cs-CZ" sz="1200" dirty="0" err="1" smtClean="0"/>
              <a:t>is</a:t>
            </a:r>
            <a:r>
              <a:rPr lang="cs-CZ" sz="1200" dirty="0" smtClean="0"/>
              <a:t> </a:t>
            </a:r>
            <a:r>
              <a:rPr lang="en-US" sz="1200" dirty="0" smtClean="0"/>
              <a:t>a term used to describe </a:t>
            </a:r>
            <a:r>
              <a:rPr lang="cs-CZ" sz="1200" dirty="0" smtClean="0"/>
              <a:t>person </a:t>
            </a:r>
            <a:r>
              <a:rPr lang="en-US" sz="1200" dirty="0" smtClean="0"/>
              <a:t>who consider themselves as addicted to shopping.</a:t>
            </a:r>
            <a:endParaRPr lang="en-US" sz="1200" dirty="0" smtClean="0">
              <a:effectLst/>
            </a:endParaRPr>
          </a:p>
          <a:p>
            <a:r>
              <a:rPr lang="cs-CZ" sz="1200" b="1" dirty="0" err="1" smtClean="0"/>
              <a:t>Shopaholism</a:t>
            </a:r>
            <a:r>
              <a:rPr lang="cs-CZ" sz="1200" b="1" dirty="0" smtClean="0"/>
              <a:t> - </a:t>
            </a:r>
            <a:r>
              <a:rPr lang="cs-CZ" sz="1200" dirty="0" smtClean="0"/>
              <a:t> </a:t>
            </a:r>
            <a:r>
              <a:rPr lang="cs-CZ" sz="1200" dirty="0" err="1" smtClean="0"/>
              <a:t>or</a:t>
            </a:r>
            <a:r>
              <a:rPr lang="cs-CZ" sz="1200" dirty="0" smtClean="0"/>
              <a:t> </a:t>
            </a:r>
            <a:r>
              <a:rPr lang="cs-CZ" sz="1200" dirty="0" err="1" smtClean="0"/>
              <a:t>oniomania</a:t>
            </a:r>
            <a:r>
              <a:rPr lang="cs-CZ" sz="1200" dirty="0" smtClean="0"/>
              <a:t> as </a:t>
            </a:r>
            <a:r>
              <a:rPr lang="cs-CZ" sz="1200" dirty="0" err="1" smtClean="0"/>
              <a:t>it's</a:t>
            </a:r>
            <a:r>
              <a:rPr lang="cs-CZ" sz="1200" dirty="0" smtClean="0"/>
              <a:t> </a:t>
            </a:r>
            <a:r>
              <a:rPr lang="cs-CZ" sz="1200" dirty="0" err="1" smtClean="0"/>
              <a:t>called</a:t>
            </a:r>
            <a:r>
              <a:rPr lang="cs-CZ" sz="1200" dirty="0" smtClean="0"/>
              <a:t> by </a:t>
            </a:r>
            <a:r>
              <a:rPr lang="cs-CZ" sz="1200" dirty="0" err="1" smtClean="0"/>
              <a:t>psychiatrists</a:t>
            </a:r>
            <a:r>
              <a:rPr lang="cs-CZ" sz="1200" dirty="0" smtClean="0"/>
              <a:t> – </a:t>
            </a:r>
            <a:r>
              <a:rPr lang="cs-CZ" sz="1200" dirty="0" err="1" smtClean="0"/>
              <a:t>is</a:t>
            </a:r>
            <a:r>
              <a:rPr lang="cs-CZ" sz="1200" dirty="0" smtClean="0"/>
              <a:t> very </a:t>
            </a:r>
            <a:r>
              <a:rPr lang="cs-CZ" sz="1200" dirty="0" err="1" smtClean="0"/>
              <a:t>similar</a:t>
            </a:r>
            <a:r>
              <a:rPr lang="cs-CZ" sz="1200" dirty="0" smtClean="0"/>
              <a:t> to </a:t>
            </a:r>
            <a:r>
              <a:rPr lang="cs-CZ" sz="1200" dirty="0" err="1" smtClean="0"/>
              <a:t>drug</a:t>
            </a:r>
            <a:r>
              <a:rPr lang="cs-CZ" sz="1200" dirty="0" smtClean="0"/>
              <a:t> </a:t>
            </a:r>
            <a:r>
              <a:rPr lang="cs-CZ" sz="1200" dirty="0" err="1" smtClean="0"/>
              <a:t>or</a:t>
            </a:r>
            <a:r>
              <a:rPr lang="cs-CZ" sz="1200" dirty="0" smtClean="0"/>
              <a:t> </a:t>
            </a:r>
            <a:r>
              <a:rPr lang="cs-CZ" sz="1200" dirty="0" err="1" smtClean="0"/>
              <a:t>alcohol</a:t>
            </a:r>
            <a:r>
              <a:rPr lang="cs-CZ" sz="1200" dirty="0" smtClean="0"/>
              <a:t> </a:t>
            </a:r>
            <a:r>
              <a:rPr lang="cs-CZ" sz="1200" dirty="0" err="1" smtClean="0"/>
              <a:t>addiction</a:t>
            </a:r>
            <a:r>
              <a:rPr lang="cs-CZ" sz="1200" dirty="0" smtClean="0"/>
              <a:t>. </a:t>
            </a:r>
          </a:p>
          <a:p>
            <a:r>
              <a:rPr lang="cs-CZ" sz="1200" dirty="0" err="1" smtClean="0"/>
              <a:t>Women</a:t>
            </a:r>
            <a:r>
              <a:rPr lang="cs-CZ" sz="1200" dirty="0" smtClean="0"/>
              <a:t> </a:t>
            </a:r>
            <a:r>
              <a:rPr lang="cs-CZ" sz="1200" dirty="0" err="1" smtClean="0"/>
              <a:t>suffer</a:t>
            </a:r>
            <a:r>
              <a:rPr lang="cs-CZ" sz="1200" dirty="0" smtClean="0"/>
              <a:t> </a:t>
            </a:r>
            <a:r>
              <a:rPr lang="cs-CZ" sz="1200" dirty="0" err="1" smtClean="0"/>
              <a:t>from</a:t>
            </a:r>
            <a:r>
              <a:rPr lang="cs-CZ" sz="1200" dirty="0" smtClean="0"/>
              <a:t> </a:t>
            </a:r>
            <a:r>
              <a:rPr lang="cs-CZ" sz="1200" dirty="0" err="1" smtClean="0"/>
              <a:t>this</a:t>
            </a:r>
            <a:r>
              <a:rPr lang="cs-CZ" sz="1200" dirty="0" smtClean="0"/>
              <a:t> </a:t>
            </a:r>
            <a:r>
              <a:rPr lang="cs-CZ" sz="1200" dirty="0" err="1" smtClean="0"/>
              <a:t>addiction</a:t>
            </a:r>
            <a:r>
              <a:rPr lang="cs-CZ" sz="1200" dirty="0" smtClean="0"/>
              <a:t> more </a:t>
            </a:r>
            <a:r>
              <a:rPr lang="cs-CZ" sz="1200" dirty="0" err="1" smtClean="0"/>
              <a:t>often</a:t>
            </a:r>
            <a:r>
              <a:rPr lang="cs-CZ" sz="1200" dirty="0" smtClean="0"/>
              <a:t> </a:t>
            </a:r>
            <a:r>
              <a:rPr lang="cs-CZ" sz="1200" dirty="0" err="1" smtClean="0"/>
              <a:t>than</a:t>
            </a:r>
            <a:r>
              <a:rPr lang="cs-CZ" sz="1200" dirty="0" smtClean="0"/>
              <a:t> </a:t>
            </a:r>
            <a:r>
              <a:rPr lang="cs-CZ" sz="1200" dirty="0" err="1" smtClean="0"/>
              <a:t>men</a:t>
            </a:r>
            <a:endParaRPr lang="cs-CZ" sz="1200" dirty="0" smtClean="0"/>
          </a:p>
          <a:p>
            <a:r>
              <a:rPr lang="cs-CZ" sz="1200" dirty="0" smtClean="0"/>
              <a:t>REASONS: A </a:t>
            </a:r>
            <a:r>
              <a:rPr lang="cs-CZ" sz="1200" dirty="0" err="1" smtClean="0"/>
              <a:t>woman</a:t>
            </a:r>
            <a:r>
              <a:rPr lang="cs-CZ" sz="1200" dirty="0" smtClean="0"/>
              <a:t> </a:t>
            </a:r>
            <a:r>
              <a:rPr lang="cs-CZ" sz="1200" dirty="0" err="1" smtClean="0"/>
              <a:t>feels</a:t>
            </a:r>
            <a:r>
              <a:rPr lang="cs-CZ" sz="1200" dirty="0" smtClean="0"/>
              <a:t> </a:t>
            </a:r>
            <a:r>
              <a:rPr lang="cs-CZ" sz="1200" dirty="0" err="1" smtClean="0"/>
              <a:t>bad</a:t>
            </a:r>
            <a:r>
              <a:rPr lang="cs-CZ" sz="1200" dirty="0" smtClean="0"/>
              <a:t> - </a:t>
            </a:r>
            <a:r>
              <a:rPr lang="cs-CZ" sz="1200" dirty="0" err="1" smtClean="0"/>
              <a:t>lonely</a:t>
            </a:r>
            <a:r>
              <a:rPr lang="cs-CZ" sz="1200" dirty="0" smtClean="0"/>
              <a:t>, </a:t>
            </a:r>
            <a:r>
              <a:rPr lang="cs-CZ" sz="1200" dirty="0" err="1" smtClean="0"/>
              <a:t>worthless</a:t>
            </a:r>
            <a:r>
              <a:rPr lang="cs-CZ" sz="1200" dirty="0" smtClean="0"/>
              <a:t>, </a:t>
            </a:r>
            <a:r>
              <a:rPr lang="cs-CZ" sz="1200" dirty="0" err="1" smtClean="0"/>
              <a:t>angry</a:t>
            </a:r>
            <a:r>
              <a:rPr lang="cs-CZ" sz="1200" dirty="0" smtClean="0"/>
              <a:t> </a:t>
            </a:r>
            <a:r>
              <a:rPr lang="cs-CZ" sz="1200" dirty="0" err="1" smtClean="0"/>
              <a:t>or</a:t>
            </a:r>
            <a:r>
              <a:rPr lang="cs-CZ" sz="1200" dirty="0" smtClean="0"/>
              <a:t> </a:t>
            </a:r>
            <a:r>
              <a:rPr lang="cs-CZ" sz="1200" dirty="0" err="1" smtClean="0"/>
              <a:t>lacking</a:t>
            </a:r>
            <a:r>
              <a:rPr lang="cs-CZ" sz="1200" dirty="0" smtClean="0"/>
              <a:t> love. </a:t>
            </a:r>
            <a:br>
              <a:rPr lang="cs-CZ" sz="1200" dirty="0" smtClean="0"/>
            </a:br>
            <a:r>
              <a:rPr lang="cs-CZ" dirty="0" err="1" smtClean="0"/>
              <a:t>Next</a:t>
            </a:r>
            <a:r>
              <a:rPr lang="cs-CZ" dirty="0" smtClean="0"/>
              <a:t> </a:t>
            </a:r>
            <a:r>
              <a:rPr lang="cs-CZ" dirty="0" err="1" smtClean="0"/>
              <a:t>reasons</a:t>
            </a:r>
            <a:r>
              <a:rPr lang="cs-CZ" dirty="0" smtClean="0"/>
              <a:t> </a:t>
            </a:r>
            <a:r>
              <a:rPr lang="cs-CZ" dirty="0" err="1" smtClean="0"/>
              <a:t>can</a:t>
            </a:r>
            <a:r>
              <a:rPr lang="cs-CZ" dirty="0" smtClean="0"/>
              <a:t> </a:t>
            </a:r>
            <a:r>
              <a:rPr lang="cs-CZ" dirty="0" err="1" smtClean="0"/>
              <a:t>be</a:t>
            </a:r>
            <a:r>
              <a:rPr lang="cs-CZ" dirty="0" smtClean="0"/>
              <a:t> </a:t>
            </a:r>
            <a:r>
              <a:rPr lang="cs-CZ" dirty="0" err="1" smtClean="0"/>
              <a:t>relationship</a:t>
            </a:r>
            <a:r>
              <a:rPr lang="cs-CZ" dirty="0" smtClean="0"/>
              <a:t> </a:t>
            </a:r>
            <a:r>
              <a:rPr lang="cs-CZ" dirty="0" err="1" smtClean="0"/>
              <a:t>crises</a:t>
            </a:r>
            <a:r>
              <a:rPr lang="cs-CZ" dirty="0" smtClean="0"/>
              <a:t>, </a:t>
            </a:r>
            <a:r>
              <a:rPr lang="cs-CZ" dirty="0" err="1" smtClean="0"/>
              <a:t>problems</a:t>
            </a:r>
            <a:r>
              <a:rPr lang="cs-CZ" dirty="0" smtClean="0"/>
              <a:t> </a:t>
            </a:r>
            <a:r>
              <a:rPr lang="cs-CZ" dirty="0" err="1" smtClean="0"/>
              <a:t>at</a:t>
            </a:r>
            <a:r>
              <a:rPr lang="cs-CZ" dirty="0" smtClean="0"/>
              <a:t> </a:t>
            </a:r>
            <a:r>
              <a:rPr lang="cs-CZ" dirty="0" err="1" smtClean="0"/>
              <a:t>work</a:t>
            </a:r>
            <a:r>
              <a:rPr lang="cs-CZ" dirty="0" smtClean="0"/>
              <a:t>, </a:t>
            </a:r>
            <a:r>
              <a:rPr lang="cs-CZ" dirty="0" err="1" smtClean="0"/>
              <a:t>depression</a:t>
            </a:r>
            <a:r>
              <a:rPr lang="cs-CZ" dirty="0" smtClean="0"/>
              <a:t> </a:t>
            </a:r>
            <a:r>
              <a:rPr lang="cs-CZ" dirty="0" err="1" smtClean="0"/>
              <a:t>or</a:t>
            </a:r>
            <a:r>
              <a:rPr lang="cs-CZ" dirty="0" smtClean="0"/>
              <a:t> </a:t>
            </a:r>
            <a:r>
              <a:rPr lang="cs-CZ" dirty="0" err="1" smtClean="0"/>
              <a:t>some</a:t>
            </a:r>
            <a:r>
              <a:rPr lang="cs-CZ" dirty="0" smtClean="0"/>
              <a:t> </a:t>
            </a:r>
            <a:r>
              <a:rPr lang="cs-CZ" dirty="0" err="1" smtClean="0"/>
              <a:t>deeper</a:t>
            </a:r>
            <a:r>
              <a:rPr lang="cs-CZ" dirty="0" smtClean="0"/>
              <a:t> </a:t>
            </a:r>
            <a:r>
              <a:rPr lang="cs-CZ" dirty="0" err="1" smtClean="0"/>
              <a:t>problem</a:t>
            </a:r>
            <a:r>
              <a:rPr lang="cs-CZ" dirty="0" smtClean="0"/>
              <a:t> </a:t>
            </a:r>
            <a:r>
              <a:rPr lang="cs-CZ" dirty="0" err="1" smtClean="0"/>
              <a:t>from</a:t>
            </a:r>
            <a:r>
              <a:rPr lang="cs-CZ" dirty="0" smtClean="0"/>
              <a:t> </a:t>
            </a:r>
            <a:r>
              <a:rPr lang="cs-CZ" dirty="0" err="1" smtClean="0"/>
              <a:t>childhood</a:t>
            </a:r>
            <a:r>
              <a:rPr lang="cs-CZ" dirty="0" smtClean="0"/>
              <a:t>. </a:t>
            </a:r>
          </a:p>
          <a:p>
            <a:r>
              <a:rPr lang="cs-CZ" dirty="0" err="1" smtClean="0"/>
              <a:t>Addicted</a:t>
            </a:r>
            <a:r>
              <a:rPr lang="cs-CZ" dirty="0" smtClean="0"/>
              <a:t> person </a:t>
            </a:r>
            <a:r>
              <a:rPr lang="cs-CZ" dirty="0" err="1" smtClean="0"/>
              <a:t>should</a:t>
            </a:r>
            <a:r>
              <a:rPr lang="cs-CZ" dirty="0" smtClean="0"/>
              <a:t> </a:t>
            </a:r>
            <a:r>
              <a:rPr lang="cs-CZ" dirty="0" err="1" smtClean="0"/>
              <a:t>find</a:t>
            </a:r>
            <a:r>
              <a:rPr lang="cs-CZ" dirty="0" smtClean="0"/>
              <a:t> </a:t>
            </a:r>
            <a:r>
              <a:rPr lang="cs-CZ" dirty="0" err="1" smtClean="0"/>
              <a:t>out</a:t>
            </a:r>
            <a:r>
              <a:rPr lang="cs-CZ" dirty="0" smtClean="0"/>
              <a:t> </a:t>
            </a:r>
            <a:r>
              <a:rPr lang="cs-CZ" dirty="0" err="1" smtClean="0"/>
              <a:t>some</a:t>
            </a:r>
            <a:r>
              <a:rPr lang="cs-CZ" dirty="0" smtClean="0"/>
              <a:t> </a:t>
            </a:r>
            <a:r>
              <a:rPr lang="cs-CZ" dirty="0" err="1" smtClean="0"/>
              <a:t>counsellor</a:t>
            </a:r>
            <a:r>
              <a:rPr lang="cs-CZ" dirty="0" smtClean="0"/>
              <a:t>.</a:t>
            </a:r>
            <a:r>
              <a:rPr lang="cs-CZ" sz="1200" dirty="0" smtClean="0"/>
              <a:t/>
            </a:r>
            <a:br>
              <a:rPr lang="cs-CZ" sz="1200" dirty="0" smtClean="0"/>
            </a:br>
            <a:r>
              <a:rPr lang="cs-CZ" sz="1200" dirty="0" smtClean="0"/>
              <a:t/>
            </a:r>
            <a:br>
              <a:rPr lang="cs-CZ" sz="1200" dirty="0" smtClean="0"/>
            </a:br>
            <a:r>
              <a:rPr lang="cs-CZ" sz="1200" dirty="0" smtClean="0"/>
              <a:t>So </a:t>
            </a:r>
            <a:r>
              <a:rPr lang="cs-CZ" sz="1200" dirty="0" err="1" smtClean="0"/>
              <a:t>she</a:t>
            </a:r>
            <a:r>
              <a:rPr lang="cs-CZ" sz="1200" dirty="0" smtClean="0"/>
              <a:t> </a:t>
            </a:r>
            <a:r>
              <a:rPr lang="cs-CZ" sz="1200" dirty="0" err="1" smtClean="0"/>
              <a:t>goes</a:t>
            </a:r>
            <a:r>
              <a:rPr lang="cs-CZ" sz="1200" dirty="0" smtClean="0"/>
              <a:t> </a:t>
            </a:r>
            <a:r>
              <a:rPr lang="cs-CZ" sz="1200" dirty="0" err="1" smtClean="0"/>
              <a:t>out</a:t>
            </a:r>
            <a:r>
              <a:rPr lang="cs-CZ" sz="1200" dirty="0" smtClean="0"/>
              <a:t> and </a:t>
            </a:r>
            <a:r>
              <a:rPr lang="cs-CZ" sz="1200" dirty="0" err="1" smtClean="0"/>
              <a:t>buys</a:t>
            </a:r>
            <a:r>
              <a:rPr lang="cs-CZ" sz="1200" dirty="0" smtClean="0"/>
              <a:t> </a:t>
            </a:r>
            <a:r>
              <a:rPr lang="cs-CZ" sz="1200" dirty="0" err="1" smtClean="0"/>
              <a:t>things</a:t>
            </a:r>
            <a:r>
              <a:rPr lang="cs-CZ" sz="1200" dirty="0" smtClean="0"/>
              <a:t> - not </a:t>
            </a:r>
            <a:r>
              <a:rPr lang="cs-CZ" sz="1200" dirty="0" err="1" smtClean="0"/>
              <a:t>only</a:t>
            </a:r>
            <a:r>
              <a:rPr lang="cs-CZ" sz="1200" dirty="0" smtClean="0"/>
              <a:t> to </a:t>
            </a:r>
            <a:r>
              <a:rPr lang="cs-CZ" sz="1200" dirty="0" err="1" smtClean="0"/>
              <a:t>give</a:t>
            </a:r>
            <a:r>
              <a:rPr lang="cs-CZ" sz="1200" dirty="0" smtClean="0"/>
              <a:t> </a:t>
            </a:r>
            <a:r>
              <a:rPr lang="cs-CZ" sz="1200" dirty="0" err="1" smtClean="0"/>
              <a:t>herself</a:t>
            </a:r>
            <a:r>
              <a:rPr lang="cs-CZ" sz="1200" dirty="0" smtClean="0"/>
              <a:t> love, but </a:t>
            </a:r>
            <a:r>
              <a:rPr lang="cs-CZ" sz="1200" dirty="0" err="1" smtClean="0"/>
              <a:t>also</a:t>
            </a:r>
            <a:r>
              <a:rPr lang="cs-CZ" sz="1200" dirty="0" smtClean="0"/>
              <a:t> to </a:t>
            </a:r>
            <a:r>
              <a:rPr lang="cs-CZ" sz="1200" dirty="0" err="1" smtClean="0"/>
              <a:t>prove</a:t>
            </a:r>
            <a:r>
              <a:rPr lang="cs-CZ" sz="1200" dirty="0" smtClean="0"/>
              <a:t> to </a:t>
            </a:r>
            <a:r>
              <a:rPr lang="cs-CZ" sz="1200" dirty="0" err="1" smtClean="0"/>
              <a:t>the</a:t>
            </a:r>
            <a:r>
              <a:rPr lang="cs-CZ" sz="1200" dirty="0" smtClean="0"/>
              <a:t> </a:t>
            </a:r>
            <a:r>
              <a:rPr lang="cs-CZ" sz="1200" dirty="0" err="1" smtClean="0"/>
              <a:t>world</a:t>
            </a:r>
            <a:r>
              <a:rPr lang="cs-CZ" sz="1200" dirty="0" smtClean="0"/>
              <a:t> </a:t>
            </a:r>
            <a:r>
              <a:rPr lang="cs-CZ" sz="1200" dirty="0" err="1" smtClean="0"/>
              <a:t>at</a:t>
            </a:r>
            <a:r>
              <a:rPr lang="cs-CZ" sz="1200" dirty="0" smtClean="0"/>
              <a:t> </a:t>
            </a:r>
            <a:r>
              <a:rPr lang="cs-CZ" sz="1200" dirty="0" err="1" smtClean="0"/>
              <a:t>large</a:t>
            </a:r>
            <a:r>
              <a:rPr lang="cs-CZ" sz="1200" dirty="0" smtClean="0"/>
              <a:t> </a:t>
            </a:r>
            <a:r>
              <a:rPr lang="cs-CZ" sz="1200" dirty="0" err="1" smtClean="0"/>
              <a:t>that</a:t>
            </a:r>
            <a:r>
              <a:rPr lang="cs-CZ" sz="1200" dirty="0" smtClean="0"/>
              <a:t> </a:t>
            </a:r>
            <a:r>
              <a:rPr lang="cs-CZ" sz="1200" dirty="0" err="1" smtClean="0"/>
              <a:t>she's</a:t>
            </a:r>
            <a:r>
              <a:rPr lang="cs-CZ" sz="1200" dirty="0" smtClean="0"/>
              <a:t> '</a:t>
            </a:r>
            <a:r>
              <a:rPr lang="cs-CZ" sz="1200" dirty="0" err="1" smtClean="0"/>
              <a:t>worth</a:t>
            </a:r>
            <a:r>
              <a:rPr lang="cs-CZ" sz="1200" dirty="0" smtClean="0"/>
              <a:t> </a:t>
            </a:r>
            <a:r>
              <a:rPr lang="cs-CZ" sz="1200" dirty="0" err="1" smtClean="0"/>
              <a:t>it</a:t>
            </a:r>
            <a:r>
              <a:rPr lang="cs-CZ" sz="1200" dirty="0" smtClean="0"/>
              <a:t>'.</a:t>
            </a:r>
            <a:br>
              <a:rPr lang="cs-CZ" sz="1200" dirty="0" smtClean="0"/>
            </a:br>
            <a:r>
              <a:rPr lang="cs-CZ" sz="1200" dirty="0" smtClean="0"/>
              <a:t>Shopping </a:t>
            </a:r>
            <a:r>
              <a:rPr lang="cs-CZ" sz="1200" dirty="0" err="1" smtClean="0"/>
              <a:t>gives</a:t>
            </a:r>
            <a:r>
              <a:rPr lang="cs-CZ" sz="1200" dirty="0" smtClean="0"/>
              <a:t> her a </a:t>
            </a:r>
            <a:r>
              <a:rPr lang="cs-CZ" sz="1200" dirty="0" err="1" smtClean="0"/>
              <a:t>high</a:t>
            </a:r>
            <a:r>
              <a:rPr lang="cs-CZ" sz="1200" dirty="0" smtClean="0"/>
              <a:t> - so </a:t>
            </a:r>
            <a:r>
              <a:rPr lang="cs-CZ" sz="1200" dirty="0" err="1" smtClean="0"/>
              <a:t>she</a:t>
            </a:r>
            <a:r>
              <a:rPr lang="cs-CZ" sz="1200" dirty="0" smtClean="0"/>
              <a:t> </a:t>
            </a:r>
            <a:r>
              <a:rPr lang="cs-CZ" sz="1200" dirty="0" err="1" smtClean="0"/>
              <a:t>does</a:t>
            </a:r>
            <a:r>
              <a:rPr lang="cs-CZ" sz="1200" dirty="0" smtClean="0"/>
              <a:t> </a:t>
            </a:r>
            <a:r>
              <a:rPr lang="cs-CZ" sz="1200" dirty="0" err="1" smtClean="0"/>
              <a:t>it</a:t>
            </a:r>
            <a:r>
              <a:rPr lang="cs-CZ" sz="1200" dirty="0" smtClean="0"/>
              <a:t> </a:t>
            </a:r>
            <a:r>
              <a:rPr lang="cs-CZ" sz="1200" dirty="0" err="1" smtClean="0"/>
              <a:t>again</a:t>
            </a:r>
            <a:r>
              <a:rPr lang="cs-CZ" sz="1200" dirty="0" smtClean="0"/>
              <a:t>... and </a:t>
            </a:r>
            <a:r>
              <a:rPr lang="cs-CZ" sz="1200" dirty="0" err="1" smtClean="0"/>
              <a:t>again</a:t>
            </a:r>
            <a:r>
              <a:rPr lang="cs-CZ" sz="1200" dirty="0" smtClean="0"/>
              <a:t>... and </a:t>
            </a:r>
            <a:r>
              <a:rPr lang="cs-CZ" sz="1200" dirty="0" err="1" smtClean="0"/>
              <a:t>again</a:t>
            </a:r>
            <a:r>
              <a:rPr lang="cs-CZ" sz="1200" dirty="0" smtClean="0"/>
              <a:t>. </a:t>
            </a:r>
            <a:r>
              <a:rPr lang="cs-CZ" sz="1200" dirty="0" err="1" smtClean="0"/>
              <a:t>The</a:t>
            </a:r>
            <a:r>
              <a:rPr lang="cs-CZ" sz="1200" dirty="0" smtClean="0"/>
              <a:t> more </a:t>
            </a:r>
            <a:r>
              <a:rPr lang="cs-CZ" sz="1200" dirty="0" err="1" smtClean="0"/>
              <a:t>expensive</a:t>
            </a:r>
            <a:r>
              <a:rPr lang="cs-CZ" sz="1200" dirty="0" smtClean="0"/>
              <a:t> </a:t>
            </a:r>
            <a:r>
              <a:rPr lang="cs-CZ" sz="1200" dirty="0" err="1" smtClean="0"/>
              <a:t>the</a:t>
            </a:r>
            <a:r>
              <a:rPr lang="cs-CZ" sz="1200" dirty="0" smtClean="0"/>
              <a:t> </a:t>
            </a:r>
            <a:r>
              <a:rPr lang="cs-CZ" sz="1200" dirty="0" err="1" smtClean="0"/>
              <a:t>goods</a:t>
            </a:r>
            <a:r>
              <a:rPr lang="cs-CZ" sz="1200" dirty="0" smtClean="0"/>
              <a:t> </a:t>
            </a:r>
            <a:r>
              <a:rPr lang="cs-CZ" sz="1200" dirty="0" err="1" smtClean="0"/>
              <a:t>she</a:t>
            </a:r>
            <a:r>
              <a:rPr lang="cs-CZ" sz="1200" dirty="0" smtClean="0"/>
              <a:t> </a:t>
            </a:r>
            <a:r>
              <a:rPr lang="cs-CZ" sz="1200" dirty="0" err="1" smtClean="0"/>
              <a:t>buys</a:t>
            </a:r>
            <a:r>
              <a:rPr lang="cs-CZ" sz="1200" dirty="0" smtClean="0"/>
              <a:t>, </a:t>
            </a:r>
            <a:r>
              <a:rPr lang="cs-CZ" sz="1200" dirty="0" err="1" smtClean="0"/>
              <a:t>the</a:t>
            </a:r>
            <a:r>
              <a:rPr lang="cs-CZ" sz="1200" dirty="0" smtClean="0"/>
              <a:t> </a:t>
            </a:r>
            <a:r>
              <a:rPr lang="cs-CZ" sz="1200" dirty="0" err="1" smtClean="0"/>
              <a:t>better</a:t>
            </a:r>
            <a:r>
              <a:rPr lang="cs-CZ" sz="1200" dirty="0" smtClean="0"/>
              <a:t> </a:t>
            </a:r>
            <a:r>
              <a:rPr lang="cs-CZ" sz="1200" dirty="0" err="1" smtClean="0"/>
              <a:t>she</a:t>
            </a:r>
            <a:r>
              <a:rPr lang="cs-CZ" sz="1200" dirty="0" smtClean="0"/>
              <a:t> </a:t>
            </a:r>
            <a:r>
              <a:rPr lang="cs-CZ" sz="1200" dirty="0" err="1" smtClean="0"/>
              <a:t>feels</a:t>
            </a:r>
            <a:r>
              <a:rPr lang="cs-CZ" sz="1200" dirty="0" smtClean="0"/>
              <a:t> </a:t>
            </a:r>
            <a:br>
              <a:rPr lang="cs-CZ" sz="1200" dirty="0" smtClean="0"/>
            </a:br>
            <a:r>
              <a:rPr lang="cs-CZ" sz="1200" dirty="0" smtClean="0"/>
              <a:t/>
            </a:r>
            <a:br>
              <a:rPr lang="cs-CZ" sz="1200" dirty="0" smtClean="0"/>
            </a:br>
            <a:r>
              <a:rPr lang="cs-CZ" sz="1200" dirty="0" err="1" smtClean="0"/>
              <a:t>After</a:t>
            </a:r>
            <a:r>
              <a:rPr lang="cs-CZ" sz="1200" dirty="0" smtClean="0"/>
              <a:t> </a:t>
            </a:r>
            <a:r>
              <a:rPr lang="cs-CZ" sz="1200" dirty="0" err="1" smtClean="0"/>
              <a:t>the</a:t>
            </a:r>
            <a:r>
              <a:rPr lang="cs-CZ" sz="1200" dirty="0" smtClean="0"/>
              <a:t> shopping, </a:t>
            </a:r>
            <a:r>
              <a:rPr lang="cs-CZ" sz="1200" dirty="0" err="1" smtClean="0"/>
              <a:t>woman</a:t>
            </a:r>
            <a:r>
              <a:rPr lang="cs-CZ" sz="1200" dirty="0" smtClean="0"/>
              <a:t> </a:t>
            </a:r>
            <a:r>
              <a:rPr lang="cs-CZ" sz="1200" dirty="0" err="1" smtClean="0"/>
              <a:t>realises</a:t>
            </a:r>
            <a:r>
              <a:rPr lang="cs-CZ" sz="1200" dirty="0" smtClean="0"/>
              <a:t> </a:t>
            </a:r>
            <a:r>
              <a:rPr lang="cs-CZ" sz="1200" dirty="0" err="1" smtClean="0"/>
              <a:t>it</a:t>
            </a:r>
            <a:r>
              <a:rPr lang="cs-CZ" sz="1200" dirty="0" smtClean="0"/>
              <a:t> </a:t>
            </a:r>
            <a:r>
              <a:rPr lang="cs-CZ" sz="1200" dirty="0" err="1" smtClean="0"/>
              <a:t>was</a:t>
            </a:r>
            <a:r>
              <a:rPr lang="cs-CZ" sz="1200" dirty="0" smtClean="0"/>
              <a:t> a </a:t>
            </a:r>
            <a:r>
              <a:rPr lang="cs-CZ" sz="1200" dirty="0" err="1" smtClean="0"/>
              <a:t>bad</a:t>
            </a:r>
            <a:r>
              <a:rPr lang="cs-CZ" sz="1200" dirty="0" smtClean="0"/>
              <a:t> idea., </a:t>
            </a:r>
            <a:r>
              <a:rPr lang="cs-CZ" sz="1200" dirty="0" err="1" smtClean="0"/>
              <a:t>she</a:t>
            </a:r>
            <a:r>
              <a:rPr lang="cs-CZ" sz="1200" dirty="0" smtClean="0"/>
              <a:t> </a:t>
            </a:r>
            <a:r>
              <a:rPr lang="cs-CZ" sz="1200" dirty="0" err="1" smtClean="0"/>
              <a:t>feels</a:t>
            </a:r>
            <a:r>
              <a:rPr lang="cs-CZ" sz="1200" dirty="0" smtClean="0"/>
              <a:t> </a:t>
            </a:r>
            <a:r>
              <a:rPr lang="cs-CZ" sz="1200" dirty="0" err="1" smtClean="0"/>
              <a:t>even</a:t>
            </a:r>
            <a:r>
              <a:rPr lang="cs-CZ" sz="1200" dirty="0" smtClean="0"/>
              <a:t> more </a:t>
            </a:r>
            <a:r>
              <a:rPr lang="cs-CZ" sz="1200" dirty="0" err="1" smtClean="0"/>
              <a:t>bad</a:t>
            </a:r>
            <a:r>
              <a:rPr lang="cs-CZ" sz="1200" dirty="0" smtClean="0"/>
              <a:t>, </a:t>
            </a:r>
            <a:r>
              <a:rPr lang="cs-CZ" sz="1200" dirty="0" err="1" smtClean="0"/>
              <a:t>guilty</a:t>
            </a:r>
            <a:r>
              <a:rPr lang="cs-CZ" sz="1200" dirty="0" smtClean="0"/>
              <a:t>, </a:t>
            </a:r>
            <a:r>
              <a:rPr lang="cs-CZ" sz="1200" dirty="0" err="1" smtClean="0"/>
              <a:t>scared</a:t>
            </a:r>
            <a:r>
              <a:rPr lang="cs-CZ" sz="1200" dirty="0" smtClean="0"/>
              <a:t> </a:t>
            </a:r>
            <a:r>
              <a:rPr lang="cs-CZ" sz="1200" dirty="0" err="1" smtClean="0"/>
              <a:t>of</a:t>
            </a:r>
            <a:r>
              <a:rPr lang="cs-CZ" sz="1200" dirty="0" smtClean="0"/>
              <a:t> </a:t>
            </a:r>
            <a:r>
              <a:rPr lang="cs-CZ" sz="1200" dirty="0" err="1" smtClean="0"/>
              <a:t>the</a:t>
            </a:r>
            <a:r>
              <a:rPr lang="cs-CZ" sz="1200" dirty="0" smtClean="0"/>
              <a:t> </a:t>
            </a:r>
            <a:r>
              <a:rPr lang="cs-CZ" sz="1200" dirty="0" err="1" smtClean="0"/>
              <a:t>consequences</a:t>
            </a:r>
            <a:r>
              <a:rPr lang="cs-CZ" sz="1200" dirty="0" smtClean="0"/>
              <a:t>, </a:t>
            </a:r>
            <a:r>
              <a:rPr lang="cs-CZ" sz="1200" dirty="0" err="1" smtClean="0"/>
              <a:t>angry</a:t>
            </a:r>
            <a:r>
              <a:rPr lang="cs-CZ" sz="1200" dirty="0" smtClean="0"/>
              <a:t> </a:t>
            </a:r>
            <a:r>
              <a:rPr lang="cs-CZ" sz="1200" dirty="0" err="1" smtClean="0"/>
              <a:t>with</a:t>
            </a:r>
            <a:r>
              <a:rPr lang="cs-CZ" sz="1200" dirty="0" smtClean="0"/>
              <a:t> </a:t>
            </a:r>
            <a:r>
              <a:rPr lang="cs-CZ" sz="1200" dirty="0" err="1" smtClean="0"/>
              <a:t>herself</a:t>
            </a:r>
            <a:r>
              <a:rPr lang="cs-CZ" sz="1200" dirty="0" smtClean="0"/>
              <a:t>, </a:t>
            </a:r>
            <a:r>
              <a:rPr lang="cs-CZ" sz="1200" dirty="0" err="1" smtClean="0"/>
              <a:t>she</a:t>
            </a:r>
            <a:r>
              <a:rPr lang="cs-CZ" sz="1200" dirty="0" smtClean="0"/>
              <a:t> </a:t>
            </a:r>
            <a:r>
              <a:rPr lang="cs-CZ" sz="1200" dirty="0" err="1" smtClean="0"/>
              <a:t>regrets</a:t>
            </a:r>
            <a:r>
              <a:rPr lang="cs-CZ" sz="1200" dirty="0" smtClean="0"/>
              <a:t>... </a:t>
            </a:r>
            <a:r>
              <a:rPr lang="cs-CZ" sz="1200" dirty="0" err="1" smtClean="0"/>
              <a:t>There's</a:t>
            </a:r>
            <a:r>
              <a:rPr lang="cs-CZ" sz="1200" dirty="0" smtClean="0"/>
              <a:t> </a:t>
            </a:r>
            <a:r>
              <a:rPr lang="cs-CZ" sz="1200" dirty="0" err="1" smtClean="0"/>
              <a:t>only</a:t>
            </a:r>
            <a:r>
              <a:rPr lang="cs-CZ" sz="1200" dirty="0" smtClean="0"/>
              <a:t> </a:t>
            </a:r>
            <a:r>
              <a:rPr lang="cs-CZ" sz="1200" dirty="0" err="1" smtClean="0"/>
              <a:t>one</a:t>
            </a:r>
            <a:r>
              <a:rPr lang="cs-CZ" sz="1200" dirty="0" smtClean="0"/>
              <a:t> </a:t>
            </a:r>
            <a:r>
              <a:rPr lang="cs-CZ" sz="1200" dirty="0" err="1" smtClean="0"/>
              <a:t>way</a:t>
            </a:r>
            <a:r>
              <a:rPr lang="cs-CZ" sz="1200" dirty="0" smtClean="0"/>
              <a:t> </a:t>
            </a:r>
            <a:r>
              <a:rPr lang="cs-CZ" sz="1200" dirty="0" err="1" smtClean="0"/>
              <a:t>out</a:t>
            </a:r>
            <a:r>
              <a:rPr lang="cs-CZ" sz="1200" dirty="0" smtClean="0"/>
              <a:t> - </a:t>
            </a:r>
            <a:r>
              <a:rPr lang="cs-CZ" sz="1200" dirty="0" err="1" smtClean="0"/>
              <a:t>shop</a:t>
            </a:r>
            <a:r>
              <a:rPr lang="cs-CZ" sz="1200" dirty="0" smtClean="0"/>
              <a:t> </a:t>
            </a:r>
            <a:r>
              <a:rPr lang="cs-CZ" sz="1200" dirty="0" err="1" smtClean="0"/>
              <a:t>again</a:t>
            </a:r>
            <a:endParaRPr lang="cs-CZ" sz="1200" dirty="0" smtClean="0"/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9FE09C-F34B-436A-A996-C26FB87A2C9C}" type="slidenum">
              <a:rPr lang="cs-CZ" smtClean="0"/>
              <a:t>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2539784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9FE09C-F34B-436A-A996-C26FB87A2C9C}" type="slidenum">
              <a:rPr lang="cs-CZ" smtClean="0"/>
              <a:t>10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60315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9FE09C-F34B-436A-A996-C26FB87A2C9C}" type="slidenum">
              <a:rPr lang="cs-CZ" smtClean="0"/>
              <a:t>12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599875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F7609C-23B6-4EBE-BEFE-E3CAA528D61E}" type="datetimeFigureOut">
              <a:rPr lang="cs-CZ" smtClean="0"/>
              <a:t>6.4.2013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97C47C-CC26-4469-9F07-60B39F627CB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49720457"/>
      </p:ext>
    </p:extLst>
  </p:cSld>
  <p:clrMapOvr>
    <a:masterClrMapping/>
  </p:clrMapOvr>
  <p:transition spd="slow">
    <p:wip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F7609C-23B6-4EBE-BEFE-E3CAA528D61E}" type="datetimeFigureOut">
              <a:rPr lang="cs-CZ" smtClean="0"/>
              <a:t>6.4.2013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97C47C-CC26-4469-9F07-60B39F627CB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40971205"/>
      </p:ext>
    </p:extLst>
  </p:cSld>
  <p:clrMapOvr>
    <a:masterClrMapping/>
  </p:clrMapOvr>
  <p:transition spd="slow">
    <p:wip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F7609C-23B6-4EBE-BEFE-E3CAA528D61E}" type="datetimeFigureOut">
              <a:rPr lang="cs-CZ" smtClean="0"/>
              <a:t>6.4.2013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97C47C-CC26-4469-9F07-60B39F627CB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39859477"/>
      </p:ext>
    </p:extLst>
  </p:cSld>
  <p:clrMapOvr>
    <a:masterClrMapping/>
  </p:clrMapOvr>
  <p:transition spd="slow">
    <p:wip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F7609C-23B6-4EBE-BEFE-E3CAA528D61E}" type="datetimeFigureOut">
              <a:rPr lang="cs-CZ" smtClean="0"/>
              <a:t>6.4.2013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97C47C-CC26-4469-9F07-60B39F627CB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79272928"/>
      </p:ext>
    </p:extLst>
  </p:cSld>
  <p:clrMapOvr>
    <a:masterClrMapping/>
  </p:clrMapOvr>
  <p:transition spd="slow">
    <p:wip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F7609C-23B6-4EBE-BEFE-E3CAA528D61E}" type="datetimeFigureOut">
              <a:rPr lang="cs-CZ" smtClean="0"/>
              <a:t>6.4.2013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97C47C-CC26-4469-9F07-60B39F627CB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43796718"/>
      </p:ext>
    </p:extLst>
  </p:cSld>
  <p:clrMapOvr>
    <a:masterClrMapping/>
  </p:clrMapOvr>
  <p:transition spd="slow">
    <p:wip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F7609C-23B6-4EBE-BEFE-E3CAA528D61E}" type="datetimeFigureOut">
              <a:rPr lang="cs-CZ" smtClean="0"/>
              <a:t>6.4.2013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97C47C-CC26-4469-9F07-60B39F627CB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82149754"/>
      </p:ext>
    </p:extLst>
  </p:cSld>
  <p:clrMapOvr>
    <a:masterClrMapping/>
  </p:clrMapOvr>
  <p:transition spd="slow">
    <p:wip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F7609C-23B6-4EBE-BEFE-E3CAA528D61E}" type="datetimeFigureOut">
              <a:rPr lang="cs-CZ" smtClean="0"/>
              <a:t>6.4.2013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97C47C-CC26-4469-9F07-60B39F627CB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94938696"/>
      </p:ext>
    </p:extLst>
  </p:cSld>
  <p:clrMapOvr>
    <a:masterClrMapping/>
  </p:clrMapOvr>
  <p:transition spd="slow">
    <p:wip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F7609C-23B6-4EBE-BEFE-E3CAA528D61E}" type="datetimeFigureOut">
              <a:rPr lang="cs-CZ" smtClean="0"/>
              <a:t>6.4.2013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97C47C-CC26-4469-9F07-60B39F627CB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71238914"/>
      </p:ext>
    </p:extLst>
  </p:cSld>
  <p:clrMapOvr>
    <a:masterClrMapping/>
  </p:clrMapOvr>
  <p:transition spd="slow">
    <p:wip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F7609C-23B6-4EBE-BEFE-E3CAA528D61E}" type="datetimeFigureOut">
              <a:rPr lang="cs-CZ" smtClean="0"/>
              <a:t>6.4.2013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97C47C-CC26-4469-9F07-60B39F627CB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80420371"/>
      </p:ext>
    </p:extLst>
  </p:cSld>
  <p:clrMapOvr>
    <a:masterClrMapping/>
  </p:clrMapOvr>
  <p:transition spd="slow">
    <p:wip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F7609C-23B6-4EBE-BEFE-E3CAA528D61E}" type="datetimeFigureOut">
              <a:rPr lang="cs-CZ" smtClean="0"/>
              <a:t>6.4.2013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97C47C-CC26-4469-9F07-60B39F627CB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31144313"/>
      </p:ext>
    </p:extLst>
  </p:cSld>
  <p:clrMapOvr>
    <a:masterClrMapping/>
  </p:clrMapOvr>
  <p:transition spd="slow">
    <p:wip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F7609C-23B6-4EBE-BEFE-E3CAA528D61E}" type="datetimeFigureOut">
              <a:rPr lang="cs-CZ" smtClean="0"/>
              <a:t>6.4.2013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97C47C-CC26-4469-9F07-60B39F627CB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08043232"/>
      </p:ext>
    </p:extLst>
  </p:cSld>
  <p:clrMapOvr>
    <a:masterClrMapping/>
  </p:clrMapOvr>
  <p:transition spd="slow">
    <p:wip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F7609C-23B6-4EBE-BEFE-E3CAA528D61E}" type="datetimeFigureOut">
              <a:rPr lang="cs-CZ" smtClean="0"/>
              <a:t>6.4.2013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97C47C-CC26-4469-9F07-60B39F627CB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666392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wipe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g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hyperlink" Target="http://www.google.cz/url?sa=i&amp;source=images&amp;cd=&amp;cad=rja&amp;docid=7U3ahtqp-0IXIM&amp;tbnid=NmukS0gGdXGuVM:&amp;ved=0CAgQjRwwADgQ&amp;url=http://www.kingston.gov.uk/browse/leisure/museum/photograph_competition/2009-2010_photographs.htm&amp;ei=tAM1UYuUAcKPtQaLhoG4Cg&amp;psig=AFQjCNHFXD_ZgbUA_aJtze59ZbiCQs05bA&amp;ust=1362515252087210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hyperlink" Target="http://www.google.cz/url?sa=i&amp;source=images&amp;cd=&amp;cad=rja&amp;docid=0FlWXiIAoP4F-M&amp;tbnid=L5lo-zQYcmYAHM:&amp;ved=0CAgQjRwwADjCAQ&amp;url=http://swirleezesweetshop.blogspot.com/2010/11/weddings-funerals-and-denial-is-not.html&amp;ei=VwQ1UY7uC8WTtAbL3oDwDA&amp;psig=AFQjCNEGAxixDyki3daJDQUrKjVBFWIF0w&amp;ust=1362515415232579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hyperlink" Target="http://www.google.cz/url?sa=i&amp;rct=j&amp;q=supermarket&amp;source=images&amp;cd=&amp;cad=rja&amp;docid=h0TrufMHoyA92M&amp;tbnid=_ojwVW8-mAP44M:&amp;ved=0CAUQjRw&amp;url=http://gis.vsb.cz/webcastle/scripts/picturebook.php?KB_Code=win1250&amp;PF=PB&amp;ID_System=&amp;Vmod=Single&amp;ID=19&amp;Pressed=_view_one_&amp;ei=oFE3UZMex--yBtbhgdgD&amp;bvm=bv.43287494,d.Yms&amp;psig=AFQjCNEU6BhVEuBEwF2FYCdumnFO5YpjsQ&amp;ust=1362666190280019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hyperlink" Target="http://www.google.cz/url?sa=i&amp;rct=j&amp;q=harrods&amp;source=images&amp;cd=&amp;cad=rja&amp;docid=nJz4ItokAw68lM&amp;tbnid=fVSPuTLV5-om0M:&amp;ved=0CAUQjRw&amp;url=http://negamiri.wordpress.com/2010/09/30/the-luxurious-world-of-harrods/&amp;ei=GFM3Uc6PDsTaswaA6YHADg&amp;bvm=bv.43287494,d.Yms&amp;psig=AFQjCNEn4RcX6OgT6kfsdx1hFQHH9m1iAw&amp;ust=1362666643217655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z/url?sa=i&amp;rct=j&amp;q=tv+shopping&amp;source=images&amp;cd=&amp;cad=rja&amp;docid=SnP0gNFKZK8KFM&amp;tbnid=yP8j6rj98bejXM:&amp;ved=0CAUQjRw&amp;url=http://www.guardian.co.uk/business/2008/dec/10/ideal-world-tv-retail-recession&amp;ei=FwM1Ua7vJsXOsgbj24C4Aw&amp;bvm=bv.43148975,d.Yms&amp;psig=AFQjCNG1fGeJGnleG2LdpLt-podx-JGpFg&amp;ust=1362515087178630" TargetMode="External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hyperlink" Target="http://www.google.cz/url?sa=i&amp;rct=j&amp;q=payment&amp;source=images&amp;cd=&amp;cad=rja&amp;docid=E2--MO6g_xS96M&amp;tbnid=ZAK6furFsXaEzM:&amp;ved=0CAUQjRw&amp;url=http://www.tomizone.com/support/how/payment&amp;ei=1wA2UYKgGILcswal2oDwBg&amp;bvm=bv.43148975,d.bGE&amp;psig=AFQjCNHNvRMCG20JVaAaNGSYPZE11YW_1A&amp;ust=1362580050138158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eg"/><Relationship Id="rId4" Type="http://schemas.openxmlformats.org/officeDocument/2006/relationships/hyperlink" Target="http://www.google.cz/url?sa=i&amp;rct=j&amp;q=payment&amp;source=images&amp;cd=&amp;cad=rja&amp;docid=iExK8TFHMFfCrM&amp;tbnid=WvyrVCK7ChDYAM:&amp;ved=0CAUQjRw&amp;url=http://www.cyclesuk.com/article/Payment_Methods&amp;ei=DgE2UcWqGIjcswaWhYHQCw&amp;bvm=bv.43148975,d.bGE&amp;psig=AFQjCNHNvRMCG20JVaAaNGSYPZE11YW_1A&amp;ust=1362580050138158" TargetMode="Externa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jpeg"/><Relationship Id="rId4" Type="http://schemas.openxmlformats.org/officeDocument/2006/relationships/hyperlink" Target="http://www.google.cz/url?sa=i&amp;rct=j&amp;q=black+friday&amp;source=images&amp;cd=&amp;cad=rja&amp;docid=El-jUqa58czneM&amp;tbnid=kM4EW2tKpEJanM:&amp;ved=0CAUQjRw&amp;url=http://www.businessinsider.com/macys-flagship-store-2012-11&amp;ei=EwVLUdLgBoeZtQbt0oCgCw&amp;bvm=bv.44158598,d.Yms&amp;psig=AFQjCNGyrzFp0dtCeooy_EFdOL5oFalNcQ&amp;ust=1363957379965693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544016" y="-171400"/>
            <a:ext cx="7772400" cy="1470025"/>
          </a:xfrm>
        </p:spPr>
        <p:txBody>
          <a:bodyPr>
            <a:noAutofit/>
          </a:bodyPr>
          <a:lstStyle/>
          <a:p>
            <a:r>
              <a:rPr lang="cs-CZ" sz="7500" b="1" u="sng" dirty="0" smtClean="0">
                <a:solidFill>
                  <a:schemeClr val="accent1">
                    <a:lumMod val="75000"/>
                  </a:schemeClr>
                </a:solidFill>
              </a:rPr>
              <a:t>S</a:t>
            </a:r>
            <a:r>
              <a:rPr lang="cs-CZ" sz="7500" b="1" u="sng" dirty="0" smtClean="0">
                <a:solidFill>
                  <a:srgbClr val="EF43B6"/>
                </a:solidFill>
              </a:rPr>
              <a:t>H</a:t>
            </a:r>
            <a:r>
              <a:rPr lang="cs-CZ" sz="7500" b="1" u="sng" dirty="0" smtClean="0">
                <a:solidFill>
                  <a:srgbClr val="FF0000"/>
                </a:solidFill>
              </a:rPr>
              <a:t>O</a:t>
            </a:r>
            <a:r>
              <a:rPr lang="cs-CZ" sz="7500" b="1" u="sng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P</a:t>
            </a:r>
            <a:r>
              <a:rPr lang="cs-CZ" sz="7500" b="1" u="sng" dirty="0" smtClean="0">
                <a:solidFill>
                  <a:schemeClr val="accent1">
                    <a:lumMod val="75000"/>
                  </a:schemeClr>
                </a:solidFill>
              </a:rPr>
              <a:t>P</a:t>
            </a:r>
            <a:r>
              <a:rPr lang="cs-CZ" sz="7500" b="1" u="sng" dirty="0" smtClean="0">
                <a:solidFill>
                  <a:srgbClr val="00B050"/>
                </a:solidFill>
              </a:rPr>
              <a:t>I</a:t>
            </a:r>
            <a:r>
              <a:rPr lang="cs-CZ" sz="7500" b="1" u="sng" dirty="0" smtClean="0">
                <a:solidFill>
                  <a:schemeClr val="accent5">
                    <a:lumMod val="75000"/>
                  </a:schemeClr>
                </a:solidFill>
              </a:rPr>
              <a:t>N</a:t>
            </a:r>
            <a:r>
              <a:rPr lang="cs-CZ" sz="7500" b="1" u="sng" dirty="0" smtClean="0">
                <a:solidFill>
                  <a:srgbClr val="FB9631"/>
                </a:solidFill>
              </a:rPr>
              <a:t>G</a:t>
            </a:r>
            <a:endParaRPr lang="cs-CZ" sz="7500" b="1" u="sng" dirty="0">
              <a:solidFill>
                <a:srgbClr val="FB9631"/>
              </a:solidFill>
            </a:endParaRPr>
          </a:p>
        </p:txBody>
      </p:sp>
      <p:pic>
        <p:nvPicPr>
          <p:cNvPr id="11" name="Obrázek 10" descr="http://4.bp.blogspot.com/-pdaDw3j-x1k/Ts4mJc6b31I/AAAAAAAADgY/yXFzm9bEEOU/s1600/shopaholic2.jpg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831"/>
          <a:stretch/>
        </p:blipFill>
        <p:spPr bwMode="auto">
          <a:xfrm>
            <a:off x="34249" y="2719851"/>
            <a:ext cx="4896544" cy="4130687"/>
          </a:xfrm>
          <a:prstGeom prst="rect">
            <a:avLst/>
          </a:prstGeom>
          <a:noFill/>
          <a:ln>
            <a:noFill/>
          </a:ln>
        </p:spPr>
      </p:pic>
      <p:pic>
        <p:nvPicPr>
          <p:cNvPr id="1034" name="Picture 10" descr="http://top-womensshoes.com/wp-content/uploads/2011/04/women_shopping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80" r="3783" b="3494"/>
          <a:stretch/>
        </p:blipFill>
        <p:spPr bwMode="auto">
          <a:xfrm>
            <a:off x="2555776" y="1353305"/>
            <a:ext cx="2448273" cy="27330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://therapyforretail.files.wordpress.com/2011/04/shopping-bun1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3813" t="4445" r="24024" b="6168"/>
          <a:stretch/>
        </p:blipFill>
        <p:spPr bwMode="auto">
          <a:xfrm>
            <a:off x="6023649" y="760405"/>
            <a:ext cx="3103418" cy="30895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Obrázek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0505" y="4044262"/>
            <a:ext cx="4588039" cy="28062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691943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51520" y="260648"/>
            <a:ext cx="8640960" cy="633670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150" b="1" u="sng" dirty="0" smtClean="0">
                <a:latin typeface="Times New Roman" pitchFamily="18" charset="0"/>
                <a:cs typeface="Times New Roman" pitchFamily="18" charset="0"/>
              </a:rPr>
              <a:t>Consumer </a:t>
            </a:r>
            <a:r>
              <a:rPr lang="en-US" sz="2150" b="1" u="sng" dirty="0">
                <a:latin typeface="Times New Roman" pitchFamily="18" charset="0"/>
                <a:cs typeface="Times New Roman" pitchFamily="18" charset="0"/>
              </a:rPr>
              <a:t>society</a:t>
            </a:r>
            <a:endParaRPr lang="cs-CZ" sz="2150" b="1" u="sng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150" dirty="0" smtClean="0">
                <a:latin typeface="Times New Roman" pitchFamily="18" charset="0"/>
                <a:cs typeface="Times New Roman" pitchFamily="18" charset="0"/>
              </a:rPr>
              <a:t>Consumerism</a:t>
            </a:r>
            <a:r>
              <a:rPr lang="cs-CZ" sz="2150" dirty="0" smtClean="0">
                <a:latin typeface="Times New Roman" pitchFamily="18" charset="0"/>
                <a:cs typeface="Times New Roman" pitchFamily="18" charset="0"/>
              </a:rPr>
              <a:t> - w</a:t>
            </a:r>
            <a:r>
              <a:rPr lang="en-US" sz="2150" dirty="0" smtClean="0">
                <a:latin typeface="Times New Roman" pitchFamily="18" charset="0"/>
                <a:cs typeface="Times New Roman" pitchFamily="18" charset="0"/>
              </a:rPr>
              <a:t>ay </a:t>
            </a:r>
            <a:r>
              <a:rPr lang="en-US" sz="2150" dirty="0">
                <a:latin typeface="Times New Roman" pitchFamily="18" charset="0"/>
                <a:cs typeface="Times New Roman" pitchFamily="18" charset="0"/>
              </a:rPr>
              <a:t>of life if you buy more than you need</a:t>
            </a:r>
            <a:endParaRPr lang="cs-CZ" sz="2150" dirty="0"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cs-CZ" sz="2150" dirty="0" smtClean="0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sz="2150" dirty="0" err="1" smtClean="0">
                <a:latin typeface="Times New Roman" pitchFamily="18" charset="0"/>
                <a:cs typeface="Times New Roman" pitchFamily="18" charset="0"/>
              </a:rPr>
              <a:t>ypical</a:t>
            </a:r>
            <a:r>
              <a:rPr lang="en-US" sz="215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50" dirty="0">
                <a:latin typeface="Times New Roman" pitchFamily="18" charset="0"/>
                <a:cs typeface="Times New Roman" pitchFamily="18" charset="0"/>
              </a:rPr>
              <a:t>for western </a:t>
            </a:r>
            <a:r>
              <a:rPr lang="en-US" sz="2150" dirty="0" smtClean="0">
                <a:latin typeface="Times New Roman" pitchFamily="18" charset="0"/>
                <a:cs typeface="Times New Roman" pitchFamily="18" charset="0"/>
              </a:rPr>
              <a:t>civilization</a:t>
            </a:r>
            <a:r>
              <a:rPr lang="cs-CZ" sz="2150" dirty="0" smtClean="0">
                <a:latin typeface="Times New Roman" pitchFamily="18" charset="0"/>
                <a:cs typeface="Times New Roman" pitchFamily="18" charset="0"/>
              </a:rPr>
              <a:t>s</a:t>
            </a:r>
            <a:r>
              <a:rPr lang="en-US" sz="215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5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150" dirty="0">
                <a:latin typeface="Times New Roman" pitchFamily="18" charset="0"/>
                <a:cs typeface="Times New Roman" pitchFamily="18" charset="0"/>
              </a:rPr>
              <a:t>mainly after the Second world war</a:t>
            </a:r>
            <a:endParaRPr lang="cs-CZ" sz="2150" dirty="0"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en-US" sz="2150" dirty="0">
                <a:latin typeface="Times New Roman" pitchFamily="18" charset="0"/>
                <a:cs typeface="Times New Roman" pitchFamily="18" charset="0"/>
              </a:rPr>
              <a:t>After Velvet Revolution came consumerism from West to a Czech society </a:t>
            </a:r>
            <a:endParaRPr lang="cs-CZ" sz="2150" dirty="0">
              <a:latin typeface="Times New Roman" pitchFamily="18" charset="0"/>
              <a:cs typeface="Times New Roman" pitchFamily="18" charset="0"/>
            </a:endParaRPr>
          </a:p>
          <a:p>
            <a:r>
              <a:rPr lang="cs-CZ" sz="2150" dirty="0" err="1" smtClean="0">
                <a:latin typeface="Times New Roman" pitchFamily="18" charset="0"/>
                <a:cs typeface="Times New Roman" pitchFamily="18" charset="0"/>
              </a:rPr>
              <a:t>After</a:t>
            </a:r>
            <a:r>
              <a:rPr lang="cs-CZ" sz="215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2150" dirty="0" err="1" smtClean="0">
                <a:latin typeface="Times New Roman" pitchFamily="18" charset="0"/>
                <a:cs typeface="Times New Roman" pitchFamily="18" charset="0"/>
              </a:rPr>
              <a:t>the</a:t>
            </a:r>
            <a:r>
              <a:rPr lang="cs-CZ" sz="2150" dirty="0" smtClean="0">
                <a:latin typeface="Times New Roman" pitchFamily="18" charset="0"/>
                <a:cs typeface="Times New Roman" pitchFamily="18" charset="0"/>
              </a:rPr>
              <a:t> Velvet </a:t>
            </a:r>
            <a:r>
              <a:rPr lang="cs-CZ" sz="2150" dirty="0" err="1" smtClean="0">
                <a:latin typeface="Times New Roman" pitchFamily="18" charset="0"/>
                <a:cs typeface="Times New Roman" pitchFamily="18" charset="0"/>
              </a:rPr>
              <a:t>Revolution</a:t>
            </a:r>
            <a:r>
              <a:rPr lang="cs-CZ" sz="215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2150" dirty="0" err="1" smtClean="0">
                <a:latin typeface="Times New Roman" pitchFamily="18" charset="0"/>
                <a:cs typeface="Times New Roman" pitchFamily="18" charset="0"/>
              </a:rPr>
              <a:t>the</a:t>
            </a:r>
            <a:r>
              <a:rPr lang="cs-CZ" sz="215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2150" dirty="0" err="1" smtClean="0">
                <a:latin typeface="Times New Roman" pitchFamily="18" charset="0"/>
                <a:cs typeface="Times New Roman" pitchFamily="18" charset="0"/>
              </a:rPr>
              <a:t>czech</a:t>
            </a:r>
            <a:r>
              <a:rPr lang="cs-CZ" sz="215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2150" dirty="0" err="1" smtClean="0">
                <a:latin typeface="Times New Roman" pitchFamily="18" charset="0"/>
                <a:cs typeface="Times New Roman" pitchFamily="18" charset="0"/>
              </a:rPr>
              <a:t>economy</a:t>
            </a:r>
            <a:r>
              <a:rPr lang="cs-CZ" sz="215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2150" dirty="0" err="1" smtClean="0">
                <a:latin typeface="Times New Roman" pitchFamily="18" charset="0"/>
                <a:cs typeface="Times New Roman" pitchFamily="18" charset="0"/>
              </a:rPr>
              <a:t>changed</a:t>
            </a:r>
            <a:r>
              <a:rPr lang="cs-CZ" sz="215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2150" dirty="0" err="1" smtClean="0">
                <a:latin typeface="Times New Roman" pitchFamily="18" charset="0"/>
                <a:cs typeface="Times New Roman" pitchFamily="18" charset="0"/>
              </a:rPr>
              <a:t>from</a:t>
            </a:r>
            <a:r>
              <a:rPr lang="cs-CZ" sz="215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2150" dirty="0" err="1" smtClean="0">
                <a:latin typeface="Times New Roman" pitchFamily="18" charset="0"/>
                <a:cs typeface="Times New Roman" pitchFamily="18" charset="0"/>
              </a:rPr>
              <a:t>the</a:t>
            </a:r>
            <a:r>
              <a:rPr lang="cs-CZ" sz="215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50" dirty="0" smtClean="0">
                <a:latin typeface="Times New Roman" pitchFamily="18" charset="0"/>
                <a:cs typeface="Times New Roman" pitchFamily="18" charset="0"/>
              </a:rPr>
              <a:t>planned </a:t>
            </a:r>
            <a:r>
              <a:rPr lang="en-US" sz="2150" dirty="0">
                <a:latin typeface="Times New Roman" pitchFamily="18" charset="0"/>
                <a:cs typeface="Times New Roman" pitchFamily="18" charset="0"/>
              </a:rPr>
              <a:t>economy </a:t>
            </a:r>
            <a:r>
              <a:rPr lang="cs-CZ" sz="2150" dirty="0" err="1" smtClean="0">
                <a:latin typeface="Times New Roman" pitchFamily="18" charset="0"/>
                <a:cs typeface="Times New Roman" pitchFamily="18" charset="0"/>
              </a:rPr>
              <a:t>into</a:t>
            </a:r>
            <a:r>
              <a:rPr lang="en-US" sz="215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50" dirty="0">
                <a:latin typeface="Times New Roman" pitchFamily="18" charset="0"/>
                <a:cs typeface="Times New Roman" pitchFamily="18" charset="0"/>
              </a:rPr>
              <a:t>market economy </a:t>
            </a:r>
            <a:r>
              <a:rPr lang="cs-CZ" sz="215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cs-CZ" sz="2150" dirty="0" smtClean="0">
                <a:latin typeface="Times New Roman" pitchFamily="18" charset="0"/>
                <a:cs typeface="Times New Roman" pitchFamily="18" charset="0"/>
              </a:rPr>
            </a:br>
            <a:endParaRPr lang="cs-CZ" sz="2150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cs-CZ" sz="2150" dirty="0" err="1" smtClean="0">
                <a:latin typeface="Times New Roman" pitchFamily="18" charset="0"/>
                <a:cs typeface="Times New Roman" pitchFamily="18" charset="0"/>
              </a:rPr>
              <a:t>Nowadays</a:t>
            </a:r>
            <a:r>
              <a:rPr lang="cs-CZ" sz="2150" dirty="0" smtClean="0"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cs-CZ" sz="2150" dirty="0" err="1">
                <a:latin typeface="Times New Roman" pitchFamily="18" charset="0"/>
                <a:cs typeface="Times New Roman" pitchFamily="18" charset="0"/>
              </a:rPr>
              <a:t>Consumer</a:t>
            </a:r>
            <a:r>
              <a:rPr lang="cs-CZ" sz="2150" dirty="0">
                <a:latin typeface="Times New Roman" pitchFamily="18" charset="0"/>
                <a:cs typeface="Times New Roman" pitchFamily="18" charset="0"/>
              </a:rPr>
              <a:t> society </a:t>
            </a:r>
            <a:r>
              <a:rPr lang="cs-CZ" sz="2150" dirty="0" err="1">
                <a:latin typeface="Times New Roman" pitchFamily="18" charset="0"/>
                <a:cs typeface="Times New Roman" pitchFamily="18" charset="0"/>
              </a:rPr>
              <a:t>divides</a:t>
            </a:r>
            <a:r>
              <a:rPr lang="cs-CZ" sz="215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2150" dirty="0" err="1">
                <a:latin typeface="Times New Roman" pitchFamily="18" charset="0"/>
                <a:cs typeface="Times New Roman" pitchFamily="18" charset="0"/>
              </a:rPr>
              <a:t>people</a:t>
            </a:r>
            <a:r>
              <a:rPr lang="cs-CZ" sz="215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2150" dirty="0" err="1">
                <a:latin typeface="Times New Roman" pitchFamily="18" charset="0"/>
                <a:cs typeface="Times New Roman" pitchFamily="18" charset="0"/>
              </a:rPr>
              <a:t>into</a:t>
            </a:r>
            <a:r>
              <a:rPr lang="cs-CZ" sz="215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2150" dirty="0" err="1">
                <a:latin typeface="Times New Roman" pitchFamily="18" charset="0"/>
                <a:cs typeface="Times New Roman" pitchFamily="18" charset="0"/>
              </a:rPr>
              <a:t>social</a:t>
            </a:r>
            <a:r>
              <a:rPr lang="cs-CZ" sz="215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2150" dirty="0" err="1">
                <a:latin typeface="Times New Roman" pitchFamily="18" charset="0"/>
                <a:cs typeface="Times New Roman" pitchFamily="18" charset="0"/>
              </a:rPr>
              <a:t>classes</a:t>
            </a:r>
            <a:r>
              <a:rPr lang="cs-CZ" sz="215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 indent="0">
              <a:buNone/>
            </a:pPr>
            <a:r>
              <a:rPr lang="en-US" sz="2150" dirty="0">
                <a:latin typeface="Times New Roman" pitchFamily="18" charset="0"/>
                <a:cs typeface="Times New Roman" pitchFamily="18" charset="0"/>
              </a:rPr>
              <a:t>Material </a:t>
            </a:r>
            <a:r>
              <a:rPr lang="en-US" sz="2150" dirty="0" smtClean="0">
                <a:latin typeface="Times New Roman" pitchFamily="18" charset="0"/>
                <a:cs typeface="Times New Roman" pitchFamily="18" charset="0"/>
              </a:rPr>
              <a:t>possession</a:t>
            </a:r>
            <a:r>
              <a:rPr lang="cs-CZ" sz="215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50" dirty="0" smtClean="0">
                <a:latin typeface="Times New Roman" pitchFamily="18" charset="0"/>
                <a:cs typeface="Times New Roman" pitchFamily="18" charset="0"/>
              </a:rPr>
              <a:t>help </a:t>
            </a:r>
            <a:r>
              <a:rPr lang="en-US" sz="2150" dirty="0">
                <a:latin typeface="Times New Roman" pitchFamily="18" charset="0"/>
                <a:cs typeface="Times New Roman" pitchFamily="18" charset="0"/>
              </a:rPr>
              <a:t>people to identify themselves in </a:t>
            </a:r>
            <a:r>
              <a:rPr lang="en-US" sz="2150" dirty="0" smtClean="0">
                <a:latin typeface="Times New Roman" pitchFamily="18" charset="0"/>
                <a:cs typeface="Times New Roman" pitchFamily="18" charset="0"/>
              </a:rPr>
              <a:t>society</a:t>
            </a:r>
            <a:r>
              <a:rPr lang="cs-CZ" sz="215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0" indent="0">
              <a:buNone/>
            </a:pPr>
            <a:endParaRPr lang="cs-CZ" sz="2150" u="sng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en-US" sz="2150" b="1" u="sng" dirty="0" smtClean="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cs-CZ" sz="2150" b="1" u="sng" dirty="0" err="1">
                <a:latin typeface="Times New Roman" pitchFamily="18" charset="0"/>
                <a:cs typeface="Times New Roman" pitchFamily="18" charset="0"/>
              </a:rPr>
              <a:t>egatives</a:t>
            </a:r>
            <a:r>
              <a:rPr lang="cs-CZ" sz="2150" b="1" u="sng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2150" b="1" u="sng" dirty="0" err="1">
                <a:latin typeface="Times New Roman" pitchFamily="18" charset="0"/>
                <a:cs typeface="Times New Roman" pitchFamily="18" charset="0"/>
              </a:rPr>
              <a:t>of</a:t>
            </a:r>
            <a:r>
              <a:rPr lang="cs-CZ" sz="2150" b="1" u="sng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2150" b="1" u="sng" dirty="0" err="1">
                <a:latin typeface="Times New Roman" pitchFamily="18" charset="0"/>
                <a:cs typeface="Times New Roman" pitchFamily="18" charset="0"/>
              </a:rPr>
              <a:t>consumer</a:t>
            </a:r>
            <a:r>
              <a:rPr lang="cs-CZ" sz="2150" b="1" u="sng" dirty="0">
                <a:latin typeface="Times New Roman" pitchFamily="18" charset="0"/>
                <a:cs typeface="Times New Roman" pitchFamily="18" charset="0"/>
              </a:rPr>
              <a:t> society</a:t>
            </a:r>
            <a:endParaRPr lang="cs-CZ" sz="2150" b="1" dirty="0"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en-US" sz="2150" dirty="0">
                <a:latin typeface="Times New Roman" pitchFamily="18" charset="0"/>
                <a:cs typeface="Times New Roman" pitchFamily="18" charset="0"/>
              </a:rPr>
              <a:t>It has negative effect on relationships between </a:t>
            </a:r>
            <a:r>
              <a:rPr lang="cs-CZ" sz="2150" dirty="0" err="1">
                <a:latin typeface="Times New Roman" pitchFamily="18" charset="0"/>
                <a:cs typeface="Times New Roman" pitchFamily="18" charset="0"/>
              </a:rPr>
              <a:t>people</a:t>
            </a:r>
            <a:r>
              <a:rPr lang="cs-CZ" sz="2150" dirty="0">
                <a:latin typeface="Times New Roman" pitchFamily="18" charset="0"/>
                <a:cs typeface="Times New Roman" pitchFamily="18" charset="0"/>
              </a:rPr>
              <a:t> → </a:t>
            </a:r>
            <a:r>
              <a:rPr lang="cs-CZ" sz="2150" dirty="0" err="1" smtClean="0">
                <a:latin typeface="Times New Roman" pitchFamily="18" charset="0"/>
                <a:cs typeface="Times New Roman" pitchFamily="18" charset="0"/>
              </a:rPr>
              <a:t>they</a:t>
            </a:r>
            <a:r>
              <a:rPr lang="cs-CZ" sz="215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50" dirty="0" smtClean="0">
                <a:latin typeface="Times New Roman" pitchFamily="18" charset="0"/>
                <a:cs typeface="Times New Roman" pitchFamily="18" charset="0"/>
              </a:rPr>
              <a:t>kill </a:t>
            </a:r>
            <a:r>
              <a:rPr lang="en-US" sz="2150" dirty="0">
                <a:latin typeface="Times New Roman" pitchFamily="18" charset="0"/>
                <a:cs typeface="Times New Roman" pitchFamily="18" charset="0"/>
              </a:rPr>
              <a:t>each other for money</a:t>
            </a:r>
            <a:endParaRPr lang="cs-CZ" sz="2150" dirty="0"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en-US" sz="2150" dirty="0">
                <a:latin typeface="Times New Roman" pitchFamily="18" charset="0"/>
                <a:cs typeface="Times New Roman" pitchFamily="18" charset="0"/>
              </a:rPr>
              <a:t>People see values in material things and no</a:t>
            </a:r>
            <a:r>
              <a:rPr lang="cs-CZ" sz="2150" dirty="0">
                <a:latin typeface="Times New Roman" pitchFamily="18" charset="0"/>
                <a:cs typeface="Times New Roman" pitchFamily="18" charset="0"/>
              </a:rPr>
              <a:t>t in </a:t>
            </a:r>
            <a:r>
              <a:rPr lang="en-US" sz="2150" dirty="0" smtClean="0">
                <a:latin typeface="Times New Roman" pitchFamily="18" charset="0"/>
                <a:cs typeface="Times New Roman" pitchFamily="18" charset="0"/>
              </a:rPr>
              <a:t>interpersonal </a:t>
            </a:r>
            <a:r>
              <a:rPr lang="en-US" sz="2150" dirty="0">
                <a:latin typeface="Times New Roman" pitchFamily="18" charset="0"/>
                <a:cs typeface="Times New Roman" pitchFamily="18" charset="0"/>
              </a:rPr>
              <a:t>relations</a:t>
            </a:r>
            <a:endParaRPr lang="cs-CZ" sz="2150" dirty="0"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en-US" sz="2150" dirty="0">
                <a:latin typeface="Times New Roman" pitchFamily="18" charset="0"/>
                <a:cs typeface="Times New Roman" pitchFamily="18" charset="0"/>
              </a:rPr>
              <a:t>Consumerism damage the environment</a:t>
            </a:r>
            <a:r>
              <a:rPr lang="cs-CZ" sz="2150" dirty="0">
                <a:latin typeface="Times New Roman" pitchFamily="18" charset="0"/>
                <a:cs typeface="Times New Roman" pitchFamily="18" charset="0"/>
              </a:rPr>
              <a:t>:</a:t>
            </a:r>
            <a:br>
              <a:rPr lang="cs-CZ" sz="2150" dirty="0">
                <a:latin typeface="Times New Roman" pitchFamily="18" charset="0"/>
                <a:cs typeface="Times New Roman" pitchFamily="18" charset="0"/>
              </a:rPr>
            </a:br>
            <a:r>
              <a:rPr lang="en-US" sz="2150" dirty="0">
                <a:latin typeface="Times New Roman" pitchFamily="18" charset="0"/>
                <a:cs typeface="Times New Roman" pitchFamily="18" charset="0"/>
              </a:rPr>
              <a:t>More </a:t>
            </a:r>
            <a:r>
              <a:rPr lang="en-US" sz="2150" dirty="0" smtClean="0">
                <a:latin typeface="Times New Roman" pitchFamily="18" charset="0"/>
                <a:cs typeface="Times New Roman" pitchFamily="18" charset="0"/>
              </a:rPr>
              <a:t>sold </a:t>
            </a:r>
            <a:r>
              <a:rPr lang="en-US" sz="2150" dirty="0">
                <a:latin typeface="Times New Roman" pitchFamily="18" charset="0"/>
                <a:cs typeface="Times New Roman" pitchFamily="18" charset="0"/>
              </a:rPr>
              <a:t>goods </a:t>
            </a:r>
            <a:r>
              <a:rPr lang="en-US" sz="2150" dirty="0" smtClean="0">
                <a:latin typeface="Times New Roman" pitchFamily="18" charset="0"/>
                <a:cs typeface="Times New Roman" pitchFamily="18" charset="0"/>
              </a:rPr>
              <a:t>mean</a:t>
            </a:r>
            <a:r>
              <a:rPr lang="cs-CZ" sz="2150" smtClean="0">
                <a:latin typeface="Times New Roman" pitchFamily="18" charset="0"/>
                <a:cs typeface="Times New Roman" pitchFamily="18" charset="0"/>
              </a:rPr>
              <a:t>s</a:t>
            </a:r>
            <a:r>
              <a:rPr lang="en-US" sz="215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50" dirty="0">
                <a:latin typeface="Times New Roman" pitchFamily="18" charset="0"/>
                <a:cs typeface="Times New Roman" pitchFamily="18" charset="0"/>
              </a:rPr>
              <a:t>more pollution </a:t>
            </a:r>
            <a:r>
              <a:rPr lang="en-US" sz="2150" dirty="0" smtClean="0">
                <a:latin typeface="Times New Roman" pitchFamily="18" charset="0"/>
                <a:cs typeface="Times New Roman" pitchFamily="18" charset="0"/>
              </a:rPr>
              <a:t>→ </a:t>
            </a:r>
            <a:r>
              <a:rPr lang="en-US" sz="2150" dirty="0">
                <a:latin typeface="Times New Roman" pitchFamily="18" charset="0"/>
                <a:cs typeface="Times New Roman" pitchFamily="18" charset="0"/>
              </a:rPr>
              <a:t>It means worse environment for life</a:t>
            </a:r>
            <a:endParaRPr lang="cs-CZ" sz="2150" dirty="0">
              <a:latin typeface="Times New Roman" pitchFamily="18" charset="0"/>
              <a:cs typeface="Times New Roman" pitchFamily="18" charset="0"/>
            </a:endParaRPr>
          </a:p>
          <a:p>
            <a:pPr lvl="0"/>
            <a:endParaRPr lang="cs-CZ" sz="2150" dirty="0">
              <a:latin typeface="Times New Roman" pitchFamily="18" charset="0"/>
              <a:cs typeface="Times New Roman" pitchFamily="18" charset="0"/>
            </a:endParaRPr>
          </a:p>
          <a:p>
            <a:pPr lvl="1"/>
            <a:endParaRPr lang="cs-CZ" sz="215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7249936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>
                <a:solidFill>
                  <a:srgbClr val="FF0000"/>
                </a:solidFill>
              </a:rPr>
              <a:t>Q</a:t>
            </a:r>
            <a:r>
              <a:rPr lang="cs-CZ" b="1" dirty="0" smtClean="0">
                <a:solidFill>
                  <a:srgbClr val="FF0066"/>
                </a:solidFill>
              </a:rPr>
              <a:t>U</a:t>
            </a:r>
            <a:r>
              <a:rPr lang="cs-CZ" b="1" dirty="0" smtClean="0">
                <a:solidFill>
                  <a:schemeClr val="accent4">
                    <a:lumMod val="75000"/>
                  </a:schemeClr>
                </a:solidFill>
              </a:rPr>
              <a:t>E</a:t>
            </a:r>
            <a:r>
              <a:rPr lang="cs-CZ" b="1" dirty="0" smtClean="0">
                <a:solidFill>
                  <a:schemeClr val="accent1">
                    <a:lumMod val="75000"/>
                  </a:schemeClr>
                </a:solidFill>
              </a:rPr>
              <a:t>S</a:t>
            </a:r>
            <a:r>
              <a:rPr lang="cs-CZ" b="1" dirty="0" smtClean="0">
                <a:solidFill>
                  <a:srgbClr val="00B050"/>
                </a:solidFill>
              </a:rPr>
              <a:t>T</a:t>
            </a:r>
            <a:r>
              <a:rPr lang="cs-CZ" b="1" dirty="0" smtClean="0">
                <a:solidFill>
                  <a:srgbClr val="7030A0"/>
                </a:solidFill>
              </a:rPr>
              <a:t>I</a:t>
            </a:r>
            <a:r>
              <a:rPr lang="cs-CZ" b="1" dirty="0" smtClean="0">
                <a:solidFill>
                  <a:srgbClr val="FFC000"/>
                </a:solidFill>
              </a:rPr>
              <a:t>O</a:t>
            </a:r>
            <a:r>
              <a:rPr lang="cs-CZ" b="1" dirty="0" smtClean="0">
                <a:solidFill>
                  <a:srgbClr val="FF0000"/>
                </a:solidFill>
              </a:rPr>
              <a:t>N</a:t>
            </a:r>
            <a:r>
              <a:rPr lang="cs-CZ" b="1" dirty="0" smtClean="0">
                <a:solidFill>
                  <a:srgbClr val="3399FF"/>
                </a:solidFill>
              </a:rPr>
              <a:t>S</a:t>
            </a:r>
            <a:endParaRPr lang="cs-CZ" b="1" dirty="0">
              <a:solidFill>
                <a:srgbClr val="3399FF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2800" dirty="0" err="1" smtClean="0">
                <a:latin typeface="Times New Roman" pitchFamily="18" charset="0"/>
                <a:cs typeface="Times New Roman" pitchFamily="18" charset="0"/>
              </a:rPr>
              <a:t>Name</a:t>
            </a:r>
            <a:r>
              <a:rPr lang="cs-CZ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2800" dirty="0" err="1" smtClean="0">
                <a:latin typeface="Times New Roman" pitchFamily="18" charset="0"/>
                <a:cs typeface="Times New Roman" pitchFamily="18" charset="0"/>
              </a:rPr>
              <a:t>at</a:t>
            </a:r>
            <a:r>
              <a:rPr lang="cs-CZ" sz="2800" dirty="0" smtClean="0">
                <a:latin typeface="Times New Roman" pitchFamily="18" charset="0"/>
                <a:cs typeface="Times New Roman" pitchFamily="18" charset="0"/>
              </a:rPr>
              <a:t> least 4 </a:t>
            </a:r>
            <a:r>
              <a:rPr lang="cs-CZ" sz="2800" dirty="0" err="1" smtClean="0">
                <a:latin typeface="Times New Roman" pitchFamily="18" charset="0"/>
                <a:cs typeface="Times New Roman" pitchFamily="18" charset="0"/>
              </a:rPr>
              <a:t>specialized</a:t>
            </a:r>
            <a:r>
              <a:rPr lang="cs-CZ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2800" dirty="0" err="1" smtClean="0">
                <a:latin typeface="Times New Roman" pitchFamily="18" charset="0"/>
                <a:cs typeface="Times New Roman" pitchFamily="18" charset="0"/>
              </a:rPr>
              <a:t>kinds</a:t>
            </a:r>
            <a:r>
              <a:rPr lang="cs-CZ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2800" dirty="0" err="1" smtClean="0">
                <a:latin typeface="Times New Roman" pitchFamily="18" charset="0"/>
                <a:cs typeface="Times New Roman" pitchFamily="18" charset="0"/>
              </a:rPr>
              <a:t>of</a:t>
            </a:r>
            <a:r>
              <a:rPr lang="cs-CZ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2800" dirty="0" err="1" smtClean="0">
                <a:latin typeface="Times New Roman" pitchFamily="18" charset="0"/>
                <a:cs typeface="Times New Roman" pitchFamily="18" charset="0"/>
              </a:rPr>
              <a:t>shops</a:t>
            </a:r>
            <a:r>
              <a:rPr lang="cs-CZ" sz="28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cs-CZ" sz="28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cs-CZ" sz="2800" dirty="0" err="1" smtClean="0">
                <a:latin typeface="Times New Roman" pitchFamily="18" charset="0"/>
                <a:cs typeface="Times New Roman" pitchFamily="18" charset="0"/>
              </a:rPr>
              <a:t>Name</a:t>
            </a:r>
            <a:r>
              <a:rPr lang="cs-CZ" sz="2800" dirty="0" smtClean="0">
                <a:latin typeface="Times New Roman" pitchFamily="18" charset="0"/>
                <a:cs typeface="Times New Roman" pitchFamily="18" charset="0"/>
              </a:rPr>
              <a:t> 3 </a:t>
            </a:r>
            <a:r>
              <a:rPr lang="cs-CZ" sz="2800" dirty="0" err="1" smtClean="0">
                <a:latin typeface="Times New Roman" pitchFamily="18" charset="0"/>
                <a:cs typeface="Times New Roman" pitchFamily="18" charset="0"/>
              </a:rPr>
              <a:t>methods</a:t>
            </a:r>
            <a:r>
              <a:rPr lang="cs-CZ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2800" dirty="0" err="1" smtClean="0">
                <a:latin typeface="Times New Roman" pitchFamily="18" charset="0"/>
                <a:cs typeface="Times New Roman" pitchFamily="18" charset="0"/>
              </a:rPr>
              <a:t>of</a:t>
            </a:r>
            <a:r>
              <a:rPr lang="cs-CZ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2800" dirty="0" err="1" smtClean="0">
                <a:latin typeface="Times New Roman" pitchFamily="18" charset="0"/>
                <a:cs typeface="Times New Roman" pitchFamily="18" charset="0"/>
              </a:rPr>
              <a:t>payment</a:t>
            </a:r>
            <a:r>
              <a:rPr lang="cs-CZ" sz="28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cs-CZ" sz="28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cs-CZ" sz="2800" dirty="0" err="1" smtClean="0">
                <a:latin typeface="Times New Roman" pitchFamily="18" charset="0"/>
                <a:cs typeface="Times New Roman" pitchFamily="18" charset="0"/>
              </a:rPr>
              <a:t>What</a:t>
            </a:r>
            <a:r>
              <a:rPr lang="cs-CZ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2800" dirty="0" err="1" smtClean="0">
                <a:latin typeface="Times New Roman" pitchFamily="18" charset="0"/>
                <a:cs typeface="Times New Roman" pitchFamily="18" charset="0"/>
              </a:rPr>
              <a:t>is</a:t>
            </a:r>
            <a:r>
              <a:rPr lang="cs-CZ" sz="2800" dirty="0" smtClean="0">
                <a:latin typeface="Times New Roman" pitchFamily="18" charset="0"/>
                <a:cs typeface="Times New Roman" pitchFamily="18" charset="0"/>
              </a:rPr>
              <a:t> Black </a:t>
            </a:r>
            <a:r>
              <a:rPr lang="cs-CZ" sz="2800" dirty="0" err="1" smtClean="0">
                <a:latin typeface="Times New Roman" pitchFamily="18" charset="0"/>
                <a:cs typeface="Times New Roman" pitchFamily="18" charset="0"/>
              </a:rPr>
              <a:t>Friday</a:t>
            </a:r>
            <a:r>
              <a:rPr lang="cs-CZ" sz="2800" dirty="0" smtClean="0">
                <a:latin typeface="Times New Roman" pitchFamily="18" charset="0"/>
                <a:cs typeface="Times New Roman" pitchFamily="18" charset="0"/>
              </a:rPr>
              <a:t>? </a:t>
            </a:r>
            <a:r>
              <a:rPr lang="cs-CZ" sz="2800" dirty="0" err="1" smtClean="0">
                <a:latin typeface="Times New Roman" pitchFamily="18" charset="0"/>
                <a:cs typeface="Times New Roman" pitchFamily="18" charset="0"/>
              </a:rPr>
              <a:t>When</a:t>
            </a:r>
            <a:r>
              <a:rPr lang="cs-CZ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2800" dirty="0" err="1" smtClean="0">
                <a:latin typeface="Times New Roman" pitchFamily="18" charset="0"/>
                <a:cs typeface="Times New Roman" pitchFamily="18" charset="0"/>
              </a:rPr>
              <a:t>is</a:t>
            </a:r>
            <a:r>
              <a:rPr lang="cs-CZ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2800" dirty="0" err="1" smtClean="0">
                <a:latin typeface="Times New Roman" pitchFamily="18" charset="0"/>
                <a:cs typeface="Times New Roman" pitchFamily="18" charset="0"/>
              </a:rPr>
              <a:t>it</a:t>
            </a:r>
            <a:r>
              <a:rPr lang="cs-CZ" sz="2800" dirty="0" smtClean="0">
                <a:latin typeface="Times New Roman" pitchFamily="18" charset="0"/>
                <a:cs typeface="Times New Roman" pitchFamily="18" charset="0"/>
              </a:rPr>
              <a:t>?</a:t>
            </a:r>
            <a:endParaRPr lang="cs-CZ" sz="28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0261270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 descr="http://www.sonalikagroup.com/images/os3_main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404664"/>
            <a:ext cx="5184576" cy="37444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TextovéPole 3"/>
          <p:cNvSpPr txBox="1"/>
          <p:nvPr/>
        </p:nvSpPr>
        <p:spPr>
          <a:xfrm>
            <a:off x="1331640" y="4149080"/>
            <a:ext cx="7056784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6800" b="1" u="sng" dirty="0" smtClean="0">
                <a:solidFill>
                  <a:schemeClr val="accent1">
                    <a:lumMod val="75000"/>
                  </a:schemeClr>
                </a:solidFill>
              </a:rPr>
              <a:t>T</a:t>
            </a:r>
            <a:r>
              <a:rPr lang="cs-CZ" sz="6800" b="1" u="sng" dirty="0" smtClean="0">
                <a:solidFill>
                  <a:srgbClr val="F480C2"/>
                </a:solidFill>
              </a:rPr>
              <a:t>H</a:t>
            </a:r>
            <a:r>
              <a:rPr lang="cs-CZ" sz="6800" b="1" u="sng" dirty="0" smtClean="0">
                <a:solidFill>
                  <a:schemeClr val="accent3">
                    <a:lumMod val="75000"/>
                  </a:schemeClr>
                </a:solidFill>
              </a:rPr>
              <a:t>E</a:t>
            </a:r>
            <a:r>
              <a:rPr lang="cs-CZ" sz="6800" b="1" u="sng" dirty="0" smtClean="0">
                <a:solidFill>
                  <a:schemeClr val="accent3"/>
                </a:solidFill>
              </a:rPr>
              <a:t> </a:t>
            </a:r>
            <a:r>
              <a:rPr lang="cs-CZ" sz="6800" b="1" u="sng" dirty="0" smtClean="0">
                <a:solidFill>
                  <a:srgbClr val="FB9631"/>
                </a:solidFill>
              </a:rPr>
              <a:t>E</a:t>
            </a:r>
            <a:r>
              <a:rPr lang="cs-CZ" sz="6800" b="1" u="sng" dirty="0" smtClean="0">
                <a:solidFill>
                  <a:srgbClr val="FF0000"/>
                </a:solidFill>
              </a:rPr>
              <a:t>N</a:t>
            </a:r>
            <a:r>
              <a:rPr lang="cs-CZ" sz="6800" b="1" u="sng" dirty="0" smtClean="0">
                <a:solidFill>
                  <a:schemeClr val="accent1">
                    <a:lumMod val="75000"/>
                  </a:schemeClr>
                </a:solidFill>
              </a:rPr>
              <a:t>D</a:t>
            </a:r>
          </a:p>
        </p:txBody>
      </p:sp>
      <p:sp>
        <p:nvSpPr>
          <p:cNvPr id="5" name="TextovéPole 4"/>
          <p:cNvSpPr txBox="1"/>
          <p:nvPr/>
        </p:nvSpPr>
        <p:spPr>
          <a:xfrm>
            <a:off x="4096084" y="5809279"/>
            <a:ext cx="183569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   Marie Jindrová</a:t>
            </a:r>
          </a:p>
          <a:p>
            <a:pPr algn="ctr"/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6XB</a:t>
            </a:r>
            <a:endParaRPr lang="cs-CZ" dirty="0">
              <a:latin typeface="Times New Roman" pitchFamily="18" charset="0"/>
              <a:cs typeface="Times New Roman" pitchFamily="18" charset="0"/>
            </a:endParaRPr>
          </a:p>
          <a:p>
            <a:endParaRPr lang="cs-CZ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8465078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23528" y="332656"/>
            <a:ext cx="8424936" cy="6192688"/>
          </a:xfrm>
        </p:spPr>
        <p:txBody>
          <a:bodyPr>
            <a:normAutofit/>
          </a:bodyPr>
          <a:lstStyle/>
          <a:p>
            <a:r>
              <a:rPr lang="en-GB" sz="2400" dirty="0" smtClean="0">
                <a:latin typeface="Times New Roman" pitchFamily="18" charset="0"/>
                <a:cs typeface="Times New Roman" pitchFamily="18" charset="0"/>
              </a:rPr>
              <a:t>Shopping is an activity that is for our life very important because it help us obtain food and other essential items. Nowadays, shopping has become a hobby of modern people.</a:t>
            </a:r>
            <a:r>
              <a:rPr lang="cs-CZ" sz="2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cs-CZ" sz="2400" dirty="0" smtClean="0">
                <a:latin typeface="Times New Roman" pitchFamily="18" charset="0"/>
                <a:cs typeface="Times New Roman" pitchFamily="18" charset="0"/>
              </a:rPr>
            </a:br>
            <a:endParaRPr lang="en-GB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GB" sz="2400" dirty="0" smtClean="0">
                <a:latin typeface="Times New Roman" pitchFamily="18" charset="0"/>
                <a:cs typeface="Times New Roman" pitchFamily="18" charset="0"/>
              </a:rPr>
              <a:t>Especially women spent a lot of time shopping</a:t>
            </a:r>
            <a:r>
              <a:rPr lang="cs-CZ" sz="2400" dirty="0" smtClean="0">
                <a:latin typeface="Times New Roman" pitchFamily="18" charset="0"/>
                <a:cs typeface="Times New Roman" pitchFamily="18" charset="0"/>
              </a:rPr>
              <a:t>.</a:t>
            </a:r>
            <a:br>
              <a:rPr lang="cs-CZ" sz="2400" dirty="0" smtClean="0">
                <a:latin typeface="Times New Roman" pitchFamily="18" charset="0"/>
                <a:cs typeface="Times New Roman" pitchFamily="18" charset="0"/>
              </a:rPr>
            </a:br>
            <a:endParaRPr lang="en-GB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GB" sz="2400" dirty="0" smtClean="0">
                <a:latin typeface="Times New Roman" pitchFamily="18" charset="0"/>
                <a:cs typeface="Times New Roman" pitchFamily="18" charset="0"/>
              </a:rPr>
              <a:t>Negatives: It can be stressful – long queues, impolite customers</a:t>
            </a:r>
            <a:r>
              <a:rPr lang="cs-CZ" sz="2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GB" sz="2400" dirty="0" smtClean="0">
                <a:latin typeface="Times New Roman" pitchFamily="18" charset="0"/>
                <a:cs typeface="Times New Roman" pitchFamily="18" charset="0"/>
              </a:rPr>
              <a:t>overcrowded shops (Christmas)</a:t>
            </a:r>
            <a:r>
              <a:rPr lang="cs-CZ" sz="2400" dirty="0" smtClean="0">
                <a:latin typeface="Times New Roman" pitchFamily="18" charset="0"/>
                <a:cs typeface="Times New Roman" pitchFamily="18" charset="0"/>
              </a:rPr>
              <a:t> –</a:t>
            </a:r>
            <a:r>
              <a:rPr lang="en-GB" sz="2400" dirty="0" smtClean="0">
                <a:latin typeface="Times New Roman" pitchFamily="18" charset="0"/>
                <a:cs typeface="Times New Roman" pitchFamily="18" charset="0"/>
              </a:rPr>
              <a:t> pickpockets; problems if you are not satisfied with the goods</a:t>
            </a:r>
            <a:r>
              <a:rPr lang="cs-CZ" sz="2400" dirty="0" smtClean="0">
                <a:latin typeface="Times New Roman" pitchFamily="18" charset="0"/>
                <a:cs typeface="Times New Roman" pitchFamily="18" charset="0"/>
              </a:rPr>
              <a:t>…</a:t>
            </a:r>
            <a:endParaRPr lang="en-GB" sz="2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GB" sz="2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GB" sz="2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GB" sz="2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GB" sz="2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GB" sz="2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GB" sz="2400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Obrázek 3" descr="http://comp.webstockpro.com/rubberball/b16620.jpg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85" t="6454" r="30463" b="16562"/>
          <a:stretch/>
        </p:blipFill>
        <p:spPr bwMode="auto">
          <a:xfrm>
            <a:off x="5796136" y="4392488"/>
            <a:ext cx="3219078" cy="242088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Obrázek 4" descr="http://1.bp.blogspot.com/_YUh_0fIxldI/TVCmab6ObWI/AAAAAAAAADM/Lh8gDiIWfG0/s1600/window-shopping.jpg"/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342"/>
          <a:stretch/>
        </p:blipFill>
        <p:spPr bwMode="auto">
          <a:xfrm>
            <a:off x="179512" y="4293096"/>
            <a:ext cx="2232248" cy="25649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Obrázek 6" descr="http://www.tiptoptens.com/wp-content/uploads/2011/06/Window-Shopping.jpg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4592960"/>
            <a:ext cx="3168302" cy="22322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40518756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404664"/>
            <a:ext cx="8363272" cy="706090"/>
          </a:xfrm>
        </p:spPr>
        <p:txBody>
          <a:bodyPr>
            <a:noAutofit/>
          </a:bodyPr>
          <a:lstStyle/>
          <a:p>
            <a:pPr algn="l"/>
            <a:r>
              <a:rPr lang="cs-CZ" sz="2400" b="1" dirty="0" err="1">
                <a:latin typeface="Times New Roman" pitchFamily="18" charset="0"/>
                <a:cs typeface="Times New Roman" pitchFamily="18" charset="0"/>
              </a:rPr>
              <a:t>When</a:t>
            </a:r>
            <a:r>
              <a:rPr lang="cs-CZ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2400" b="1" dirty="0" err="1">
                <a:latin typeface="Times New Roman" pitchFamily="18" charset="0"/>
                <a:cs typeface="Times New Roman" pitchFamily="18" charset="0"/>
              </a:rPr>
              <a:t>we</a:t>
            </a:r>
            <a:r>
              <a:rPr lang="cs-CZ" sz="2400" b="1" dirty="0">
                <a:latin typeface="Times New Roman" pitchFamily="18" charset="0"/>
                <a:cs typeface="Times New Roman" pitchFamily="18" charset="0"/>
              </a:rPr>
              <a:t> go shopping </a:t>
            </a:r>
            <a:r>
              <a:rPr lang="cs-CZ" sz="2400" b="1" dirty="0" err="1">
                <a:latin typeface="Times New Roman" pitchFamily="18" charset="0"/>
                <a:cs typeface="Times New Roman" pitchFamily="18" charset="0"/>
              </a:rPr>
              <a:t>we</a:t>
            </a:r>
            <a:r>
              <a:rPr lang="cs-CZ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2400" b="1" dirty="0" err="1">
                <a:latin typeface="Times New Roman" pitchFamily="18" charset="0"/>
                <a:cs typeface="Times New Roman" pitchFamily="18" charset="0"/>
              </a:rPr>
              <a:t>can</a:t>
            </a:r>
            <a:r>
              <a:rPr lang="cs-CZ" sz="2400" b="1" dirty="0">
                <a:latin typeface="Times New Roman" pitchFamily="18" charset="0"/>
                <a:cs typeface="Times New Roman" pitchFamily="18" charset="0"/>
              </a:rPr>
              <a:t> go </a:t>
            </a:r>
            <a:r>
              <a:rPr lang="cs-CZ" sz="2400" b="1" dirty="0" err="1">
                <a:latin typeface="Times New Roman" pitchFamily="18" charset="0"/>
                <a:cs typeface="Times New Roman" pitchFamily="18" charset="0"/>
              </a:rPr>
              <a:t>either</a:t>
            </a:r>
            <a:r>
              <a:rPr lang="cs-CZ" sz="2400" b="1" dirty="0">
                <a:latin typeface="Times New Roman" pitchFamily="18" charset="0"/>
                <a:cs typeface="Times New Roman" pitchFamily="18" charset="0"/>
              </a:rPr>
              <a:t> to a big </a:t>
            </a:r>
            <a:r>
              <a:rPr lang="cs-CZ" sz="2400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department </a:t>
            </a:r>
            <a:r>
              <a:rPr lang="cs-CZ" sz="2400" b="1" dirty="0" err="1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store</a:t>
            </a:r>
            <a:r>
              <a:rPr lang="cs-CZ" sz="2400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2400" b="1" dirty="0" err="1">
                <a:latin typeface="Times New Roman" pitchFamily="18" charset="0"/>
                <a:cs typeface="Times New Roman" pitchFamily="18" charset="0"/>
              </a:rPr>
              <a:t>or</a:t>
            </a:r>
            <a:r>
              <a:rPr lang="cs-CZ" sz="2400" b="1" dirty="0">
                <a:latin typeface="Times New Roman" pitchFamily="18" charset="0"/>
                <a:cs typeface="Times New Roman" pitchFamily="18" charset="0"/>
              </a:rPr>
              <a:t> to </a:t>
            </a:r>
            <a:r>
              <a:rPr lang="cs-CZ" sz="2400" b="1" dirty="0" err="1">
                <a:latin typeface="Times New Roman" pitchFamily="18" charset="0"/>
                <a:cs typeface="Times New Roman" pitchFamily="18" charset="0"/>
              </a:rPr>
              <a:t>the</a:t>
            </a:r>
            <a:r>
              <a:rPr lang="cs-CZ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2400" b="1" dirty="0" err="1">
                <a:latin typeface="Times New Roman" pitchFamily="18" charset="0"/>
                <a:cs typeface="Times New Roman" pitchFamily="18" charset="0"/>
              </a:rPr>
              <a:t>shop</a:t>
            </a:r>
            <a:r>
              <a:rPr lang="cs-CZ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2400" b="1" dirty="0" err="1">
                <a:latin typeface="Times New Roman" pitchFamily="18" charset="0"/>
                <a:cs typeface="Times New Roman" pitchFamily="18" charset="0"/>
              </a:rPr>
              <a:t>which</a:t>
            </a:r>
            <a:r>
              <a:rPr lang="cs-CZ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2400" b="1" dirty="0" err="1">
                <a:latin typeface="Times New Roman" pitchFamily="18" charset="0"/>
                <a:cs typeface="Times New Roman" pitchFamily="18" charset="0"/>
              </a:rPr>
              <a:t>specializes</a:t>
            </a:r>
            <a:r>
              <a:rPr lang="cs-CZ" sz="2400" b="1" dirty="0">
                <a:latin typeface="Times New Roman" pitchFamily="18" charset="0"/>
                <a:cs typeface="Times New Roman" pitchFamily="18" charset="0"/>
              </a:rPr>
              <a:t> in </a:t>
            </a:r>
            <a:r>
              <a:rPr lang="cs-CZ" sz="2400" b="1" dirty="0" err="1">
                <a:latin typeface="Times New Roman" pitchFamily="18" charset="0"/>
                <a:cs typeface="Times New Roman" pitchFamily="18" charset="0"/>
              </a:rPr>
              <a:t>some</a:t>
            </a:r>
            <a:r>
              <a:rPr lang="cs-CZ" sz="2400" b="1" dirty="0">
                <a:latin typeface="Times New Roman" pitchFamily="18" charset="0"/>
                <a:cs typeface="Times New Roman" pitchFamily="18" charset="0"/>
              </a:rPr>
              <a:t> extra </a:t>
            </a:r>
            <a:r>
              <a:rPr lang="cs-CZ" sz="2400" b="1" dirty="0" err="1" smtClean="0">
                <a:latin typeface="Times New Roman" pitchFamily="18" charset="0"/>
                <a:cs typeface="Times New Roman" pitchFamily="18" charset="0"/>
              </a:rPr>
              <a:t>goods</a:t>
            </a:r>
            <a:r>
              <a:rPr lang="cs-CZ" sz="2400" b="1" dirty="0" smtClean="0">
                <a:latin typeface="Times New Roman" pitchFamily="18" charset="0"/>
                <a:cs typeface="Times New Roman" pitchFamily="18" charset="0"/>
              </a:rPr>
              <a:t>:</a:t>
            </a:r>
            <a:r>
              <a:rPr lang="cs-CZ" sz="24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cs-CZ" sz="2400" dirty="0">
                <a:latin typeface="Times New Roman" pitchFamily="18" charset="0"/>
                <a:cs typeface="Times New Roman" pitchFamily="18" charset="0"/>
              </a:rPr>
            </a:br>
            <a:endParaRPr lang="cs-CZ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51520" y="1231131"/>
            <a:ext cx="8229600" cy="4929411"/>
          </a:xfrm>
        </p:spPr>
        <p:txBody>
          <a:bodyPr>
            <a:noAutofit/>
          </a:bodyPr>
          <a:lstStyle/>
          <a:p>
            <a:r>
              <a:rPr lang="cs-CZ" sz="2200" dirty="0" smtClean="0">
                <a:latin typeface="Times New Roman" pitchFamily="18" charset="0"/>
                <a:cs typeface="Times New Roman" pitchFamily="18" charset="0"/>
              </a:rPr>
              <a:t>At </a:t>
            </a:r>
            <a:r>
              <a:rPr lang="cs-CZ" sz="2200" dirty="0">
                <a:latin typeface="Times New Roman" pitchFamily="18" charset="0"/>
                <a:cs typeface="Times New Roman" pitchFamily="18" charset="0"/>
              </a:rPr>
              <a:t>a </a:t>
            </a:r>
            <a:r>
              <a:rPr lang="cs-CZ" sz="2200" b="1" dirty="0" err="1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green</a:t>
            </a:r>
            <a:r>
              <a:rPr lang="cs-CZ" sz="2200" b="1" dirty="0" err="1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grocer's</a:t>
            </a:r>
            <a:r>
              <a:rPr lang="cs-CZ" sz="2200" dirty="0" smtClean="0"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cs-CZ" sz="2200" dirty="0" err="1" smtClean="0">
                <a:latin typeface="Times New Roman" pitchFamily="18" charset="0"/>
                <a:cs typeface="Times New Roman" pitchFamily="18" charset="0"/>
              </a:rPr>
              <a:t>vegetables</a:t>
            </a:r>
            <a:r>
              <a:rPr lang="cs-CZ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2200" dirty="0">
                <a:latin typeface="Times New Roman" pitchFamily="18" charset="0"/>
                <a:cs typeface="Times New Roman" pitchFamily="18" charset="0"/>
              </a:rPr>
              <a:t>and </a:t>
            </a:r>
            <a:r>
              <a:rPr lang="cs-CZ" sz="2200" dirty="0" err="1">
                <a:latin typeface="Times New Roman" pitchFamily="18" charset="0"/>
                <a:cs typeface="Times New Roman" pitchFamily="18" charset="0"/>
              </a:rPr>
              <a:t>fruit</a:t>
            </a:r>
            <a:r>
              <a:rPr lang="cs-CZ" sz="2200" dirty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cs-CZ" sz="2200" dirty="0" smtClean="0">
                <a:latin typeface="Times New Roman" pitchFamily="18" charset="0"/>
                <a:cs typeface="Times New Roman" pitchFamily="18" charset="0"/>
              </a:rPr>
              <a:t>At </a:t>
            </a:r>
            <a:r>
              <a:rPr lang="cs-CZ" sz="2200" dirty="0">
                <a:latin typeface="Times New Roman" pitchFamily="18" charset="0"/>
                <a:cs typeface="Times New Roman" pitchFamily="18" charset="0"/>
              </a:rPr>
              <a:t>a </a:t>
            </a:r>
            <a:r>
              <a:rPr lang="cs-CZ" sz="2200" b="1" dirty="0" err="1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butcher's</a:t>
            </a:r>
            <a:r>
              <a:rPr lang="cs-CZ" sz="22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cs-CZ" sz="2200" dirty="0" err="1" smtClean="0">
                <a:latin typeface="Times New Roman" pitchFamily="18" charset="0"/>
                <a:cs typeface="Times New Roman" pitchFamily="18" charset="0"/>
              </a:rPr>
              <a:t>meat</a:t>
            </a:r>
            <a:r>
              <a:rPr lang="cs-CZ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2200" dirty="0">
                <a:latin typeface="Times New Roman" pitchFamily="18" charset="0"/>
                <a:cs typeface="Times New Roman" pitchFamily="18" charset="0"/>
              </a:rPr>
              <a:t>and </a:t>
            </a:r>
            <a:r>
              <a:rPr lang="cs-CZ" sz="2200" dirty="0" err="1">
                <a:latin typeface="Times New Roman" pitchFamily="18" charset="0"/>
                <a:cs typeface="Times New Roman" pitchFamily="18" charset="0"/>
              </a:rPr>
              <a:t>sausages</a:t>
            </a:r>
            <a:endParaRPr lang="cs-CZ" sz="22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cs-CZ" sz="2200" dirty="0" smtClean="0">
                <a:latin typeface="Times New Roman" pitchFamily="18" charset="0"/>
                <a:cs typeface="Times New Roman" pitchFamily="18" charset="0"/>
              </a:rPr>
              <a:t>At </a:t>
            </a:r>
            <a:r>
              <a:rPr lang="cs-CZ" sz="2200" dirty="0">
                <a:latin typeface="Times New Roman" pitchFamily="18" charset="0"/>
                <a:cs typeface="Times New Roman" pitchFamily="18" charset="0"/>
              </a:rPr>
              <a:t>a </a:t>
            </a:r>
            <a:r>
              <a:rPr lang="cs-CZ" sz="2200" b="1" dirty="0" err="1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bakery</a:t>
            </a:r>
            <a:r>
              <a:rPr lang="cs-CZ" sz="2200" dirty="0" smtClean="0"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cs-CZ" sz="2200" dirty="0" err="1" smtClean="0">
                <a:latin typeface="Times New Roman" pitchFamily="18" charset="0"/>
                <a:cs typeface="Times New Roman" pitchFamily="18" charset="0"/>
              </a:rPr>
              <a:t>bread</a:t>
            </a:r>
            <a:r>
              <a:rPr lang="cs-CZ" sz="22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cs-CZ" sz="2200" dirty="0" err="1" smtClean="0">
                <a:latin typeface="Times New Roman" pitchFamily="18" charset="0"/>
                <a:cs typeface="Times New Roman" pitchFamily="18" charset="0"/>
              </a:rPr>
              <a:t>rolls</a:t>
            </a:r>
            <a:r>
              <a:rPr lang="cs-CZ" sz="2200" dirty="0" smtClean="0">
                <a:latin typeface="Times New Roman" pitchFamily="18" charset="0"/>
                <a:cs typeface="Times New Roman" pitchFamily="18" charset="0"/>
              </a:rPr>
              <a:t>, and </a:t>
            </a:r>
            <a:r>
              <a:rPr lang="cs-CZ" sz="2200" dirty="0" err="1">
                <a:latin typeface="Times New Roman" pitchFamily="18" charset="0"/>
                <a:cs typeface="Times New Roman" pitchFamily="18" charset="0"/>
              </a:rPr>
              <a:t>cakes</a:t>
            </a:r>
            <a:endParaRPr lang="cs-CZ" sz="22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cs-CZ" sz="2200" dirty="0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cs-CZ" sz="2200" dirty="0" smtClean="0">
                <a:latin typeface="Times New Roman" pitchFamily="18" charset="0"/>
                <a:cs typeface="Times New Roman" pitchFamily="18" charset="0"/>
              </a:rPr>
              <a:t>t </a:t>
            </a:r>
            <a:r>
              <a:rPr lang="cs-CZ" sz="2200" dirty="0">
                <a:latin typeface="Times New Roman" pitchFamily="18" charset="0"/>
                <a:cs typeface="Times New Roman" pitchFamily="18" charset="0"/>
              </a:rPr>
              <a:t>a </a:t>
            </a:r>
            <a:r>
              <a:rPr lang="cs-CZ" sz="2200" b="1" dirty="0" err="1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sweetshop</a:t>
            </a:r>
            <a:r>
              <a:rPr lang="cs-CZ" sz="22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cs-CZ" sz="2200" b="1" dirty="0" err="1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confectionery</a:t>
            </a:r>
            <a:r>
              <a:rPr lang="cs-CZ" sz="22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r>
              <a:rPr lang="cs-CZ" sz="2200" dirty="0" smtClean="0"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cs-CZ" sz="2200" dirty="0" err="1" smtClean="0">
                <a:latin typeface="Times New Roman" pitchFamily="18" charset="0"/>
                <a:cs typeface="Times New Roman" pitchFamily="18" charset="0"/>
              </a:rPr>
              <a:t>chocolate</a:t>
            </a:r>
            <a:r>
              <a:rPr lang="cs-CZ" sz="2200" dirty="0" smtClean="0">
                <a:latin typeface="Times New Roman" pitchFamily="18" charset="0"/>
                <a:cs typeface="Times New Roman" pitchFamily="18" charset="0"/>
              </a:rPr>
              <a:t>,</a:t>
            </a:r>
            <a:br>
              <a:rPr lang="cs-CZ" sz="2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cs-CZ" sz="2200" dirty="0" err="1" smtClean="0">
                <a:latin typeface="Times New Roman" pitchFamily="18" charset="0"/>
                <a:cs typeface="Times New Roman" pitchFamily="18" charset="0"/>
              </a:rPr>
              <a:t>candies</a:t>
            </a:r>
            <a:r>
              <a:rPr lang="cs-CZ" sz="2200" dirty="0" smtClean="0">
                <a:latin typeface="Times New Roman" pitchFamily="18" charset="0"/>
                <a:cs typeface="Times New Roman" pitchFamily="18" charset="0"/>
              </a:rPr>
              <a:t> and </a:t>
            </a:r>
            <a:r>
              <a:rPr lang="cs-CZ" sz="2200" dirty="0" err="1">
                <a:latin typeface="Times New Roman" pitchFamily="18" charset="0"/>
                <a:cs typeface="Times New Roman" pitchFamily="18" charset="0"/>
              </a:rPr>
              <a:t>cakes</a:t>
            </a:r>
            <a:endParaRPr lang="cs-CZ" sz="22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cs-CZ" sz="2200" dirty="0" smtClean="0">
                <a:latin typeface="Times New Roman" pitchFamily="18" charset="0"/>
                <a:cs typeface="Times New Roman" pitchFamily="18" charset="0"/>
              </a:rPr>
              <a:t>At </a:t>
            </a:r>
            <a:r>
              <a:rPr lang="cs-CZ" sz="2200" dirty="0">
                <a:latin typeface="Times New Roman" pitchFamily="18" charset="0"/>
                <a:cs typeface="Times New Roman" pitchFamily="18" charset="0"/>
              </a:rPr>
              <a:t>a </a:t>
            </a:r>
            <a:r>
              <a:rPr lang="cs-CZ" sz="2200" b="1" dirty="0" err="1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florist's</a:t>
            </a:r>
            <a:r>
              <a:rPr lang="cs-CZ" sz="2200" dirty="0" smtClean="0"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cs-CZ" sz="2200" dirty="0" err="1" smtClean="0">
                <a:latin typeface="Times New Roman" pitchFamily="18" charset="0"/>
                <a:cs typeface="Times New Roman" pitchFamily="18" charset="0"/>
              </a:rPr>
              <a:t>flowers</a:t>
            </a:r>
            <a:r>
              <a:rPr lang="cs-CZ" sz="22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cs-CZ" sz="2200" dirty="0">
                <a:latin typeface="Times New Roman" pitchFamily="18" charset="0"/>
                <a:cs typeface="Times New Roman" pitchFamily="18" charset="0"/>
              </a:rPr>
              <a:t>At a </a:t>
            </a:r>
            <a:r>
              <a:rPr lang="cs-CZ" sz="2200" b="1" dirty="0" err="1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chemist's</a:t>
            </a:r>
            <a:r>
              <a:rPr lang="cs-CZ" sz="2200" dirty="0"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cs-CZ" sz="2200" dirty="0" err="1">
                <a:latin typeface="Times New Roman" pitchFamily="18" charset="0"/>
                <a:cs typeface="Times New Roman" pitchFamily="18" charset="0"/>
              </a:rPr>
              <a:t>toiletries</a:t>
            </a:r>
            <a:r>
              <a:rPr lang="cs-CZ" sz="22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cs-CZ" sz="2200" dirty="0" err="1" smtClean="0">
                <a:latin typeface="Times New Roman" pitchFamily="18" charset="0"/>
                <a:cs typeface="Times New Roman" pitchFamily="18" charset="0"/>
              </a:rPr>
              <a:t>medicines</a:t>
            </a:r>
            <a:endParaRPr lang="cs-CZ" sz="22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cs-CZ" sz="2200" dirty="0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cs-CZ" sz="2200" dirty="0" smtClean="0">
                <a:latin typeface="Times New Roman" pitchFamily="18" charset="0"/>
                <a:cs typeface="Times New Roman" pitchFamily="18" charset="0"/>
              </a:rPr>
              <a:t>t </a:t>
            </a:r>
            <a:r>
              <a:rPr lang="cs-CZ" sz="2200" dirty="0">
                <a:latin typeface="Times New Roman" pitchFamily="18" charset="0"/>
                <a:cs typeface="Times New Roman" pitchFamily="18" charset="0"/>
              </a:rPr>
              <a:t>a </a:t>
            </a:r>
            <a:r>
              <a:rPr lang="cs-CZ" sz="2200" b="1" dirty="0" err="1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stationary</a:t>
            </a:r>
            <a:r>
              <a:rPr lang="cs-CZ" sz="2200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2200" dirty="0" smtClean="0"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cs-CZ" sz="2200" dirty="0" err="1" smtClean="0">
                <a:latin typeface="Times New Roman" pitchFamily="18" charset="0"/>
                <a:cs typeface="Times New Roman" pitchFamily="18" charset="0"/>
              </a:rPr>
              <a:t>paper</a:t>
            </a:r>
            <a:r>
              <a:rPr lang="cs-CZ" sz="22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cs-CZ" sz="2200" dirty="0" err="1" smtClean="0">
                <a:latin typeface="Times New Roman" pitchFamily="18" charset="0"/>
                <a:cs typeface="Times New Roman" pitchFamily="18" charset="0"/>
              </a:rPr>
              <a:t>envelopes</a:t>
            </a:r>
            <a:r>
              <a:rPr lang="cs-CZ" sz="2200" dirty="0" smtClean="0">
                <a:latin typeface="Times New Roman" pitchFamily="18" charset="0"/>
                <a:cs typeface="Times New Roman" pitchFamily="18" charset="0"/>
              </a:rPr>
              <a:t>, pens</a:t>
            </a:r>
            <a:endParaRPr lang="cs-CZ" sz="22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cs-CZ" sz="2200" dirty="0" smtClean="0">
                <a:latin typeface="Times New Roman" pitchFamily="18" charset="0"/>
                <a:cs typeface="Times New Roman" pitchFamily="18" charset="0"/>
              </a:rPr>
              <a:t>At a</a:t>
            </a:r>
            <a:r>
              <a:rPr lang="cs-CZ" sz="22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2200" b="1" dirty="0" err="1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dairy</a:t>
            </a:r>
            <a:r>
              <a:rPr lang="cs-CZ" sz="22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2200" dirty="0" smtClean="0"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cs-CZ" sz="2200" dirty="0" err="1" smtClean="0">
                <a:latin typeface="Times New Roman" pitchFamily="18" charset="0"/>
                <a:cs typeface="Times New Roman" pitchFamily="18" charset="0"/>
              </a:rPr>
              <a:t>milk</a:t>
            </a:r>
            <a:endParaRPr lang="cs-CZ" sz="22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cs-CZ" sz="2200" dirty="0" smtClean="0">
                <a:latin typeface="Times New Roman" pitchFamily="18" charset="0"/>
                <a:cs typeface="Times New Roman" pitchFamily="18" charset="0"/>
              </a:rPr>
              <a:t>At a </a:t>
            </a:r>
            <a:r>
              <a:rPr lang="cs-CZ" sz="2200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GB" sz="2200" b="1" dirty="0" err="1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ronmonger</a:t>
            </a:r>
            <a:r>
              <a:rPr lang="cs-CZ" sz="22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's </a:t>
            </a:r>
            <a:r>
              <a:rPr lang="cs-CZ" sz="2200" dirty="0" smtClean="0">
                <a:latin typeface="Times New Roman" pitchFamily="18" charset="0"/>
                <a:cs typeface="Times New Roman" pitchFamily="18" charset="0"/>
              </a:rPr>
              <a:t>–metal </a:t>
            </a:r>
            <a:r>
              <a:rPr lang="cs-CZ" sz="2200" dirty="0" err="1" smtClean="0">
                <a:latin typeface="Times New Roman" pitchFamily="18" charset="0"/>
                <a:cs typeface="Times New Roman" pitchFamily="18" charset="0"/>
              </a:rPr>
              <a:t>tools</a:t>
            </a:r>
            <a:endParaRPr lang="cs-CZ" sz="22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cs-CZ" sz="2200" dirty="0" smtClean="0">
                <a:latin typeface="Times New Roman" pitchFamily="18" charset="0"/>
                <a:cs typeface="Times New Roman" pitchFamily="18" charset="0"/>
              </a:rPr>
              <a:t>At a </a:t>
            </a:r>
            <a:r>
              <a:rPr lang="cs-CZ" sz="2200" b="1" dirty="0" err="1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watchmaker's</a:t>
            </a:r>
            <a:r>
              <a:rPr lang="cs-CZ" sz="2200" dirty="0" smtClean="0">
                <a:latin typeface="Times New Roman" pitchFamily="18" charset="0"/>
                <a:cs typeface="Times New Roman" pitchFamily="18" charset="0"/>
              </a:rPr>
              <a:t> –to </a:t>
            </a:r>
            <a:r>
              <a:rPr lang="cs-CZ" sz="2200" dirty="0" err="1" smtClean="0">
                <a:latin typeface="Times New Roman" pitchFamily="18" charset="0"/>
                <a:cs typeface="Times New Roman" pitchFamily="18" charset="0"/>
              </a:rPr>
              <a:t>repair</a:t>
            </a:r>
            <a:r>
              <a:rPr lang="cs-CZ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2200" dirty="0" err="1" smtClean="0">
                <a:latin typeface="Times New Roman" pitchFamily="18" charset="0"/>
                <a:cs typeface="Times New Roman" pitchFamily="18" charset="0"/>
              </a:rPr>
              <a:t>watch</a:t>
            </a:r>
            <a:endParaRPr lang="cs-CZ" sz="22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cs-CZ" sz="2200" dirty="0" err="1" smtClean="0">
                <a:latin typeface="Times New Roman" pitchFamily="18" charset="0"/>
                <a:cs typeface="Times New Roman" pitchFamily="18" charset="0"/>
              </a:rPr>
              <a:t>Toy</a:t>
            </a:r>
            <a:r>
              <a:rPr lang="cs-CZ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2200" dirty="0" err="1" smtClean="0">
                <a:latin typeface="Times New Roman" pitchFamily="18" charset="0"/>
                <a:cs typeface="Times New Roman" pitchFamily="18" charset="0"/>
              </a:rPr>
              <a:t>shops</a:t>
            </a:r>
            <a:r>
              <a:rPr lang="cs-CZ" sz="22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cs-CZ" sz="2200" dirty="0" err="1" smtClean="0">
                <a:latin typeface="Times New Roman" pitchFamily="18" charset="0"/>
                <a:cs typeface="Times New Roman" pitchFamily="18" charset="0"/>
              </a:rPr>
              <a:t>Shoe</a:t>
            </a:r>
            <a:r>
              <a:rPr lang="cs-CZ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2200" dirty="0" err="1" smtClean="0">
                <a:latin typeface="Times New Roman" pitchFamily="18" charset="0"/>
                <a:cs typeface="Times New Roman" pitchFamily="18" charset="0"/>
              </a:rPr>
              <a:t>shop</a:t>
            </a:r>
            <a:r>
              <a:rPr lang="cs-CZ" sz="22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cs-CZ" sz="2200" dirty="0" err="1" smtClean="0">
                <a:latin typeface="Times New Roman" pitchFamily="18" charset="0"/>
                <a:cs typeface="Times New Roman" pitchFamily="18" charset="0"/>
              </a:rPr>
              <a:t>Bookshop</a:t>
            </a:r>
            <a:r>
              <a:rPr lang="cs-CZ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2200" dirty="0">
                <a:latin typeface="Times New Roman" pitchFamily="18" charset="0"/>
                <a:cs typeface="Times New Roman" pitchFamily="18" charset="0"/>
              </a:rPr>
              <a:t>= </a:t>
            </a:r>
            <a:r>
              <a:rPr lang="cs-CZ" sz="2200" dirty="0" err="1" smtClean="0">
                <a:latin typeface="Times New Roman" pitchFamily="18" charset="0"/>
                <a:cs typeface="Times New Roman" pitchFamily="18" charset="0"/>
              </a:rPr>
              <a:t>bookseller's</a:t>
            </a:r>
            <a:r>
              <a:rPr lang="cs-CZ" sz="2200" dirty="0" smtClean="0">
                <a:latin typeface="Times New Roman" pitchFamily="18" charset="0"/>
                <a:cs typeface="Times New Roman" pitchFamily="18" charset="0"/>
              </a:rPr>
              <a:t>,</a:t>
            </a:r>
            <a:r>
              <a:rPr lang="cs-CZ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2200" dirty="0" smtClean="0">
                <a:latin typeface="Times New Roman" pitchFamily="18" charset="0"/>
                <a:cs typeface="Times New Roman" pitchFamily="18" charset="0"/>
              </a:rPr>
              <a:t>sport </a:t>
            </a:r>
            <a:r>
              <a:rPr lang="cs-CZ" sz="2200" dirty="0" err="1" smtClean="0">
                <a:latin typeface="Times New Roman" pitchFamily="18" charset="0"/>
                <a:cs typeface="Times New Roman" pitchFamily="18" charset="0"/>
              </a:rPr>
              <a:t>shops</a:t>
            </a:r>
            <a:r>
              <a:rPr lang="cs-CZ" sz="22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cs-CZ" sz="2200" dirty="0" err="1" smtClean="0">
                <a:latin typeface="Times New Roman" pitchFamily="18" charset="0"/>
                <a:cs typeface="Times New Roman" pitchFamily="18" charset="0"/>
              </a:rPr>
              <a:t>healthy</a:t>
            </a:r>
            <a:r>
              <a:rPr lang="cs-CZ" sz="2200" dirty="0" smtClean="0">
                <a:latin typeface="Times New Roman" pitchFamily="18" charset="0"/>
                <a:cs typeface="Times New Roman" pitchFamily="18" charset="0"/>
              </a:rPr>
              <a:t> food </a:t>
            </a:r>
            <a:r>
              <a:rPr lang="cs-CZ" sz="2200" dirty="0" err="1" smtClean="0">
                <a:latin typeface="Times New Roman" pitchFamily="18" charset="0"/>
                <a:cs typeface="Times New Roman" pitchFamily="18" charset="0"/>
              </a:rPr>
              <a:t>shops</a:t>
            </a:r>
            <a:r>
              <a:rPr lang="cs-CZ" sz="22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cs-CZ" sz="2200" dirty="0" err="1">
                <a:latin typeface="Times New Roman" pitchFamily="18" charset="0"/>
                <a:cs typeface="Times New Roman" pitchFamily="18" charset="0"/>
              </a:rPr>
              <a:t>travel</a:t>
            </a:r>
            <a:r>
              <a:rPr lang="cs-CZ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2200" dirty="0" err="1" smtClean="0">
                <a:latin typeface="Times New Roman" pitchFamily="18" charset="0"/>
                <a:cs typeface="Times New Roman" pitchFamily="18" charset="0"/>
              </a:rPr>
              <a:t>agencies</a:t>
            </a:r>
            <a:r>
              <a:rPr lang="cs-CZ" sz="2200" dirty="0" smtClean="0">
                <a:latin typeface="Times New Roman" pitchFamily="18" charset="0"/>
                <a:cs typeface="Times New Roman" pitchFamily="18" charset="0"/>
              </a:rPr>
              <a:t>, o</a:t>
            </a:r>
            <a:r>
              <a:rPr lang="en-GB" sz="2200" dirty="0" err="1" smtClean="0">
                <a:latin typeface="Times New Roman" pitchFamily="18" charset="0"/>
                <a:cs typeface="Times New Roman" pitchFamily="18" charset="0"/>
              </a:rPr>
              <a:t>ptic</a:t>
            </a:r>
            <a:r>
              <a:rPr lang="cs-CZ" sz="2200" dirty="0" smtClean="0">
                <a:latin typeface="Times New Roman" pitchFamily="18" charset="0"/>
                <a:cs typeface="Times New Roman" pitchFamily="18" charset="0"/>
              </a:rPr>
              <a:t>s…</a:t>
            </a:r>
            <a:endParaRPr lang="cs-CZ" sz="2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http://www.kingston.gov.uk/28_family_greengrocers_and_fruiterer_porters_park_rd_kingston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1" y="1052736"/>
            <a:ext cx="3029322" cy="193471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://2.bp.blogspot.com/__5EzfNJwoNk/THPmqZ4vmAI/AAAAAAAAAAM/mfj9zgKLY9U/S748/shop-interior.jpg">
            <a:hlinkClick r:id="rId4"/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37" r="19413" b="4814"/>
          <a:stretch/>
        </p:blipFill>
        <p:spPr bwMode="auto">
          <a:xfrm>
            <a:off x="5594152" y="3140968"/>
            <a:ext cx="3441976" cy="238576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3099166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07553" y="476673"/>
            <a:ext cx="5050904" cy="4032448"/>
          </a:xfrm>
        </p:spPr>
        <p:txBody>
          <a:bodyPr>
            <a:noAutofit/>
          </a:bodyPr>
          <a:lstStyle/>
          <a:p>
            <a:r>
              <a:rPr lang="en-GB" sz="2200" dirty="0" smtClean="0">
                <a:latin typeface="Times New Roman" pitchFamily="18" charset="0"/>
                <a:cs typeface="Times New Roman" pitchFamily="18" charset="0"/>
              </a:rPr>
              <a:t>The most favourite is a </a:t>
            </a:r>
            <a:r>
              <a:rPr lang="en-GB" sz="2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department store </a:t>
            </a:r>
            <a:r>
              <a:rPr lang="en-GB" sz="2200" dirty="0" smtClean="0">
                <a:latin typeface="Times New Roman" pitchFamily="18" charset="0"/>
                <a:cs typeface="Times New Roman" pitchFamily="18" charset="0"/>
              </a:rPr>
              <a:t>(shopping mall). Equipped with lifts, escalators, many floors. It has different sections where we can buy various goods – clothes for women, men and children, shoes, electronics, books, furniture, perfumes, cosmetics and of course food.</a:t>
            </a:r>
            <a:br>
              <a:rPr lang="en-GB" sz="2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GB" sz="2200" dirty="0" smtClean="0">
                <a:latin typeface="Times New Roman" pitchFamily="18" charset="0"/>
                <a:cs typeface="Times New Roman" pitchFamily="18" charset="0"/>
              </a:rPr>
              <a:t>Example: </a:t>
            </a:r>
            <a:r>
              <a:rPr lang="en-GB" sz="2200" dirty="0" err="1" smtClean="0">
                <a:latin typeface="Times New Roman" pitchFamily="18" charset="0"/>
                <a:cs typeface="Times New Roman" pitchFamily="18" charset="0"/>
              </a:rPr>
              <a:t>Harrod’s</a:t>
            </a:r>
            <a:r>
              <a:rPr lang="en-GB" sz="2200" dirty="0" smtClean="0">
                <a:latin typeface="Times New Roman" pitchFamily="18" charset="0"/>
                <a:cs typeface="Times New Roman" pitchFamily="18" charset="0"/>
              </a:rPr>
              <a:t> (London)</a:t>
            </a:r>
          </a:p>
          <a:p>
            <a:r>
              <a:rPr lang="en-GB" sz="2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Supermarkets - </a:t>
            </a:r>
            <a:r>
              <a:rPr lang="en-GB" sz="2200" dirty="0" smtClean="0">
                <a:latin typeface="Times New Roman" pitchFamily="18" charset="0"/>
                <a:cs typeface="Times New Roman" pitchFamily="18" charset="0"/>
              </a:rPr>
              <a:t>Huge buildings where we can buy everything from food, fruit, vegetables, something from chemist and sometimes clothes.</a:t>
            </a:r>
            <a:endParaRPr lang="en-GB" sz="2200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30" name="Picture 6" descr="http://gis.vsb.cz/webcastle/pictures/super_market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161027"/>
            <a:ext cx="3528392" cy="233187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Obdélník 3"/>
          <p:cNvSpPr/>
          <p:nvPr/>
        </p:nvSpPr>
        <p:spPr>
          <a:xfrm>
            <a:off x="243818" y="5098539"/>
            <a:ext cx="8900182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200" dirty="0">
                <a:latin typeface="Times New Roman" pitchFamily="18" charset="0"/>
                <a:cs typeface="Times New Roman" pitchFamily="18" charset="0"/>
              </a:rPr>
              <a:t>There is a wide choice of goods, cheaper prices and we can buy everything what we need on one place. Often there are some sales. Disadvantage: It’s sometimes overcrowded</a:t>
            </a:r>
          </a:p>
          <a:p>
            <a:r>
              <a:rPr lang="en-GB" sz="2200" dirty="0">
                <a:latin typeface="Times New Roman" pitchFamily="18" charset="0"/>
                <a:cs typeface="Times New Roman" pitchFamily="18" charset="0"/>
              </a:rPr>
              <a:t>    Examples of supermarkets in the UK: </a:t>
            </a:r>
            <a:r>
              <a:rPr lang="en-GB" sz="22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Sainsbury's, Tesco</a:t>
            </a:r>
          </a:p>
        </p:txBody>
      </p:sp>
      <p:pic>
        <p:nvPicPr>
          <p:cNvPr id="1034" name="Picture 10" descr="http://t3.gstatic.com/images?q=tbn:ANd9GcSmlLTmbTP0LYQjerAvX4FRb6ULZzbEQCDv5Q2Q-aAa4wLfu9L6Ew">
            <a:hlinkClick r:id="rId4"/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460" b="19252"/>
          <a:stretch/>
        </p:blipFill>
        <p:spPr bwMode="auto">
          <a:xfrm>
            <a:off x="5296404" y="2564904"/>
            <a:ext cx="3596076" cy="248635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6896478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51520" y="260648"/>
            <a:ext cx="8229600" cy="619268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sz="2700" b="1" u="sng" dirty="0" err="1" smtClean="0">
                <a:latin typeface="Times New Roman" pitchFamily="18" charset="0"/>
                <a:cs typeface="Times New Roman" pitchFamily="18" charset="0"/>
              </a:rPr>
              <a:t>Other</a:t>
            </a:r>
            <a:r>
              <a:rPr lang="cs-CZ" sz="2700" b="1" u="sng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2700" b="1" u="sng" dirty="0" err="1" smtClean="0">
                <a:latin typeface="Times New Roman" pitchFamily="18" charset="0"/>
                <a:cs typeface="Times New Roman" pitchFamily="18" charset="0"/>
              </a:rPr>
              <a:t>possibilities</a:t>
            </a:r>
            <a:r>
              <a:rPr lang="cs-CZ" sz="2700" b="1" u="sng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2700" b="1" u="sng" dirty="0" err="1" smtClean="0">
                <a:latin typeface="Times New Roman" pitchFamily="18" charset="0"/>
                <a:cs typeface="Times New Roman" pitchFamily="18" charset="0"/>
              </a:rPr>
              <a:t>of</a:t>
            </a:r>
            <a:r>
              <a:rPr lang="cs-CZ" sz="2700" b="1" u="sng" dirty="0" smtClean="0">
                <a:latin typeface="Times New Roman" pitchFamily="18" charset="0"/>
                <a:cs typeface="Times New Roman" pitchFamily="18" charset="0"/>
              </a:rPr>
              <a:t> shopping</a:t>
            </a:r>
            <a:endParaRPr lang="cs-CZ" sz="2700" b="1" u="sng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GB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TV </a:t>
            </a:r>
            <a:r>
              <a:rPr lang="en-GB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shopping </a:t>
            </a:r>
            <a:r>
              <a:rPr lang="en-GB" sz="2400" dirty="0">
                <a:latin typeface="Times New Roman" pitchFamily="18" charset="0"/>
                <a:cs typeface="Times New Roman" pitchFamily="18" charset="0"/>
              </a:rPr>
              <a:t>– adverts on TV, you can phone and they will </a:t>
            </a:r>
            <a:r>
              <a:rPr lang="en-GB" sz="2400" dirty="0" smtClean="0">
                <a:latin typeface="Times New Roman" pitchFamily="18" charset="0"/>
                <a:cs typeface="Times New Roman" pitchFamily="18" charset="0"/>
              </a:rPr>
              <a:t>send </a:t>
            </a:r>
            <a:r>
              <a:rPr lang="en-GB" sz="2400" dirty="0">
                <a:latin typeface="Times New Roman" pitchFamily="18" charset="0"/>
                <a:cs typeface="Times New Roman" pitchFamily="18" charset="0"/>
              </a:rPr>
              <a:t>you the goods by </a:t>
            </a:r>
            <a:r>
              <a:rPr lang="en-GB" sz="2400" dirty="0" smtClean="0">
                <a:latin typeface="Times New Roman" pitchFamily="18" charset="0"/>
                <a:cs typeface="Times New Roman" pitchFamily="18" charset="0"/>
              </a:rPr>
              <a:t>post</a:t>
            </a:r>
            <a:endParaRPr lang="cs-CZ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cs-CZ" sz="2400" dirty="0" err="1" smtClean="0">
                <a:latin typeface="Times New Roman" pitchFamily="18" charset="0"/>
                <a:cs typeface="Times New Roman" pitchFamily="18" charset="0"/>
              </a:rPr>
              <a:t>We</a:t>
            </a:r>
            <a:r>
              <a:rPr lang="cs-CZ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2400" dirty="0" err="1" smtClean="0">
                <a:latin typeface="Times New Roman" pitchFamily="18" charset="0"/>
                <a:cs typeface="Times New Roman" pitchFamily="18" charset="0"/>
              </a:rPr>
              <a:t>can</a:t>
            </a:r>
            <a:r>
              <a:rPr lang="cs-CZ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400" dirty="0" smtClean="0">
                <a:latin typeface="Times New Roman" pitchFamily="18" charset="0"/>
                <a:cs typeface="Times New Roman" pitchFamily="18" charset="0"/>
              </a:rPr>
              <a:t>use </a:t>
            </a:r>
            <a:r>
              <a:rPr lang="en-GB" sz="2400" dirty="0">
                <a:latin typeface="Times New Roman" pitchFamily="18" charset="0"/>
                <a:cs typeface="Times New Roman" pitchFamily="18" charset="0"/>
              </a:rPr>
              <a:t>a </a:t>
            </a:r>
            <a:r>
              <a:rPr lang="en-GB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catalogue</a:t>
            </a:r>
            <a:r>
              <a:rPr lang="en-GB" sz="2400" dirty="0">
                <a:latin typeface="Times New Roman" pitchFamily="18" charset="0"/>
                <a:cs typeface="Times New Roman" pitchFamily="18" charset="0"/>
              </a:rPr>
              <a:t> for choosing things and buy them by ordering form and </a:t>
            </a:r>
            <a:r>
              <a:rPr lang="en-GB" sz="2400" dirty="0" smtClean="0">
                <a:latin typeface="Times New Roman" pitchFamily="18" charset="0"/>
                <a:cs typeface="Times New Roman" pitchFamily="18" charset="0"/>
              </a:rPr>
              <a:t>get</a:t>
            </a:r>
            <a:r>
              <a:rPr lang="cs-CZ" sz="2400" dirty="0" smtClean="0">
                <a:latin typeface="Times New Roman" pitchFamily="18" charset="0"/>
                <a:cs typeface="Times New Roman" pitchFamily="18" charset="0"/>
              </a:rPr>
              <a:t>ting</a:t>
            </a:r>
            <a:r>
              <a:rPr lang="en-GB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400" dirty="0">
                <a:latin typeface="Times New Roman" pitchFamily="18" charset="0"/>
                <a:cs typeface="Times New Roman" pitchFamily="18" charset="0"/>
              </a:rPr>
              <a:t>them by </a:t>
            </a:r>
            <a:r>
              <a:rPr lang="en-GB" sz="2400" dirty="0" smtClean="0">
                <a:latin typeface="Times New Roman" pitchFamily="18" charset="0"/>
                <a:cs typeface="Times New Roman" pitchFamily="18" charset="0"/>
              </a:rPr>
              <a:t>post</a:t>
            </a:r>
            <a:endParaRPr lang="cs-CZ" sz="24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GB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Online </a:t>
            </a:r>
            <a:r>
              <a:rPr lang="en-GB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shopping </a:t>
            </a:r>
            <a:r>
              <a:rPr lang="en-GB" sz="2400" dirty="0">
                <a:latin typeface="Times New Roman" pitchFamily="18" charset="0"/>
                <a:cs typeface="Times New Roman" pitchFamily="18" charset="0"/>
              </a:rPr>
              <a:t>- is a form of electronic commerce where consumers directly buy goods or service over the Internet . Online shopping is usually available 24 hours a day, fast and </a:t>
            </a:r>
            <a:r>
              <a:rPr lang="en-GB" sz="2400" dirty="0" smtClean="0">
                <a:latin typeface="Times New Roman" pitchFamily="18" charset="0"/>
                <a:cs typeface="Times New Roman" pitchFamily="18" charset="0"/>
              </a:rPr>
              <a:t>comfortable</a:t>
            </a:r>
            <a:r>
              <a:rPr lang="cs-CZ" sz="2400" dirty="0" smtClean="0">
                <a:latin typeface="Times New Roman" pitchFamily="18" charset="0"/>
                <a:cs typeface="Times New Roman" pitchFamily="18" charset="0"/>
              </a:rPr>
              <a:t>; </a:t>
            </a:r>
            <a:r>
              <a:rPr lang="cs-CZ" sz="2400" dirty="0" err="1" smtClean="0">
                <a:latin typeface="Times New Roman" pitchFamily="18" charset="0"/>
                <a:cs typeface="Times New Roman" pitchFamily="18" charset="0"/>
              </a:rPr>
              <a:t>we</a:t>
            </a:r>
            <a:r>
              <a:rPr lang="cs-CZ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2400" dirty="0" err="1" smtClean="0">
                <a:latin typeface="Times New Roman" pitchFamily="18" charset="0"/>
                <a:cs typeface="Times New Roman" pitchFamily="18" charset="0"/>
              </a:rPr>
              <a:t>usually</a:t>
            </a:r>
            <a:r>
              <a:rPr lang="cs-CZ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400" dirty="0">
                <a:latin typeface="Times New Roman" pitchFamily="18" charset="0"/>
                <a:cs typeface="Times New Roman" pitchFamily="18" charset="0"/>
              </a:rPr>
              <a:t>send money from </a:t>
            </a:r>
            <a:r>
              <a:rPr lang="cs-CZ" sz="2400" dirty="0" err="1" smtClean="0">
                <a:latin typeface="Times New Roman" pitchFamily="18" charset="0"/>
                <a:cs typeface="Times New Roman" pitchFamily="18" charset="0"/>
              </a:rPr>
              <a:t>our</a:t>
            </a:r>
            <a:r>
              <a:rPr lang="cs-CZ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400" dirty="0" smtClean="0">
                <a:latin typeface="Times New Roman" pitchFamily="18" charset="0"/>
                <a:cs typeface="Times New Roman" pitchFamily="18" charset="0"/>
              </a:rPr>
              <a:t>bank </a:t>
            </a:r>
            <a:r>
              <a:rPr lang="en-GB" sz="2400" dirty="0">
                <a:latin typeface="Times New Roman" pitchFamily="18" charset="0"/>
                <a:cs typeface="Times New Roman" pitchFamily="18" charset="0"/>
              </a:rPr>
              <a:t>account</a:t>
            </a:r>
          </a:p>
          <a:p>
            <a:endParaRPr lang="cs-CZ" sz="2400" dirty="0">
              <a:latin typeface="Times New Roman" pitchFamily="18" charset="0"/>
              <a:cs typeface="Times New Roman" pitchFamily="18" charset="0"/>
            </a:endParaRPr>
          </a:p>
          <a:p>
            <a:endParaRPr lang="cs-CZ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Obrázek 3" descr="http://us.123rf.com/400wm/400/400/arquiplay77/arquiplay770910/arquiplay77091000008/5689553-a-shopping-chart-on-top-of-a-laptop-as-concept-for-e-shopping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4338106"/>
            <a:ext cx="2401168" cy="2016224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6" name="Picture 2" descr="http://static.guim.co.uk/sys-images/Business/Pix/pictures/2008/12/10/iw4.jpg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4077072"/>
            <a:ext cx="3795430" cy="22772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9858778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23528" y="332656"/>
            <a:ext cx="8496944" cy="6264696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GB" sz="2600" b="1" u="sng" dirty="0" smtClean="0">
                <a:latin typeface="Times New Roman" pitchFamily="18" charset="0"/>
                <a:cs typeface="Times New Roman" pitchFamily="18" charset="0"/>
              </a:rPr>
              <a:t>Methods of payment</a:t>
            </a:r>
            <a:endParaRPr lang="en-GB" sz="24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GB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By credit card </a:t>
            </a:r>
            <a:r>
              <a:rPr lang="en-GB" sz="2400" b="1" dirty="0" smtClean="0"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en-GB" sz="2400" dirty="0" smtClean="0">
                <a:latin typeface="Times New Roman" pitchFamily="18" charset="0"/>
                <a:cs typeface="Times New Roman" pitchFamily="18" charset="0"/>
              </a:rPr>
              <a:t>widely used, it can limit the amount</a:t>
            </a:r>
            <a:endParaRPr lang="cs-CZ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cs-CZ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24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GB" sz="2400" dirty="0" smtClean="0">
                <a:latin typeface="Times New Roman" pitchFamily="18" charset="0"/>
                <a:cs typeface="Times New Roman" pitchFamily="18" charset="0"/>
              </a:rPr>
              <a:t> of spent money and limit the pickpockets.</a:t>
            </a:r>
          </a:p>
          <a:p>
            <a:r>
              <a:rPr lang="cs-CZ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To </a:t>
            </a:r>
            <a:r>
              <a:rPr lang="cs-CZ" sz="24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pay</a:t>
            </a:r>
            <a:r>
              <a:rPr lang="cs-CZ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in</a:t>
            </a:r>
            <a:r>
              <a:rPr lang="en-GB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cash </a:t>
            </a:r>
            <a:r>
              <a:rPr lang="en-GB" sz="2400" b="1" dirty="0" smtClean="0"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en-GB" sz="2400" dirty="0" smtClean="0">
                <a:latin typeface="Times New Roman" pitchFamily="18" charset="0"/>
                <a:cs typeface="Times New Roman" pitchFamily="18" charset="0"/>
              </a:rPr>
              <a:t>we use banknotes or coins  </a:t>
            </a:r>
            <a:br>
              <a:rPr lang="en-GB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GB" sz="2400" dirty="0" smtClean="0">
                <a:latin typeface="Times New Roman" pitchFamily="18" charset="0"/>
                <a:cs typeface="Times New Roman" pitchFamily="18" charset="0"/>
              </a:rPr>
              <a:t>In the CR – 1 crown </a:t>
            </a:r>
            <a:r>
              <a:rPr lang="en-GB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2400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GB" sz="2400" dirty="0" smtClean="0">
                <a:latin typeface="Times New Roman" pitchFamily="18" charset="0"/>
                <a:cs typeface="Times New Roman" pitchFamily="18" charset="0"/>
              </a:rPr>
              <a:t>100 </a:t>
            </a:r>
            <a:r>
              <a:rPr lang="en-GB" sz="2400" dirty="0" err="1" smtClean="0">
                <a:latin typeface="Times New Roman" pitchFamily="18" charset="0"/>
                <a:cs typeface="Times New Roman" pitchFamily="18" charset="0"/>
              </a:rPr>
              <a:t>hellers</a:t>
            </a:r>
            <a:r>
              <a:rPr lang="cs-CZ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400" dirty="0" smtClean="0">
                <a:latin typeface="Times New Roman" pitchFamily="18" charset="0"/>
                <a:cs typeface="Times New Roman" pitchFamily="18" charset="0"/>
              </a:rPr>
              <a:t>- not used anymore) </a:t>
            </a:r>
            <a:br>
              <a:rPr lang="en-GB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GB" sz="2400" dirty="0" smtClean="0">
                <a:latin typeface="Times New Roman" pitchFamily="18" charset="0"/>
                <a:cs typeface="Times New Roman" pitchFamily="18" charset="0"/>
              </a:rPr>
              <a:t>in the UK – 1 </a:t>
            </a:r>
            <a:r>
              <a:rPr lang="en-GB" sz="2400" dirty="0" err="1" smtClean="0">
                <a:latin typeface="Times New Roman" pitchFamily="18" charset="0"/>
                <a:cs typeface="Times New Roman" pitchFamily="18" charset="0"/>
              </a:rPr>
              <a:t>british</a:t>
            </a:r>
            <a:r>
              <a:rPr lang="en-GB" sz="2400" dirty="0" smtClean="0">
                <a:latin typeface="Times New Roman" pitchFamily="18" charset="0"/>
                <a:cs typeface="Times New Roman" pitchFamily="18" charset="0"/>
              </a:rPr>
              <a:t> pound (GBP) = 100 pennies – 30 crowns</a:t>
            </a:r>
            <a:br>
              <a:rPr lang="en-GB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GB" sz="2400" dirty="0" smtClean="0">
                <a:latin typeface="Times New Roman" pitchFamily="18" charset="0"/>
                <a:cs typeface="Times New Roman" pitchFamily="18" charset="0"/>
              </a:rPr>
              <a:t>in the USA – 1 </a:t>
            </a:r>
            <a:r>
              <a:rPr lang="en-GB" sz="2400" dirty="0" err="1" smtClean="0">
                <a:latin typeface="Times New Roman" pitchFamily="18" charset="0"/>
                <a:cs typeface="Times New Roman" pitchFamily="18" charset="0"/>
              </a:rPr>
              <a:t>american</a:t>
            </a:r>
            <a:r>
              <a:rPr lang="en-GB" sz="2400" dirty="0" smtClean="0">
                <a:latin typeface="Times New Roman" pitchFamily="18" charset="0"/>
                <a:cs typeface="Times New Roman" pitchFamily="18" charset="0"/>
              </a:rPr>
              <a:t> dollar  (USD) = 100 cents – 20 crowns </a:t>
            </a:r>
          </a:p>
          <a:p>
            <a:r>
              <a:rPr lang="en-GB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By cheque</a:t>
            </a:r>
          </a:p>
          <a:p>
            <a:r>
              <a:rPr lang="en-GB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To take out a loan </a:t>
            </a:r>
            <a:endParaRPr lang="cs-CZ" sz="2400" b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cs-CZ" sz="24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Payment</a:t>
            </a:r>
            <a:r>
              <a:rPr lang="cs-CZ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in </a:t>
            </a:r>
            <a:r>
              <a:rPr lang="cs-CZ" sz="24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kind</a:t>
            </a:r>
            <a:r>
              <a:rPr lang="cs-CZ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payment, where no money is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involved;</a:t>
            </a:r>
            <a:r>
              <a:rPr lang="cs-CZ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2400" dirty="0" err="1" smtClean="0">
                <a:latin typeface="Times New Roman" pitchFamily="18" charset="0"/>
                <a:cs typeface="Times New Roman" pitchFamily="18" charset="0"/>
              </a:rPr>
              <a:t>exchange</a:t>
            </a:r>
            <a:r>
              <a:rPr lang="cs-CZ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of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goods or services for other goods or services</a:t>
            </a:r>
            <a:endParaRPr lang="en-GB" sz="2400" b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cs-CZ" sz="24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Mortgage</a:t>
            </a:r>
            <a:r>
              <a:rPr lang="cs-CZ" sz="2400" b="1" dirty="0" smtClean="0"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cs-CZ" sz="2400" dirty="0">
                <a:latin typeface="Times New Roman" pitchFamily="18" charset="0"/>
                <a:cs typeface="Times New Roman" pitchFamily="18" charset="0"/>
              </a:rPr>
              <a:t>A </a:t>
            </a:r>
            <a:r>
              <a:rPr lang="cs-CZ" sz="2400" dirty="0" err="1">
                <a:latin typeface="Times New Roman" pitchFamily="18" charset="0"/>
                <a:cs typeface="Times New Roman" pitchFamily="18" charset="0"/>
              </a:rPr>
              <a:t>loan</a:t>
            </a:r>
            <a:r>
              <a:rPr lang="cs-CZ" sz="2400" dirty="0">
                <a:latin typeface="Times New Roman" pitchFamily="18" charset="0"/>
                <a:cs typeface="Times New Roman" pitchFamily="18" charset="0"/>
              </a:rPr>
              <a:t> to </a:t>
            </a:r>
            <a:r>
              <a:rPr lang="cs-CZ" sz="2400" dirty="0" smtClean="0">
                <a:latin typeface="Times New Roman" pitchFamily="18" charset="0"/>
                <a:cs typeface="Times New Roman" pitchFamily="18" charset="0"/>
              </a:rPr>
              <a:t>finance</a:t>
            </a:r>
            <a:r>
              <a:rPr lang="cs-CZ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2400" dirty="0" err="1" smtClean="0">
                <a:latin typeface="Times New Roman" pitchFamily="18" charset="0"/>
                <a:cs typeface="Times New Roman" pitchFamily="18" charset="0"/>
              </a:rPr>
              <a:t>the</a:t>
            </a:r>
            <a:r>
              <a:rPr lang="cs-CZ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2400" dirty="0" err="1">
                <a:latin typeface="Times New Roman" pitchFamily="18" charset="0"/>
                <a:cs typeface="Times New Roman" pitchFamily="18" charset="0"/>
              </a:rPr>
              <a:t>purchase</a:t>
            </a:r>
            <a:r>
              <a:rPr lang="cs-CZ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2400" dirty="0" err="1" smtClean="0">
                <a:latin typeface="Times New Roman" pitchFamily="18" charset="0"/>
                <a:cs typeface="Times New Roman" pitchFamily="18" charset="0"/>
              </a:rPr>
              <a:t>of</a:t>
            </a:r>
            <a:r>
              <a:rPr lang="cs-CZ" sz="2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cs-CZ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cs-CZ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2400" dirty="0" err="1" smtClean="0">
                <a:latin typeface="Times New Roman" pitchFamily="18" charset="0"/>
                <a:cs typeface="Times New Roman" pitchFamily="18" charset="0"/>
              </a:rPr>
              <a:t>property</a:t>
            </a:r>
            <a:r>
              <a:rPr lang="cs-CZ" sz="2400" dirty="0">
                <a:latin typeface="Times New Roman" pitchFamily="18" charset="0"/>
                <a:cs typeface="Times New Roman" pitchFamily="18" charset="0"/>
              </a:rPr>
              <a:t>,</a:t>
            </a:r>
            <a:r>
              <a:rPr lang="cs-CZ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2400" dirty="0" err="1">
                <a:latin typeface="Times New Roman" pitchFamily="18" charset="0"/>
                <a:cs typeface="Times New Roman" pitchFamily="18" charset="0"/>
              </a:rPr>
              <a:t>usually</a:t>
            </a:r>
            <a:r>
              <a:rPr lang="cs-CZ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2400" dirty="0" err="1">
                <a:latin typeface="Times New Roman" pitchFamily="18" charset="0"/>
                <a:cs typeface="Times New Roman" pitchFamily="18" charset="0"/>
              </a:rPr>
              <a:t>with</a:t>
            </a:r>
            <a:r>
              <a:rPr lang="cs-CZ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2400" dirty="0" err="1">
                <a:latin typeface="Times New Roman" pitchFamily="18" charset="0"/>
                <a:cs typeface="Times New Roman" pitchFamily="18" charset="0"/>
              </a:rPr>
              <a:t>specified</a:t>
            </a:r>
            <a:r>
              <a:rPr lang="cs-CZ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2400" dirty="0" err="1" smtClean="0">
                <a:latin typeface="Times New Roman" pitchFamily="18" charset="0"/>
                <a:cs typeface="Times New Roman" pitchFamily="18" charset="0"/>
              </a:rPr>
              <a:t>payment</a:t>
            </a:r>
            <a:r>
              <a:rPr lang="cs-CZ" sz="2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cs-CZ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cs-CZ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2400" dirty="0" err="1" smtClean="0">
                <a:latin typeface="Times New Roman" pitchFamily="18" charset="0"/>
                <a:cs typeface="Times New Roman" pitchFamily="18" charset="0"/>
              </a:rPr>
              <a:t>periods</a:t>
            </a:r>
            <a:r>
              <a:rPr lang="cs-CZ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2400" dirty="0" smtClean="0">
                <a:latin typeface="Times New Roman" pitchFamily="18" charset="0"/>
                <a:cs typeface="Times New Roman" pitchFamily="18" charset="0"/>
              </a:rPr>
              <a:t>and </a:t>
            </a:r>
            <a:r>
              <a:rPr lang="cs-CZ" sz="2400" dirty="0" err="1">
                <a:latin typeface="Times New Roman" pitchFamily="18" charset="0"/>
                <a:cs typeface="Times New Roman" pitchFamily="18" charset="0"/>
              </a:rPr>
              <a:t>interest</a:t>
            </a:r>
            <a:r>
              <a:rPr lang="cs-CZ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2400" dirty="0" err="1" smtClean="0">
                <a:latin typeface="Times New Roman" pitchFamily="18" charset="0"/>
                <a:cs typeface="Times New Roman" pitchFamily="18" charset="0"/>
              </a:rPr>
              <a:t>rates</a:t>
            </a:r>
            <a:endParaRPr lang="cs-CZ" sz="2400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en-GB" sz="2400" dirty="0"/>
              <a:t/>
            </a:r>
            <a:br>
              <a:rPr lang="en-GB" sz="2400" dirty="0"/>
            </a:br>
            <a:endParaRPr lang="en-GB" sz="2400" b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GB" sz="2400" b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GB" sz="2400" b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GB" sz="2400" b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GB" sz="2400" b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GB" sz="2400" b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GB" sz="2400" b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GB" sz="24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http://t2.gstatic.com/images?q=tbn:ANd9GcRdasF17HEt5FSC_Uw-MzJMI3K0SOYU70BDRFI5Ncod-BGOOoRh5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312" y="188640"/>
            <a:ext cx="1656184" cy="1656184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www.cyclesuk.com/pub/files/Website%20Images/1299664856_Methods%20of%20Payment.jpg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8" y="4509120"/>
            <a:ext cx="2276475" cy="203835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7240894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51520" y="188640"/>
            <a:ext cx="8686800" cy="6408712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cs-CZ" b="1" u="sng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Shopping in </a:t>
            </a:r>
            <a:r>
              <a:rPr lang="cs-CZ" b="1" u="sng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the</a:t>
            </a:r>
            <a:r>
              <a:rPr lang="cs-CZ" b="1" u="sng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b="1" u="sng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Czech </a:t>
            </a:r>
            <a:r>
              <a:rPr lang="en-GB" b="1" u="sng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Republic</a:t>
            </a:r>
            <a:endParaRPr lang="cs-CZ" b="1" u="sng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cs-CZ" dirty="0" smtClean="0">
                <a:latin typeface="Times New Roman" pitchFamily="18" charset="0"/>
                <a:cs typeface="Times New Roman" pitchFamily="18" charset="0"/>
                <a:sym typeface="Symbol"/>
              </a:rPr>
              <a:t>A</a:t>
            </a:r>
            <a:r>
              <a:rPr lang="en-GB" dirty="0" err="1" smtClean="0">
                <a:latin typeface="Times New Roman" pitchFamily="18" charset="0"/>
                <a:cs typeface="Times New Roman" pitchFamily="18" charset="0"/>
              </a:rPr>
              <a:t>fter</a:t>
            </a:r>
            <a:r>
              <a:rPr lang="en-GB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dirty="0">
                <a:latin typeface="Times New Roman" pitchFamily="18" charset="0"/>
                <a:cs typeface="Times New Roman" pitchFamily="18" charset="0"/>
              </a:rPr>
              <a:t>revolution in </a:t>
            </a:r>
            <a:r>
              <a:rPr lang="en-GB" dirty="0" smtClean="0">
                <a:latin typeface="Times New Roman" pitchFamily="18" charset="0"/>
                <a:cs typeface="Times New Roman" pitchFamily="18" charset="0"/>
              </a:rPr>
              <a:t>1989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dirty="0" smtClean="0">
                <a:latin typeface="Times New Roman" pitchFamily="18" charset="0"/>
                <a:cs typeface="Times New Roman" pitchFamily="18" charset="0"/>
              </a:rPr>
              <a:t>→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dirty="0" smtClean="0">
                <a:latin typeface="Times New Roman" pitchFamily="18" charset="0"/>
                <a:cs typeface="Times New Roman" pitchFamily="18" charset="0"/>
              </a:rPr>
              <a:t>more </a:t>
            </a:r>
            <a:r>
              <a:rPr lang="en-GB" dirty="0">
                <a:latin typeface="Times New Roman" pitchFamily="18" charset="0"/>
                <a:cs typeface="Times New Roman" pitchFamily="18" charset="0"/>
              </a:rPr>
              <a:t>possibilities for private shops </a:t>
            </a:r>
            <a:endParaRPr lang="cs-CZ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F</a:t>
            </a:r>
            <a:r>
              <a:rPr lang="en-GB" dirty="0" err="1" smtClean="0">
                <a:latin typeface="Times New Roman" pitchFamily="18" charset="0"/>
                <a:cs typeface="Times New Roman" pitchFamily="18" charset="0"/>
              </a:rPr>
              <a:t>oreigner</a:t>
            </a:r>
            <a:r>
              <a:rPr lang="en-GB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dirty="0">
                <a:latin typeface="Times New Roman" pitchFamily="18" charset="0"/>
                <a:cs typeface="Times New Roman" pitchFamily="18" charset="0"/>
              </a:rPr>
              <a:t>companies discovered our market for their business, we can meet with many foreigner shops (</a:t>
            </a:r>
            <a:r>
              <a:rPr lang="en-GB" dirty="0" err="1">
                <a:latin typeface="Times New Roman" pitchFamily="18" charset="0"/>
                <a:cs typeface="Times New Roman" pitchFamily="18" charset="0"/>
              </a:rPr>
              <a:t>Makro</a:t>
            </a:r>
            <a:r>
              <a:rPr lang="en-GB" dirty="0">
                <a:latin typeface="Times New Roman" pitchFamily="18" charset="0"/>
                <a:cs typeface="Times New Roman" pitchFamily="18" charset="0"/>
              </a:rPr>
              <a:t>, Bauhaus, 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IKEA)</a:t>
            </a:r>
            <a:endParaRPr lang="cs-CZ" dirty="0">
              <a:latin typeface="Times New Roman" pitchFamily="18" charset="0"/>
              <a:cs typeface="Times New Roman" pitchFamily="18" charset="0"/>
            </a:endParaRPr>
          </a:p>
          <a:p>
            <a:r>
              <a:rPr lang="cs-CZ" dirty="0">
                <a:latin typeface="Times New Roman" pitchFamily="18" charset="0"/>
                <a:cs typeface="Times New Roman" pitchFamily="18" charset="0"/>
                <a:sym typeface="Symbol"/>
              </a:rPr>
              <a:t>O</a:t>
            </a:r>
            <a:r>
              <a:rPr lang="en-GB" dirty="0" err="1" smtClean="0">
                <a:latin typeface="Times New Roman" pitchFamily="18" charset="0"/>
                <a:cs typeface="Times New Roman" pitchFamily="18" charset="0"/>
              </a:rPr>
              <a:t>ur</a:t>
            </a:r>
            <a:r>
              <a:rPr lang="en-GB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dirty="0">
                <a:latin typeface="Times New Roman" pitchFamily="18" charset="0"/>
                <a:cs typeface="Times New Roman" pitchFamily="18" charset="0"/>
              </a:rPr>
              <a:t>businessmen have to count with a big competition from abroad. It could be good for customers, because the 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s</a:t>
            </a:r>
            <a:r>
              <a:rPr lang="en-GB" dirty="0" err="1" smtClean="0">
                <a:latin typeface="Times New Roman" pitchFamily="18" charset="0"/>
                <a:cs typeface="Times New Roman" pitchFamily="18" charset="0"/>
              </a:rPr>
              <a:t>hopkeepers</a:t>
            </a:r>
            <a:r>
              <a:rPr lang="en-GB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dirty="0">
                <a:latin typeface="Times New Roman" pitchFamily="18" charset="0"/>
                <a:cs typeface="Times New Roman" pitchFamily="18" charset="0"/>
              </a:rPr>
              <a:t>must keep the prices low</a:t>
            </a:r>
            <a:r>
              <a:rPr lang="en-GB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cs-CZ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cs-CZ" dirty="0" err="1" smtClean="0">
                <a:latin typeface="Times New Roman" pitchFamily="18" charset="0"/>
                <a:cs typeface="Times New Roman" pitchFamily="18" charset="0"/>
              </a:rPr>
              <a:t>Famous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 shopping </a:t>
            </a:r>
            <a:r>
              <a:rPr lang="cs-CZ" dirty="0" err="1" smtClean="0">
                <a:latin typeface="Times New Roman" pitchFamily="18" charset="0"/>
                <a:cs typeface="Times New Roman" pitchFamily="18" charset="0"/>
              </a:rPr>
              <a:t>places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cs-CZ" dirty="0" err="1" smtClean="0">
                <a:latin typeface="Times New Roman" pitchFamily="18" charset="0"/>
                <a:cs typeface="Times New Roman" pitchFamily="18" charset="0"/>
              </a:rPr>
              <a:t>Pařízská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 street – </a:t>
            </a:r>
            <a:r>
              <a:rPr lang="cs-CZ" dirty="0" err="1" smtClean="0">
                <a:latin typeface="Times New Roman" pitchFamily="18" charset="0"/>
                <a:cs typeface="Times New Roman" pitchFamily="18" charset="0"/>
              </a:rPr>
              <a:t>expensive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dirty="0" err="1" smtClean="0">
                <a:latin typeface="Times New Roman" pitchFamily="18" charset="0"/>
                <a:cs typeface="Times New Roman" pitchFamily="18" charset="0"/>
              </a:rPr>
              <a:t>shops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cs-CZ" dirty="0" smtClean="0">
                <a:latin typeface="Times New Roman" pitchFamily="18" charset="0"/>
                <a:cs typeface="Times New Roman" pitchFamily="18" charset="0"/>
              </a:rPr>
            </a:br>
            <a:endParaRPr lang="cs-CZ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cs-CZ" b="1" u="sng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Shopping in </a:t>
            </a:r>
            <a:r>
              <a:rPr lang="cs-CZ" b="1" u="sng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the</a:t>
            </a:r>
            <a:r>
              <a:rPr lang="cs-CZ" b="1" u="sng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b="1" u="sng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Great </a:t>
            </a:r>
            <a:r>
              <a:rPr lang="en-GB" b="1" u="sng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Britain</a:t>
            </a:r>
            <a:endParaRPr lang="cs-CZ" b="1" u="sng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GB" dirty="0" err="1" smtClean="0">
                <a:latin typeface="Times New Roman" pitchFamily="18" charset="0"/>
                <a:cs typeface="Times New Roman" pitchFamily="18" charset="0"/>
              </a:rPr>
              <a:t>Har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r</a:t>
            </a:r>
            <a:r>
              <a:rPr lang="en-GB" dirty="0" smtClean="0">
                <a:latin typeface="Times New Roman" pitchFamily="18" charset="0"/>
                <a:cs typeface="Times New Roman" pitchFamily="18" charset="0"/>
              </a:rPr>
              <a:t>od’s 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(London)</a:t>
            </a:r>
            <a:r>
              <a:rPr lang="en-GB" dirty="0" smtClean="0"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department </a:t>
            </a:r>
            <a:r>
              <a:rPr lang="cs-CZ" dirty="0" err="1" smtClean="0">
                <a:latin typeface="Times New Roman" pitchFamily="18" charset="0"/>
                <a:cs typeface="Times New Roman" pitchFamily="18" charset="0"/>
              </a:rPr>
              <a:t>store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dirty="0" smtClean="0">
                <a:latin typeface="Times New Roman" pitchFamily="18" charset="0"/>
                <a:cs typeface="Times New Roman" pitchFamily="18" charset="0"/>
              </a:rPr>
              <a:t>for </a:t>
            </a:r>
            <a:r>
              <a:rPr lang="en-GB" dirty="0">
                <a:latin typeface="Times New Roman" pitchFamily="18" charset="0"/>
                <a:cs typeface="Times New Roman" pitchFamily="18" charset="0"/>
              </a:rPr>
              <a:t>very rich people, you don’t see prizes, staff is very polite, dressed in special costumes, it has got long tradition, you have to be well dressed to get in</a:t>
            </a:r>
            <a:endParaRPr lang="cs-CZ" dirty="0">
              <a:latin typeface="Times New Roman" pitchFamily="18" charset="0"/>
              <a:cs typeface="Times New Roman" pitchFamily="18" charset="0"/>
            </a:endParaRPr>
          </a:p>
          <a:p>
            <a:r>
              <a:rPr lang="cs-CZ" dirty="0" err="1" smtClean="0">
                <a:latin typeface="Times New Roman" pitchFamily="18" charset="0"/>
                <a:cs typeface="Times New Roman" pitchFamily="18" charset="0"/>
              </a:rPr>
              <a:t>Fish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 and </a:t>
            </a:r>
            <a:r>
              <a:rPr lang="cs-CZ" dirty="0" err="1" smtClean="0">
                <a:latin typeface="Times New Roman" pitchFamily="18" charset="0"/>
                <a:cs typeface="Times New Roman" pitchFamily="18" charset="0"/>
              </a:rPr>
              <a:t>chips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 – very </a:t>
            </a:r>
            <a:r>
              <a:rPr lang="cs-CZ" dirty="0" err="1" smtClean="0">
                <a:latin typeface="Times New Roman" pitchFamily="18" charset="0"/>
                <a:cs typeface="Times New Roman" pitchFamily="18" charset="0"/>
              </a:rPr>
              <a:t>popular</a:t>
            </a:r>
            <a:endParaRPr lang="cs-CZ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GB" dirty="0" smtClean="0">
                <a:latin typeface="Times New Roman" pitchFamily="18" charset="0"/>
                <a:cs typeface="Times New Roman" pitchFamily="18" charset="0"/>
              </a:rPr>
              <a:t>One </a:t>
            </a:r>
            <a:r>
              <a:rPr lang="en-GB" dirty="0">
                <a:latin typeface="Times New Roman" pitchFamily="18" charset="0"/>
                <a:cs typeface="Times New Roman" pitchFamily="18" charset="0"/>
              </a:rPr>
              <a:t>pound shop – very popular in GB, bad </a:t>
            </a:r>
            <a:r>
              <a:rPr lang="en-GB" dirty="0" smtClean="0">
                <a:latin typeface="Times New Roman" pitchFamily="18" charset="0"/>
                <a:cs typeface="Times New Roman" pitchFamily="18" charset="0"/>
              </a:rPr>
              <a:t>quality</a:t>
            </a:r>
            <a:endParaRPr lang="cs-CZ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cs-CZ" dirty="0" err="1" smtClean="0">
                <a:latin typeface="Times New Roman" pitchFamily="18" charset="0"/>
                <a:cs typeface="Times New Roman" pitchFamily="18" charset="0"/>
              </a:rPr>
              <a:t>Other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Selfridges</a:t>
            </a:r>
            <a:r>
              <a:rPr lang="cs-CZ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in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Oxford Street</a:t>
            </a:r>
            <a:endParaRPr lang="cs-CZ" dirty="0">
              <a:latin typeface="Times New Roman" pitchFamily="18" charset="0"/>
              <a:cs typeface="Times New Roman" pitchFamily="18" charset="0"/>
            </a:endParaRPr>
          </a:p>
          <a:p>
            <a:endParaRPr lang="cs-CZ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9989331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64434" y="188640"/>
            <a:ext cx="8568952" cy="640871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cs-CZ" sz="2400" b="1" u="sng" dirty="0" smtClean="0">
                <a:solidFill>
                  <a:srgbClr val="3399FF"/>
                </a:solidFill>
                <a:latin typeface="Times New Roman" pitchFamily="18" charset="0"/>
                <a:cs typeface="Times New Roman" pitchFamily="18" charset="0"/>
              </a:rPr>
              <a:t>Shopping in </a:t>
            </a:r>
            <a:r>
              <a:rPr lang="cs-CZ" sz="2400" b="1" u="sng" dirty="0" err="1" smtClean="0">
                <a:solidFill>
                  <a:srgbClr val="3399FF"/>
                </a:solidFill>
                <a:latin typeface="Times New Roman" pitchFamily="18" charset="0"/>
                <a:cs typeface="Times New Roman" pitchFamily="18" charset="0"/>
              </a:rPr>
              <a:t>the</a:t>
            </a:r>
            <a:r>
              <a:rPr lang="cs-CZ" sz="2400" b="1" u="sng" dirty="0" smtClean="0">
                <a:solidFill>
                  <a:srgbClr val="3399FF"/>
                </a:solidFill>
                <a:latin typeface="Times New Roman" pitchFamily="18" charset="0"/>
                <a:cs typeface="Times New Roman" pitchFamily="18" charset="0"/>
              </a:rPr>
              <a:t> USA</a:t>
            </a:r>
          </a:p>
          <a:p>
            <a:pPr marL="0" indent="0">
              <a:buNone/>
            </a:pP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Black 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Friday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is the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day</a:t>
            </a:r>
            <a:r>
              <a:rPr lang="cs-CZ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2400" dirty="0" err="1" smtClean="0">
                <a:latin typeface="Times New Roman" pitchFamily="18" charset="0"/>
                <a:cs typeface="Times New Roman" pitchFamily="18" charset="0"/>
              </a:rPr>
              <a:t>after</a:t>
            </a:r>
            <a:r>
              <a:rPr lang="cs-CZ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Thanksgiving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Day</a:t>
            </a:r>
            <a:r>
              <a:rPr lang="cs-CZ" sz="2400" dirty="0" smtClean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cs-CZ" sz="2400" dirty="0" err="1" smtClean="0">
                <a:latin typeface="Times New Roman" pitchFamily="18" charset="0"/>
                <a:cs typeface="Times New Roman" pitchFamily="18" charset="0"/>
              </a:rPr>
              <a:t>fourth</a:t>
            </a:r>
            <a:r>
              <a:rPr lang="cs-CZ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2400" dirty="0" err="1" smtClean="0">
                <a:latin typeface="Times New Roman" pitchFamily="18" charset="0"/>
                <a:cs typeface="Times New Roman" pitchFamily="18" charset="0"/>
              </a:rPr>
              <a:t>Thursday</a:t>
            </a:r>
            <a:r>
              <a:rPr lang="cs-CZ" sz="2400" dirty="0" smtClean="0">
                <a:latin typeface="Times New Roman" pitchFamily="18" charset="0"/>
                <a:cs typeface="Times New Roman" pitchFamily="18" charset="0"/>
              </a:rPr>
              <a:t> in </a:t>
            </a:r>
            <a:r>
              <a:rPr lang="cs-CZ" sz="2400" dirty="0" err="1" smtClean="0">
                <a:latin typeface="Times New Roman" pitchFamily="18" charset="0"/>
                <a:cs typeface="Times New Roman" pitchFamily="18" charset="0"/>
              </a:rPr>
              <a:t>November</a:t>
            </a:r>
            <a:r>
              <a:rPr lang="cs-CZ" sz="2400" dirty="0" smtClean="0">
                <a:latin typeface="Times New Roman" pitchFamily="18" charset="0"/>
                <a:cs typeface="Times New Roman" pitchFamily="18" charset="0"/>
              </a:rPr>
              <a:t>),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often regarded as the beginning of the Christmas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shopping</a:t>
            </a:r>
            <a:r>
              <a:rPr lang="cs-CZ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season</a:t>
            </a:r>
            <a:r>
              <a:rPr lang="cs-CZ" sz="2400" dirty="0" smtClean="0">
                <a:latin typeface="Times New Roman" pitchFamily="18" charset="0"/>
                <a:cs typeface="Times New Roman" pitchFamily="18" charset="0"/>
              </a:rPr>
              <a:t>.</a:t>
            </a:r>
            <a:br>
              <a:rPr lang="cs-CZ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cs-CZ" sz="2400" dirty="0" smtClean="0">
                <a:latin typeface="Times New Roman" pitchFamily="18" charset="0"/>
                <a:cs typeface="Times New Roman" pitchFamily="18" charset="0"/>
              </a:rPr>
              <a:t>O</a:t>
            </a:r>
            <a:r>
              <a:rPr lang="en-GB" sz="2400" dirty="0" smtClean="0">
                <a:latin typeface="Times New Roman" pitchFamily="18" charset="0"/>
                <a:cs typeface="Times New Roman" pitchFamily="18" charset="0"/>
              </a:rPr>
              <a:t>n the day called Black Friday  retailers attract </a:t>
            </a:r>
            <a:br>
              <a:rPr lang="en-GB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GB" sz="2400" dirty="0" smtClean="0">
                <a:latin typeface="Times New Roman" pitchFamily="18" charset="0"/>
                <a:cs typeface="Times New Roman" pitchFamily="18" charset="0"/>
              </a:rPr>
              <a:t>shoppers with many sales and </a:t>
            </a:r>
            <a:r>
              <a:rPr lang="cs-CZ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400" dirty="0" smtClean="0">
                <a:latin typeface="Times New Roman" pitchFamily="18" charset="0"/>
                <a:cs typeface="Times New Roman" pitchFamily="18" charset="0"/>
              </a:rPr>
              <a:t>offers - endless queue</a:t>
            </a:r>
            <a:r>
              <a:rPr lang="cs-CZ" sz="2400" dirty="0" smtClean="0">
                <a:latin typeface="Times New Roman" pitchFamily="18" charset="0"/>
                <a:cs typeface="Times New Roman" pitchFamily="18" charset="0"/>
              </a:rPr>
              <a:t>s</a:t>
            </a:r>
            <a:r>
              <a:rPr lang="en-GB" sz="2400" dirty="0" smtClean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cs-CZ" sz="2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cs-CZ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cs-CZ" sz="2400" dirty="0" err="1" smtClean="0">
                <a:latin typeface="Times New Roman" pitchFamily="18" charset="0"/>
                <a:cs typeface="Times New Roman" pitchFamily="18" charset="0"/>
              </a:rPr>
              <a:t>This</a:t>
            </a:r>
            <a:r>
              <a:rPr lang="cs-CZ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2400" dirty="0" err="1" smtClean="0">
                <a:latin typeface="Times New Roman" pitchFamily="18" charset="0"/>
                <a:cs typeface="Times New Roman" pitchFamily="18" charset="0"/>
              </a:rPr>
              <a:t>day</a:t>
            </a:r>
            <a:r>
              <a:rPr lang="cs-CZ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2400" dirty="0" err="1" smtClean="0">
                <a:latin typeface="Times New Roman" pitchFamily="18" charset="0"/>
                <a:cs typeface="Times New Roman" pitchFamily="18" charset="0"/>
              </a:rPr>
              <a:t>is</a:t>
            </a:r>
            <a:r>
              <a:rPr lang="cs-CZ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the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busiest shopping day of the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year</a:t>
            </a:r>
            <a:r>
              <a:rPr lang="cs-CZ" sz="2400" dirty="0" smtClean="0">
                <a:latin typeface="Times New Roman" pitchFamily="18" charset="0"/>
                <a:cs typeface="Times New Roman" pitchFamily="18" charset="0"/>
              </a:rPr>
              <a:t>.</a:t>
            </a:r>
            <a:br>
              <a:rPr lang="cs-CZ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Black Friday is not an official holiday, but many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employees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and schools have both Thanksgiving and the day after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off</a:t>
            </a:r>
            <a:r>
              <a:rPr lang="cs-CZ" sz="24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lvl="0"/>
            <a:r>
              <a:rPr lang="cs-CZ" sz="2400" dirty="0" err="1">
                <a:latin typeface="Times New Roman" pitchFamily="18" charset="0"/>
                <a:cs typeface="Times New Roman" pitchFamily="18" charset="0"/>
              </a:rPr>
              <a:t>Traditionally</a:t>
            </a:r>
            <a:r>
              <a:rPr lang="cs-CZ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2400" dirty="0" err="1">
                <a:latin typeface="Times New Roman" pitchFamily="18" charset="0"/>
                <a:cs typeface="Times New Roman" pitchFamily="18" charset="0"/>
              </a:rPr>
              <a:t>the</a:t>
            </a:r>
            <a:r>
              <a:rPr lang="cs-CZ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2400" dirty="0" err="1">
                <a:latin typeface="Times New Roman" pitchFamily="18" charset="0"/>
                <a:cs typeface="Times New Roman" pitchFamily="18" charset="0"/>
              </a:rPr>
              <a:t>best</a:t>
            </a:r>
            <a:r>
              <a:rPr lang="cs-CZ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2400" dirty="0" err="1" smtClean="0">
                <a:latin typeface="Times New Roman" pitchFamily="18" charset="0"/>
                <a:cs typeface="Times New Roman" pitchFamily="18" charset="0"/>
              </a:rPr>
              <a:t>month</a:t>
            </a:r>
            <a:r>
              <a:rPr lang="cs-CZ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2400" dirty="0" err="1">
                <a:latin typeface="Times New Roman" pitchFamily="18" charset="0"/>
                <a:cs typeface="Times New Roman" pitchFamily="18" charset="0"/>
              </a:rPr>
              <a:t>for</a:t>
            </a:r>
            <a:r>
              <a:rPr lang="cs-CZ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2400" dirty="0" err="1">
                <a:latin typeface="Times New Roman" pitchFamily="18" charset="0"/>
                <a:cs typeface="Times New Roman" pitchFamily="18" charset="0"/>
              </a:rPr>
              <a:t>retailers</a:t>
            </a:r>
            <a:r>
              <a:rPr lang="cs-CZ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2400" dirty="0" err="1" smtClean="0">
                <a:latin typeface="Times New Roman" pitchFamily="18" charset="0"/>
                <a:cs typeface="Times New Roman" pitchFamily="18" charset="0"/>
              </a:rPr>
              <a:t>is</a:t>
            </a:r>
            <a:r>
              <a:rPr lang="cs-CZ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2400" dirty="0" err="1">
                <a:latin typeface="Times New Roman" pitchFamily="18" charset="0"/>
                <a:cs typeface="Times New Roman" pitchFamily="18" charset="0"/>
              </a:rPr>
              <a:t>D</a:t>
            </a:r>
            <a:r>
              <a:rPr lang="cs-CZ" sz="2400" dirty="0" err="1" smtClean="0">
                <a:latin typeface="Times New Roman" pitchFamily="18" charset="0"/>
                <a:cs typeface="Times New Roman" pitchFamily="18" charset="0"/>
              </a:rPr>
              <a:t>ecember</a:t>
            </a:r>
            <a:r>
              <a:rPr lang="cs-CZ" sz="2400" dirty="0">
                <a:latin typeface="Times New Roman" pitchFamily="18" charset="0"/>
                <a:cs typeface="Times New Roman" pitchFamily="18" charset="0"/>
              </a:rPr>
              <a:t>. In </a:t>
            </a:r>
            <a:r>
              <a:rPr lang="cs-CZ" sz="2400" dirty="0" err="1">
                <a:latin typeface="Times New Roman" pitchFamily="18" charset="0"/>
                <a:cs typeface="Times New Roman" pitchFamily="18" charset="0"/>
              </a:rPr>
              <a:t>December</a:t>
            </a:r>
            <a:r>
              <a:rPr lang="cs-CZ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2400" dirty="0" err="1">
                <a:latin typeface="Times New Roman" pitchFamily="18" charset="0"/>
                <a:cs typeface="Times New Roman" pitchFamily="18" charset="0"/>
              </a:rPr>
              <a:t>the</a:t>
            </a:r>
            <a:r>
              <a:rPr lang="cs-CZ" sz="2400" dirty="0">
                <a:latin typeface="Times New Roman" pitchFamily="18" charset="0"/>
                <a:cs typeface="Times New Roman" pitchFamily="18" charset="0"/>
              </a:rPr>
              <a:t> shopping </a:t>
            </a:r>
            <a:r>
              <a:rPr lang="cs-CZ" sz="2400" dirty="0" err="1">
                <a:latin typeface="Times New Roman" pitchFamily="18" charset="0"/>
                <a:cs typeface="Times New Roman" pitchFamily="18" charset="0"/>
              </a:rPr>
              <a:t>spree</a:t>
            </a:r>
            <a:r>
              <a:rPr lang="cs-CZ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2400" dirty="0" err="1">
                <a:latin typeface="Times New Roman" pitchFamily="18" charset="0"/>
                <a:cs typeface="Times New Roman" pitchFamily="18" charset="0"/>
              </a:rPr>
              <a:t>reaches</a:t>
            </a:r>
            <a:r>
              <a:rPr lang="cs-CZ" sz="2400" dirty="0">
                <a:latin typeface="Times New Roman" pitchFamily="18" charset="0"/>
                <a:cs typeface="Times New Roman" pitchFamily="18" charset="0"/>
              </a:rPr>
              <a:t> a </a:t>
            </a:r>
            <a:r>
              <a:rPr lang="cs-CZ" sz="2400" dirty="0" err="1">
                <a:latin typeface="Times New Roman" pitchFamily="18" charset="0"/>
                <a:cs typeface="Times New Roman" pitchFamily="18" charset="0"/>
              </a:rPr>
              <a:t>peak</a:t>
            </a:r>
            <a:r>
              <a:rPr lang="cs-CZ" sz="2400" dirty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endParaRPr lang="en-GB" sz="2400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Obrázek 3" descr="http://www.timeforkids.com/files/111128_blackfriday_tout.jpe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4213" y="4627050"/>
            <a:ext cx="3600400" cy="20791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6" name="Picture 2" descr="http://t0.gstatic.com/images?q=tbn:ANd9GcSoM9IfFUhFWNYLD3FHLvN75XLrFMxJr4vi1RfjC7CevUwwqZrtyg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4560127"/>
            <a:ext cx="2952328" cy="221295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4105287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79512" y="44624"/>
            <a:ext cx="6264696" cy="6696744"/>
          </a:xfrm>
          <a:ln>
            <a:noFill/>
          </a:ln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GB" sz="2400" b="1" u="sng" dirty="0" smtClean="0">
                <a:latin typeface="Times New Roman" pitchFamily="18" charset="0"/>
                <a:cs typeface="Times New Roman" pitchFamily="18" charset="0"/>
              </a:rPr>
              <a:t>SHOPAHOLICS</a:t>
            </a:r>
            <a:endParaRPr lang="en-GB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en-GB" sz="2400" b="1" dirty="0" smtClean="0">
                <a:latin typeface="Times New Roman" pitchFamily="18" charset="0"/>
                <a:cs typeface="Times New Roman" pitchFamily="18" charset="0"/>
              </a:rPr>
              <a:t>Shopaholic</a:t>
            </a:r>
            <a:r>
              <a:rPr lang="cs-CZ" sz="2400" b="1" dirty="0" smtClean="0">
                <a:latin typeface="Times New Roman" pitchFamily="18" charset="0"/>
                <a:cs typeface="Times New Roman" pitchFamily="18" charset="0"/>
              </a:rPr>
              <a:t>s</a:t>
            </a:r>
            <a:r>
              <a:rPr lang="en-GB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400" dirty="0" smtClean="0"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cs-CZ" sz="2400" dirty="0" err="1" smtClean="0">
                <a:latin typeface="Times New Roman" pitchFamily="18" charset="0"/>
                <a:cs typeface="Times New Roman" pitchFamily="18" charset="0"/>
              </a:rPr>
              <a:t>people</a:t>
            </a:r>
            <a:r>
              <a:rPr lang="cs-CZ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400" dirty="0" smtClean="0">
                <a:latin typeface="Times New Roman" pitchFamily="18" charset="0"/>
                <a:cs typeface="Times New Roman" pitchFamily="18" charset="0"/>
              </a:rPr>
              <a:t>who </a:t>
            </a:r>
            <a:r>
              <a:rPr lang="en-GB" sz="2400" dirty="0" smtClean="0">
                <a:latin typeface="Times New Roman" pitchFamily="18" charset="0"/>
                <a:cs typeface="Times New Roman" pitchFamily="18" charset="0"/>
              </a:rPr>
              <a:t>consider </a:t>
            </a:r>
            <a:br>
              <a:rPr lang="en-GB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GB" sz="2400" dirty="0" smtClean="0">
                <a:latin typeface="Times New Roman" pitchFamily="18" charset="0"/>
                <a:cs typeface="Times New Roman" pitchFamily="18" charset="0"/>
              </a:rPr>
              <a:t>themselves as addicted to shopping</a:t>
            </a:r>
            <a:endParaRPr lang="en-GB" sz="2400" dirty="0" smtClean="0">
              <a:effectLst/>
              <a:latin typeface="Times New Roman" pitchFamily="18" charset="0"/>
              <a:cs typeface="Times New Roman" pitchFamily="18" charset="0"/>
            </a:endParaRPr>
          </a:p>
          <a:p>
            <a:r>
              <a:rPr lang="en-GB" sz="2400" b="1" dirty="0" err="1" smtClean="0">
                <a:latin typeface="Times New Roman" pitchFamily="18" charset="0"/>
                <a:cs typeface="Times New Roman" pitchFamily="18" charset="0"/>
              </a:rPr>
              <a:t>Shopaholism</a:t>
            </a:r>
            <a:r>
              <a:rPr lang="en-GB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400" dirty="0" smtClean="0">
                <a:latin typeface="Times New Roman" pitchFamily="18" charset="0"/>
                <a:cs typeface="Times New Roman" pitchFamily="18" charset="0"/>
              </a:rPr>
              <a:t>is </a:t>
            </a:r>
            <a:r>
              <a:rPr lang="en-GB" sz="2400" dirty="0" smtClean="0">
                <a:latin typeface="Times New Roman" pitchFamily="18" charset="0"/>
                <a:cs typeface="Times New Roman" pitchFamily="18" charset="0"/>
              </a:rPr>
              <a:t>very similar to drug or alcohol addiction</a:t>
            </a:r>
          </a:p>
          <a:p>
            <a:r>
              <a:rPr lang="en-GB" sz="2400" dirty="0" smtClean="0">
                <a:latin typeface="Times New Roman" pitchFamily="18" charset="0"/>
                <a:cs typeface="Times New Roman" pitchFamily="18" charset="0"/>
              </a:rPr>
              <a:t>REASONS: A woman feels bad - lonely, worthless, angry or lacking love. So she goes out and buys things - not only to give herself love, but also to prove to the world that she's 'worth it'.</a:t>
            </a:r>
          </a:p>
          <a:p>
            <a:r>
              <a:rPr lang="en-GB" sz="2400" dirty="0" smtClean="0">
                <a:latin typeface="Times New Roman" pitchFamily="18" charset="0"/>
                <a:cs typeface="Times New Roman" pitchFamily="18" charset="0"/>
              </a:rPr>
              <a:t>Shopping gives her a high </a:t>
            </a:r>
          </a:p>
          <a:p>
            <a:r>
              <a:rPr lang="en-GB" sz="2400" dirty="0" smtClean="0">
                <a:latin typeface="Times New Roman" pitchFamily="18" charset="0"/>
                <a:cs typeface="Times New Roman" pitchFamily="18" charset="0"/>
              </a:rPr>
              <a:t>The more expensive goods she buys, the better she feels</a:t>
            </a:r>
          </a:p>
          <a:p>
            <a:r>
              <a:rPr lang="en-GB" sz="2400" dirty="0" smtClean="0">
                <a:latin typeface="Times New Roman" pitchFamily="18" charset="0"/>
                <a:cs typeface="Times New Roman" pitchFamily="18" charset="0"/>
              </a:rPr>
              <a:t>After the shopping: She feels even </a:t>
            </a:r>
            <a:r>
              <a:rPr lang="cs-CZ" sz="2400" dirty="0" err="1" smtClean="0">
                <a:latin typeface="Times New Roman" pitchFamily="18" charset="0"/>
                <a:cs typeface="Times New Roman" pitchFamily="18" charset="0"/>
              </a:rPr>
              <a:t>worse</a:t>
            </a:r>
            <a:r>
              <a:rPr lang="en-GB" sz="2400" dirty="0" smtClean="0">
                <a:latin typeface="Times New Roman" pitchFamily="18" charset="0"/>
                <a:cs typeface="Times New Roman" pitchFamily="18" charset="0"/>
              </a:rPr>
              <a:t>, guilty, scared of the consequences, angry with herself, she regrets... There's only one way out - shop again-&gt; </a:t>
            </a:r>
            <a:r>
              <a:rPr lang="en-GB" sz="2400" b="1" dirty="0" smtClean="0">
                <a:latin typeface="Times New Roman" pitchFamily="18" charset="0"/>
                <a:cs typeface="Times New Roman" pitchFamily="18" charset="0"/>
              </a:rPr>
              <a:t>addiction</a:t>
            </a:r>
            <a:endParaRPr lang="en-GB" sz="2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Obrázek 4" descr="http://www.40andperfect.nl/wp-content/uploads/2010/08/shop_till_you_drop.jpg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924"/>
          <a:stretch/>
        </p:blipFill>
        <p:spPr bwMode="auto">
          <a:xfrm>
            <a:off x="6516215" y="2564904"/>
            <a:ext cx="2514129" cy="3384376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Obrázek 5" descr="http://www.beactive.com.au/images/billboards/Shop%20til%20you%20drop.jpg"/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800" r="4067" b="12800"/>
          <a:stretch/>
        </p:blipFill>
        <p:spPr bwMode="auto">
          <a:xfrm>
            <a:off x="7450261" y="-22448"/>
            <a:ext cx="1693739" cy="2045592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Obrázek 6" descr="http://www.onofield.com/wp-content/uploads/2011/06/money.jpg"/>
          <p:cNvPicPr/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167" t="5397" r="27000" b="8239"/>
          <a:stretch/>
        </p:blipFill>
        <p:spPr bwMode="auto">
          <a:xfrm>
            <a:off x="5835750" y="0"/>
            <a:ext cx="1654125" cy="2106116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43650515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Executive</Template>
  <TotalTime>1679</TotalTime>
  <Words>596</Words>
  <Application>Microsoft Office PowerPoint</Application>
  <PresentationFormat>Předvádění na obrazovce (4:3)</PresentationFormat>
  <Paragraphs>96</Paragraphs>
  <Slides>12</Slides>
  <Notes>6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12</vt:i4>
      </vt:variant>
    </vt:vector>
  </HeadingPairs>
  <TitlesOfParts>
    <vt:vector size="13" baseType="lpstr">
      <vt:lpstr>Motiv systému Office</vt:lpstr>
      <vt:lpstr>SHOPPING</vt:lpstr>
      <vt:lpstr>Prezentace aplikace PowerPoint</vt:lpstr>
      <vt:lpstr>When we go shopping we can go either to a big department store or to the shop which specializes in some extra goods: 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QUESTIONS</vt:lpstr>
      <vt:lpstr>Prezentace aplikace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SHOPPING</dc:title>
  <dc:creator>Marie</dc:creator>
  <cp:lastModifiedBy>Marie</cp:lastModifiedBy>
  <cp:revision>78</cp:revision>
  <dcterms:created xsi:type="dcterms:W3CDTF">2012-01-06T20:03:28Z</dcterms:created>
  <dcterms:modified xsi:type="dcterms:W3CDTF">2013-04-06T13:15:52Z</dcterms:modified>
</cp:coreProperties>
</file>