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1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59" r:id="rId9"/>
    <p:sldId id="273" r:id="rId10"/>
    <p:sldId id="272" r:id="rId11"/>
    <p:sldId id="270" r:id="rId12"/>
    <p:sldId id="271" r:id="rId13"/>
    <p:sldId id="258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43CA7AE-4AAA-4857-9B5A-57539814B1C0}" type="datetimeFigureOut">
              <a:rPr lang="cs-CZ" smtClean="0"/>
              <a:pPr/>
              <a:t>11.11.2010</a:t>
            </a:fld>
            <a:endParaRPr lang="cs-CZ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A4EB0A3-C9D9-41BE-8F82-25A2E36E00B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CA7AE-4AAA-4857-9B5A-57539814B1C0}" type="datetimeFigureOut">
              <a:rPr lang="cs-CZ" smtClean="0"/>
              <a:pPr/>
              <a:t>11.11.2010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B0A3-C9D9-41BE-8F82-25A2E36E00B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CA7AE-4AAA-4857-9B5A-57539814B1C0}" type="datetimeFigureOut">
              <a:rPr lang="cs-CZ" smtClean="0"/>
              <a:pPr/>
              <a:t>11.11.2010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B0A3-C9D9-41BE-8F82-25A2E36E00B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CA7AE-4AAA-4857-9B5A-57539814B1C0}" type="datetimeFigureOut">
              <a:rPr lang="cs-CZ" smtClean="0"/>
              <a:pPr/>
              <a:t>11.11.2010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B0A3-C9D9-41BE-8F82-25A2E36E00B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CA7AE-4AAA-4857-9B5A-57539814B1C0}" type="datetimeFigureOut">
              <a:rPr lang="cs-CZ" smtClean="0"/>
              <a:pPr/>
              <a:t>11.11.2010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B0A3-C9D9-41BE-8F82-25A2E36E00B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CA7AE-4AAA-4857-9B5A-57539814B1C0}" type="datetimeFigureOut">
              <a:rPr lang="cs-CZ" smtClean="0"/>
              <a:pPr/>
              <a:t>11.11.2010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B0A3-C9D9-41BE-8F82-25A2E36E00B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3CA7AE-4AAA-4857-9B5A-57539814B1C0}" type="datetimeFigureOut">
              <a:rPr lang="cs-CZ" smtClean="0"/>
              <a:pPr/>
              <a:t>11.11.2010</a:t>
            </a:fld>
            <a:endParaRPr lang="cs-CZ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A4EB0A3-C9D9-41BE-8F82-25A2E36E00B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43CA7AE-4AAA-4857-9B5A-57539814B1C0}" type="datetimeFigureOut">
              <a:rPr lang="cs-CZ" smtClean="0"/>
              <a:pPr/>
              <a:t>11.11.2010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A4EB0A3-C9D9-41BE-8F82-25A2E36E00B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CA7AE-4AAA-4857-9B5A-57539814B1C0}" type="datetimeFigureOut">
              <a:rPr lang="cs-CZ" smtClean="0"/>
              <a:pPr/>
              <a:t>11.11.2010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B0A3-C9D9-41BE-8F82-25A2E36E00B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CA7AE-4AAA-4857-9B5A-57539814B1C0}" type="datetimeFigureOut">
              <a:rPr lang="cs-CZ" smtClean="0"/>
              <a:pPr/>
              <a:t>11.11.2010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B0A3-C9D9-41BE-8F82-25A2E36E00B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CA7AE-4AAA-4857-9B5A-57539814B1C0}" type="datetimeFigureOut">
              <a:rPr lang="cs-CZ" smtClean="0"/>
              <a:pPr/>
              <a:t>11.11.2010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B0A3-C9D9-41BE-8F82-25A2E36E00B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43CA7AE-4AAA-4857-9B5A-57539814B1C0}" type="datetimeFigureOut">
              <a:rPr lang="cs-CZ" smtClean="0"/>
              <a:pPr/>
              <a:t>11.11.2010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A4EB0A3-C9D9-41BE-8F82-25A2E36E00B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Paměti počítače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" y="4293096"/>
            <a:ext cx="6995120" cy="135944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operační paměti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optické paměti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</a:t>
            </a:r>
            <a:r>
              <a:rPr lang="cs-CZ" dirty="0" err="1" smtClean="0"/>
              <a:t>flash</a:t>
            </a:r>
            <a:r>
              <a:rPr lang="cs-CZ" dirty="0" smtClean="0"/>
              <a:t> paměti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66800"/>
          </a:xfrm>
        </p:spPr>
        <p:txBody>
          <a:bodyPr/>
          <a:lstStyle/>
          <a:p>
            <a:r>
              <a:rPr lang="cs-CZ" dirty="0" smtClean="0"/>
              <a:t>Stavba CD</a:t>
            </a:r>
            <a:endParaRPr lang="cs-CZ" dirty="0"/>
          </a:p>
        </p:txBody>
      </p:sp>
      <p:pic>
        <p:nvPicPr>
          <p:cNvPr id="5" name="Zástupný symbol pro obsah 4" descr="600px-CD_layers_svg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132856"/>
            <a:ext cx="4038600" cy="4038600"/>
          </a:xfrm>
          <a:prstGeom prst="rect">
            <a:avLst/>
          </a:prstGeom>
        </p:spPr>
      </p:pic>
      <p:sp>
        <p:nvSpPr>
          <p:cNvPr id="6" name="Zástupný symbol pro obsah 5"/>
          <p:cNvSpPr txBox="1">
            <a:spLocks noGrp="1"/>
          </p:cNvSpPr>
          <p:nvPr>
            <p:ph sz="half" idx="2"/>
          </p:nvPr>
        </p:nvSpPr>
        <p:spPr>
          <a:xfrm>
            <a:off x="4648200" y="1628800"/>
            <a:ext cx="40386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1"/>
              </a:buClr>
              <a:buFont typeface="+mj-lt"/>
              <a:buAutoNum type="alphaUcPeriod"/>
            </a:pPr>
            <a:r>
              <a:rPr lang="cs-CZ" dirty="0" smtClean="0"/>
              <a:t>polykarbonátová vrstva, jsou zde data zak</a:t>
            </a:r>
            <a:r>
              <a:rPr lang="cs-CZ" dirty="0" smtClean="0">
                <a:latin typeface="Times New Roman"/>
                <a:cs typeface="Times New Roman"/>
              </a:rPr>
              <a:t>ó</a:t>
            </a:r>
            <a:r>
              <a:rPr lang="cs-CZ" dirty="0" smtClean="0"/>
              <a:t>dovaná pomocí „hrbolků“</a:t>
            </a:r>
          </a:p>
          <a:p>
            <a:pPr marL="342900" indent="-342900">
              <a:buClrTx/>
              <a:buFont typeface="+mj-lt"/>
              <a:buAutoNum type="alphaUcPeriod"/>
            </a:pPr>
            <a:r>
              <a:rPr lang="cs-CZ" dirty="0" smtClean="0"/>
              <a:t>zrcadlící vrstva, odráží paprsek zpět </a:t>
            </a:r>
          </a:p>
          <a:p>
            <a:pPr marL="342900" indent="-342900">
              <a:buClrTx/>
              <a:buFont typeface="+mj-lt"/>
              <a:buAutoNum type="alphaUcPeriod"/>
            </a:pPr>
            <a:r>
              <a:rPr lang="cs-CZ" dirty="0" smtClean="0"/>
              <a:t>lakovaná vrstva, použitá proti oxidaci</a:t>
            </a:r>
          </a:p>
          <a:p>
            <a:pPr marL="342900" indent="-342900">
              <a:buClrTx/>
              <a:buFont typeface="+mj-lt"/>
              <a:buAutoNum type="alphaUcPeriod"/>
            </a:pPr>
            <a:r>
              <a:rPr lang="cs-CZ" dirty="0" smtClean="0"/>
              <a:t>obrázek vytištěný na vrchu disku</a:t>
            </a:r>
          </a:p>
          <a:p>
            <a:pPr marL="342900" indent="-342900">
              <a:buClrTx/>
              <a:buFont typeface="+mj-lt"/>
              <a:buAutoNum type="alphaUcPeriod"/>
            </a:pPr>
            <a:r>
              <a:rPr lang="cs-CZ" dirty="0" smtClean="0"/>
              <a:t>laser čte polykarbonátovou vrstvu a odráží se zpět do čtečky</a:t>
            </a:r>
          </a:p>
          <a:p>
            <a:pPr marL="342900" indent="-342900">
              <a:buFont typeface="+mj-lt"/>
              <a:buAutoNum type="alphaUcPeriod"/>
            </a:pPr>
            <a:endParaRPr lang="cs-CZ" dirty="0" smtClean="0"/>
          </a:p>
          <a:p>
            <a:pPr marL="342900" indent="-342900"/>
            <a:r>
              <a:rPr lang="cs-CZ" dirty="0" smtClean="0"/>
              <a:t>podobné u ostatních optických médií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Rozděleni podle typů média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/>
              <a:t>CD (Compact Disc)</a:t>
            </a:r>
          </a:p>
          <a:p>
            <a:r>
              <a:rPr lang="cs-CZ" sz="2400" b="1" dirty="0" smtClean="0"/>
              <a:t>DVD (Digital Versatile Disc)</a:t>
            </a:r>
          </a:p>
          <a:p>
            <a:r>
              <a:rPr lang="cs-CZ" sz="2400" b="1" dirty="0" smtClean="0"/>
              <a:t>Blu-ray Disc</a:t>
            </a:r>
          </a:p>
          <a:p>
            <a:r>
              <a:rPr lang="en-US" sz="2400" dirty="0" smtClean="0"/>
              <a:t>HD DVD (High-Definition/Density DVD)</a:t>
            </a:r>
            <a:endParaRPr lang="cs-CZ" sz="2400" dirty="0" smtClean="0"/>
          </a:p>
          <a:p>
            <a:r>
              <a:rPr lang="cs-CZ" sz="2400" dirty="0" smtClean="0"/>
              <a:t>HVD (Holographic Versatile Disc) </a:t>
            </a:r>
          </a:p>
          <a:p>
            <a:r>
              <a:rPr lang="cs-CZ" sz="2400" dirty="0" smtClean="0"/>
              <a:t>UMD (Universal Media Disc) </a:t>
            </a:r>
          </a:p>
          <a:p>
            <a:r>
              <a:rPr lang="cs-CZ" sz="2400" dirty="0" smtClean="0"/>
              <a:t> a další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Rozdělení p</a:t>
            </a:r>
            <a:r>
              <a:rPr lang="pl-PL" dirty="0" smtClean="0"/>
              <a:t>odle možnosti zápisu/ přepisu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-ROM (Read Only Memory) – paměťové médium je určeno výhradně pro čtení</a:t>
            </a:r>
          </a:p>
          <a:p>
            <a:r>
              <a:rPr lang="cs-CZ" sz="2400" dirty="0" smtClean="0"/>
              <a:t>-R (Recordable) – data lze zapsat pouze jednou</a:t>
            </a:r>
          </a:p>
          <a:p>
            <a:r>
              <a:rPr lang="cs-CZ" sz="2400" dirty="0" smtClean="0"/>
              <a:t>-RW (Rewritable) – data lze zapsat opakovaně (asi 1000x)</a:t>
            </a:r>
          </a:p>
          <a:p>
            <a:r>
              <a:rPr lang="cs-CZ" sz="2400" dirty="0" smtClean="0"/>
              <a:t>-RAM (Random Access Memory) – přepisovatelné (až 100000x). Lze s ním pracovat jako s pevným diskem.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Flash paměti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Jedná se o paměť typu RAM, tzn. paměť s náhodným přístupem a elektricky programovatelné.</a:t>
            </a:r>
          </a:p>
          <a:p>
            <a:r>
              <a:rPr lang="cs-CZ" sz="2400" dirty="0" smtClean="0"/>
              <a:t>Její vnitřní struktura je organizovaná do bloků, které jdou programovat samostatně.</a:t>
            </a:r>
          </a:p>
          <a:p>
            <a:r>
              <a:rPr lang="cs-CZ" sz="2400" dirty="0" smtClean="0"/>
              <a:t>Nemají žádné pohyblivé části a informace na nich zůstávají uložené i bez napájení (jedná se u nich o tzv. nonvolatilní paměť)</a:t>
            </a:r>
          </a:p>
          <a:p>
            <a:r>
              <a:rPr lang="cs-CZ" sz="2400" dirty="0" smtClean="0"/>
              <a:t>Jsou velmi odolné, životnost se udává kolem 10ti let.</a:t>
            </a:r>
          </a:p>
          <a:p>
            <a:r>
              <a:rPr lang="cs-CZ" sz="2400" dirty="0" smtClean="0"/>
              <a:t>Mají velmi široké uplatnění.</a:t>
            </a:r>
          </a:p>
          <a:p>
            <a:r>
              <a:rPr lang="cs-CZ" sz="2400" dirty="0" smtClean="0"/>
              <a:t>Lze použít i jako ROM pro uložení firmwaru.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66800"/>
          </a:xfrm>
        </p:spPr>
        <p:txBody>
          <a:bodyPr/>
          <a:lstStyle/>
          <a:p>
            <a:r>
              <a:rPr lang="cs-CZ" dirty="0" smtClean="0"/>
              <a:t>Rozdělení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Paměťové karty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CompactFlash (CF)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Memory Stick (MS)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Multimedia card (MMC)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Secure Digital (SD)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Smart Media (SM)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xD-Picture card (xD)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/>
              <a:t>USB Flash Disk</a:t>
            </a:r>
          </a:p>
          <a:p>
            <a:r>
              <a:rPr lang="cs-CZ" dirty="0" smtClean="0"/>
              <a:t>Solid-state drive (SSD)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CompactFlash (CF)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Historicky nejstarší (1994)</a:t>
            </a:r>
          </a:p>
          <a:p>
            <a:r>
              <a:rPr lang="cs-CZ" dirty="0" smtClean="0"/>
              <a:t>Kapacity těchto karet se pohybují v řádově jednotkách GB, horní hranice se pohybuje v řádově desítkách GB. </a:t>
            </a:r>
          </a:p>
          <a:p>
            <a:r>
              <a:rPr lang="cs-CZ" dirty="0" smtClean="0"/>
              <a:t>Rychlosti těchto karet jsou od 10 MB/s až do 52,5 MB/s</a:t>
            </a:r>
          </a:p>
          <a:p>
            <a:endParaRPr lang="cs-CZ" dirty="0"/>
          </a:p>
        </p:txBody>
      </p:sp>
      <p:pic>
        <p:nvPicPr>
          <p:cNvPr id="5" name="Zástupný symbol pro obsah 4" descr="cf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786640"/>
            <a:ext cx="4038600" cy="345165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Memory Stick (MS)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Vytvořeno Sony roku 1998</a:t>
            </a:r>
          </a:p>
          <a:p>
            <a:r>
              <a:rPr lang="cs-CZ" dirty="0" smtClean="0"/>
              <a:t>Typy: MS Pro, MS Duo, MS PRO DUO, MS Micro, MS Pro Duo High Speed</a:t>
            </a:r>
          </a:p>
          <a:p>
            <a:r>
              <a:rPr lang="cs-CZ" dirty="0" smtClean="0"/>
              <a:t>Kapacita od 128 MB až 8GB</a:t>
            </a:r>
          </a:p>
          <a:p>
            <a:r>
              <a:rPr lang="cs-CZ" dirty="0" smtClean="0"/>
              <a:t>Hlavně v zařízeních od Sony</a:t>
            </a:r>
          </a:p>
        </p:txBody>
      </p:sp>
      <p:pic>
        <p:nvPicPr>
          <p:cNvPr id="5" name="Zástupný symbol pro obsah 4" descr="m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3182157"/>
            <a:ext cx="4038600" cy="26606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Multimedia Card (MMC)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Vyvinuta roku  1997</a:t>
            </a:r>
          </a:p>
          <a:p>
            <a:r>
              <a:rPr lang="cs-CZ" dirty="0" smtClean="0"/>
              <a:t>Široké využití, kompatibilita s přístroji využívajícími SD.</a:t>
            </a:r>
          </a:p>
          <a:p>
            <a:r>
              <a:rPr lang="pl-PL" dirty="0" smtClean="0"/>
              <a:t>Kapacitách od 128 MB do řádově jednotek GB.</a:t>
            </a:r>
          </a:p>
          <a:p>
            <a:r>
              <a:rPr lang="pl-PL" dirty="0" smtClean="0"/>
              <a:t>Mnoho variant – MMC Plus, MMC micro, RS-MMC, ...</a:t>
            </a:r>
          </a:p>
        </p:txBody>
      </p:sp>
      <p:pic>
        <p:nvPicPr>
          <p:cNvPr id="5" name="Zástupný symbol pro obsah 4" descr="mmc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360917" y="2996952"/>
            <a:ext cx="3625796" cy="23822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SmartMedia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42792" cy="4525963"/>
          </a:xfrm>
        </p:spPr>
        <p:txBody>
          <a:bodyPr/>
          <a:lstStyle/>
          <a:p>
            <a:r>
              <a:rPr lang="cs-CZ" dirty="0" smtClean="0"/>
              <a:t>Vyvinuta Toshibou roku 1995 </a:t>
            </a:r>
          </a:p>
          <a:p>
            <a:r>
              <a:rPr lang="cs-CZ" dirty="0" smtClean="0"/>
              <a:t>Zastaralé, nahrazeno </a:t>
            </a:r>
            <a:r>
              <a:rPr lang="cs-CZ" dirty="0" err="1" smtClean="0"/>
              <a:t>xD</a:t>
            </a:r>
            <a:r>
              <a:rPr lang="cs-CZ" dirty="0" smtClean="0"/>
              <a:t>-Picture Card</a:t>
            </a:r>
            <a:endParaRPr lang="cs-CZ" dirty="0"/>
          </a:p>
        </p:txBody>
      </p:sp>
      <p:pic>
        <p:nvPicPr>
          <p:cNvPr id="5" name="Zástupný symbol pro obsah 4" descr="Smartmedi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76056" y="2921025"/>
            <a:ext cx="2734444" cy="27344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xD-Picture Card (xD)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Uvedeno roku 2002</a:t>
            </a:r>
          </a:p>
          <a:p>
            <a:r>
              <a:rPr lang="cs-CZ" dirty="0" smtClean="0"/>
              <a:t>Jsou rychlé a mají dlouhou životnost.</a:t>
            </a:r>
          </a:p>
          <a:p>
            <a:r>
              <a:rPr lang="cs-CZ" dirty="0" smtClean="0"/>
              <a:t>Vyrábí ve variantách H, M a M</a:t>
            </a:r>
            <a:r>
              <a:rPr lang="cs-CZ" baseline="30000" dirty="0" smtClean="0"/>
              <a:t>+</a:t>
            </a:r>
            <a:endParaRPr lang="cs-CZ" dirty="0" smtClean="0"/>
          </a:p>
          <a:p>
            <a:r>
              <a:rPr lang="cs-CZ" dirty="0" smtClean="0"/>
              <a:t>M i H vykazují problémy v kompatibilitě se staršími přístroji.</a:t>
            </a:r>
          </a:p>
          <a:p>
            <a:r>
              <a:rPr lang="cs-CZ" dirty="0" smtClean="0"/>
              <a:t>Kapacita je v jednotkách GB</a:t>
            </a:r>
            <a:endParaRPr lang="cs-CZ" dirty="0"/>
          </a:p>
        </p:txBody>
      </p:sp>
      <p:pic>
        <p:nvPicPr>
          <p:cNvPr id="5" name="Zástupný symbol pro obsah 4" descr="xD Card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38750" y="3083719"/>
            <a:ext cx="2857500" cy="2857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Operační paměť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nestálá vnitřní elektronická paměť</a:t>
            </a:r>
          </a:p>
          <a:p>
            <a:r>
              <a:rPr lang="cs-CZ" sz="2400" dirty="0" smtClean="0"/>
              <a:t>určená pro dočasné uložení zpracovávaných dat a spouštěného programového kódu (pro uchovávání kódu programů respektive procesů, jejich průběhu a výsledku)</a:t>
            </a:r>
            <a:endParaRPr lang="pl-PL" sz="2400" dirty="0" smtClean="0"/>
          </a:p>
          <a:p>
            <a:r>
              <a:rPr lang="pl-PL" sz="2400" dirty="0" smtClean="0"/>
              <a:t>je spojena s procesorem pomocí sběrnice</a:t>
            </a:r>
          </a:p>
          <a:p>
            <a:r>
              <a:rPr lang="cs-CZ" sz="2400" dirty="0" smtClean="0"/>
              <a:t>umožňuje přístup k libovolné informaci v konstantním čase bez ohledu na její fyzické umístění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Secure Digital (SD)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Nejpoužívanější typ</a:t>
            </a:r>
          </a:p>
          <a:p>
            <a:r>
              <a:rPr lang="cs-CZ" dirty="0" smtClean="0"/>
              <a:t>Typy – SD, SDHC, SDXC</a:t>
            </a:r>
          </a:p>
          <a:p>
            <a:r>
              <a:rPr lang="cs-CZ" dirty="0" smtClean="0"/>
              <a:t>I ve verzích mini a micro</a:t>
            </a:r>
          </a:p>
          <a:p>
            <a:r>
              <a:rPr lang="cs-CZ" dirty="0" smtClean="0"/>
              <a:t>Rychlost až 6OMB/s</a:t>
            </a:r>
          </a:p>
          <a:p>
            <a:r>
              <a:rPr lang="cs-CZ" dirty="0" smtClean="0"/>
              <a:t>Kapacita v GB (SDXC by měla dosahovat kapacity až 2 TB)</a:t>
            </a:r>
          </a:p>
          <a:p>
            <a:endParaRPr lang="cs-CZ" dirty="0"/>
          </a:p>
        </p:txBody>
      </p:sp>
      <p:pic>
        <p:nvPicPr>
          <p:cNvPr id="5" name="Zástupný symbol pro obsah 4" descr="SD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8477" y="2708920"/>
            <a:ext cx="2018623" cy="25838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USB flash disk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Data se do disku nahrávají přes sbě</a:t>
            </a:r>
            <a:r>
              <a:rPr lang="cs-CZ" dirty="0" smtClean="0"/>
              <a:t>rnici USB</a:t>
            </a:r>
          </a:p>
          <a:p>
            <a:r>
              <a:rPr lang="cs-CZ" dirty="0" smtClean="0"/>
              <a:t>Kapacita se v dnešní době pohybuje od 1 GB do 256 GB.</a:t>
            </a:r>
          </a:p>
          <a:p>
            <a:r>
              <a:rPr lang="cs-CZ" dirty="0" smtClean="0"/>
              <a:t>Přenosová rychlost je od 15 do 60 MB/s.</a:t>
            </a:r>
          </a:p>
          <a:p>
            <a:r>
              <a:rPr lang="cs-CZ" dirty="0" smtClean="0"/>
              <a:t>Výhodné – odolné, vysoká kapacita, kompatibilní</a:t>
            </a:r>
          </a:p>
          <a:p>
            <a:r>
              <a:rPr lang="cs-CZ" dirty="0" smtClean="0"/>
              <a:t>Použití – přenos dat, zálohování, bootování OS </a:t>
            </a:r>
          </a:p>
          <a:p>
            <a:r>
              <a:rPr lang="cs-CZ" dirty="0" smtClean="0"/>
              <a:t>Omezený počet přepisů (v řádu stovek tisíc).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USB flash disk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1 USB konektor</a:t>
            </a:r>
          </a:p>
          <a:p>
            <a:r>
              <a:rPr lang="cs-CZ" dirty="0" smtClean="0"/>
              <a:t>2 Mass storage controller</a:t>
            </a:r>
          </a:p>
          <a:p>
            <a:r>
              <a:rPr lang="cs-CZ" dirty="0" smtClean="0"/>
              <a:t>3 Testovací kontakty</a:t>
            </a:r>
          </a:p>
          <a:p>
            <a:r>
              <a:rPr lang="cs-CZ" dirty="0" smtClean="0"/>
              <a:t>4 Flash paměť</a:t>
            </a:r>
          </a:p>
          <a:p>
            <a:r>
              <a:rPr lang="cs-CZ" dirty="0" smtClean="0"/>
              <a:t>5 Krystalový oscilátor</a:t>
            </a:r>
          </a:p>
          <a:p>
            <a:r>
              <a:rPr lang="cs-CZ" dirty="0" smtClean="0"/>
              <a:t>6 LED</a:t>
            </a:r>
          </a:p>
          <a:p>
            <a:r>
              <a:rPr lang="cs-CZ" dirty="0" smtClean="0"/>
              <a:t>7 Zámek</a:t>
            </a:r>
          </a:p>
          <a:p>
            <a:r>
              <a:rPr lang="cs-CZ" dirty="0" smtClean="0"/>
              <a:t>8 Místo pro druhý paměťový modul</a:t>
            </a:r>
            <a:endParaRPr lang="cs-CZ" dirty="0"/>
          </a:p>
        </p:txBody>
      </p:sp>
      <p:pic>
        <p:nvPicPr>
          <p:cNvPr id="6" name="Zástupný symbol pro obsah 5" descr="US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577172"/>
            <a:ext cx="4038600" cy="38705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Solid-state drive (SSD)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SSD disky byly a jsou vyráběny s perspektivou, že postupně nahradí pevné disky. </a:t>
            </a:r>
          </a:p>
          <a:p>
            <a:r>
              <a:rPr lang="cs-CZ" dirty="0" smtClean="0"/>
              <a:t>Používají stejné rozhraní SATA, ATA (stejný konektor i typ komunikace jako HDD).</a:t>
            </a:r>
          </a:p>
          <a:p>
            <a:r>
              <a:rPr lang="cs-CZ" dirty="0" smtClean="0"/>
              <a:t> Nemají mechanické pohyblivé části, mají nižší spotřebu, nižší čas na alokaci dat, dosahují vyšších přenosových rychlostí, nejsou hlučné.</a:t>
            </a:r>
          </a:p>
          <a:p>
            <a:r>
              <a:rPr lang="cs-CZ" dirty="0" smtClean="0"/>
              <a:t>Mají omezenou životnost, jsou drahé.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>
            <a:normAutofit/>
          </a:bodyPr>
          <a:lstStyle/>
          <a:p>
            <a:r>
              <a:rPr lang="cs-CZ" dirty="0" smtClean="0"/>
              <a:t>Metody správy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rmAutofit/>
          </a:bodyPr>
          <a:lstStyle/>
          <a:p>
            <a:r>
              <a:rPr lang="cs-CZ" sz="2400" dirty="0" smtClean="0"/>
              <a:t>Monolitická paměť</a:t>
            </a:r>
          </a:p>
          <a:p>
            <a:pPr lvl="1"/>
            <a:r>
              <a:rPr lang="cs-CZ" sz="2000" dirty="0" smtClean="0">
                <a:solidFill>
                  <a:schemeClr val="tx1"/>
                </a:solidFill>
              </a:rPr>
              <a:t>Adresový prostor je rozdělen na dva bloky</a:t>
            </a:r>
          </a:p>
          <a:p>
            <a:pPr lvl="1"/>
            <a:r>
              <a:rPr lang="cs-CZ" sz="2000" dirty="0" smtClean="0">
                <a:solidFill>
                  <a:schemeClr val="tx1"/>
                </a:solidFill>
              </a:rPr>
              <a:t>Jeden pro jádro („</a:t>
            </a:r>
            <a:r>
              <a:rPr lang="cs-CZ" sz="2000" dirty="0" err="1" smtClean="0">
                <a:solidFill>
                  <a:schemeClr val="tx1"/>
                </a:solidFill>
              </a:rPr>
              <a:t>Kernel</a:t>
            </a:r>
            <a:r>
              <a:rPr lang="cs-CZ" sz="2000" dirty="0" smtClean="0">
                <a:solidFill>
                  <a:schemeClr val="tx1"/>
                </a:solidFill>
              </a:rPr>
              <a:t> </a:t>
            </a:r>
            <a:r>
              <a:rPr lang="cs-CZ" sz="2000" dirty="0" err="1" smtClean="0">
                <a:solidFill>
                  <a:schemeClr val="tx1"/>
                </a:solidFill>
              </a:rPr>
              <a:t>memory</a:t>
            </a:r>
            <a:r>
              <a:rPr lang="cs-CZ" sz="2000" dirty="0" smtClean="0">
                <a:solidFill>
                  <a:schemeClr val="tx1"/>
                </a:solidFill>
              </a:rPr>
              <a:t>“), druhý pro ostatní procesy („</a:t>
            </a:r>
            <a:r>
              <a:rPr lang="cs-CZ" sz="2000" dirty="0" err="1" smtClean="0">
                <a:solidFill>
                  <a:schemeClr val="tx1"/>
                </a:solidFill>
              </a:rPr>
              <a:t>Application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memory</a:t>
            </a:r>
            <a:r>
              <a:rPr lang="cs-CZ" sz="2000" dirty="0" smtClean="0">
                <a:solidFill>
                  <a:schemeClr val="tx1"/>
                </a:solidFill>
              </a:rPr>
              <a:t>“)</a:t>
            </a:r>
          </a:p>
          <a:p>
            <a:pPr lvl="1"/>
            <a:r>
              <a:rPr lang="cs-CZ" sz="2000" dirty="0" smtClean="0">
                <a:solidFill>
                  <a:schemeClr val="tx1"/>
                </a:solidFill>
              </a:rPr>
              <a:t>Volná paměť je přidělena procesu celá bez ohledu na požadovanou velikost – </a:t>
            </a:r>
            <a:r>
              <a:rPr lang="pt-BR" sz="2000" dirty="0" smtClean="0">
                <a:solidFill>
                  <a:schemeClr val="tx1"/>
                </a:solidFill>
              </a:rPr>
              <a:t>proces s malou velikostí zabere celou aplikační paměť.</a:t>
            </a:r>
            <a:endParaRPr lang="cs-CZ" sz="2400" b="1" dirty="0" smtClean="0"/>
          </a:p>
          <a:p>
            <a:r>
              <a:rPr lang="cs-CZ" sz="2400" dirty="0" smtClean="0"/>
              <a:t>Statické bloky</a:t>
            </a:r>
          </a:p>
          <a:p>
            <a:pPr lvl="1"/>
            <a:r>
              <a:rPr lang="cs-CZ" sz="2000" dirty="0" smtClean="0">
                <a:solidFill>
                  <a:schemeClr val="tx1"/>
                </a:solidFill>
              </a:rPr>
              <a:t>Aplikační paměť je rozdělena ne několik samostatných bloků, které lze přidělovat samostatně.</a:t>
            </a:r>
          </a:p>
          <a:p>
            <a:pPr lvl="1"/>
            <a:r>
              <a:rPr lang="cs-CZ" sz="2000" dirty="0" smtClean="0">
                <a:solidFill>
                  <a:schemeClr val="tx1"/>
                </a:solidFill>
              </a:rPr>
              <a:t>Jeden proces může zabírat i více nesouvislých bloků.</a:t>
            </a:r>
          </a:p>
          <a:p>
            <a:r>
              <a:rPr lang="cs-CZ" sz="2400" dirty="0" smtClean="0"/>
              <a:t>Dynamické bloky</a:t>
            </a:r>
          </a:p>
          <a:p>
            <a:pPr lvl="1"/>
            <a:r>
              <a:rPr lang="cs-CZ" sz="2000" dirty="0" smtClean="0">
                <a:solidFill>
                  <a:schemeClr val="tx1"/>
                </a:solidFill>
              </a:rPr>
              <a:t>Aplikační paměť je rozdělena na bloky jejichž velikost se dynamicky upravuje dle požadavků procesů.</a:t>
            </a:r>
          </a:p>
          <a:p>
            <a:pPr lvl="1">
              <a:buNone/>
            </a:pPr>
            <a:endParaRPr lang="cs-CZ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/>
          <a:lstStyle/>
          <a:p>
            <a:r>
              <a:rPr lang="cs-CZ" dirty="0" smtClean="0"/>
              <a:t>RAM (</a:t>
            </a:r>
            <a:r>
              <a:rPr lang="cs-CZ" dirty="0" err="1" smtClean="0"/>
              <a:t>Random</a:t>
            </a:r>
            <a:r>
              <a:rPr lang="cs-CZ" dirty="0" smtClean="0"/>
              <a:t> Access </a:t>
            </a:r>
            <a:r>
              <a:rPr lang="cs-CZ" dirty="0" err="1" smtClean="0"/>
              <a:t>Memory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25112"/>
          </a:xfrm>
        </p:spPr>
        <p:txBody>
          <a:bodyPr>
            <a:normAutofit/>
          </a:bodyPr>
          <a:lstStyle/>
          <a:p>
            <a:r>
              <a:rPr lang="cs-CZ" sz="2400" dirty="0" smtClean="0"/>
              <a:t>někdy nazývá RWM (</a:t>
            </a:r>
            <a:r>
              <a:rPr lang="cs-CZ" sz="2400" dirty="0" err="1" smtClean="0"/>
              <a:t>Read</a:t>
            </a:r>
            <a:r>
              <a:rPr lang="cs-CZ" sz="2400" dirty="0" smtClean="0"/>
              <a:t> </a:t>
            </a:r>
            <a:r>
              <a:rPr lang="cs-CZ" sz="2400" dirty="0" err="1" smtClean="0"/>
              <a:t>Write</a:t>
            </a:r>
            <a:r>
              <a:rPr lang="cs-CZ" sz="2400" dirty="0" smtClean="0"/>
              <a:t> </a:t>
            </a:r>
            <a:r>
              <a:rPr lang="cs-CZ" sz="2400" dirty="0" err="1" smtClean="0"/>
              <a:t>Memory</a:t>
            </a:r>
            <a:r>
              <a:rPr lang="cs-CZ" sz="2400" dirty="0" smtClean="0"/>
              <a:t>), </a:t>
            </a:r>
          </a:p>
          <a:p>
            <a:r>
              <a:rPr lang="cs-CZ" sz="2400" dirty="0" smtClean="0"/>
              <a:t>slouží k ukládání dat, se kterými se zrovna pracuje</a:t>
            </a:r>
          </a:p>
          <a:p>
            <a:r>
              <a:rPr lang="cs-CZ" sz="2400" dirty="0" smtClean="0"/>
              <a:t>je to krátkodobá paměť počítače, při restartu se vymaže, je závislá na napájení (</a:t>
            </a:r>
            <a:r>
              <a:rPr lang="cs-CZ" sz="2400" dirty="0" err="1" smtClean="0"/>
              <a:t>volatilní</a:t>
            </a:r>
            <a:r>
              <a:rPr lang="cs-CZ" sz="2400" dirty="0" smtClean="0"/>
              <a:t>)</a:t>
            </a:r>
          </a:p>
          <a:p>
            <a:r>
              <a:rPr lang="cs-CZ" sz="2400" dirty="0" smtClean="0"/>
              <a:t>pokud paměť nemá dostatečnou velikost, pak operační systém odkládá část jejího obsahu, na harddisk – swapování</a:t>
            </a:r>
          </a:p>
          <a:p>
            <a:r>
              <a:rPr lang="pl-PL" sz="2400" dirty="0" smtClean="0"/>
              <a:t>je spojena s procesorem přímo (dříve byla umístěna na </a:t>
            </a:r>
            <a:r>
              <a:rPr lang="cs-CZ" sz="2400" dirty="0" err="1" smtClean="0"/>
              <a:t>northbridge</a:t>
            </a:r>
            <a:r>
              <a:rPr lang="cs-CZ" sz="2400" dirty="0" smtClean="0"/>
              <a:t>)</a:t>
            </a:r>
            <a:endParaRPr lang="pl-PL" sz="2400" dirty="0" smtClean="0"/>
          </a:p>
          <a:p>
            <a:r>
              <a:rPr lang="cs-CZ" sz="2400" dirty="0" smtClean="0"/>
              <a:t>SRAM –statická, DRAM - dynamická 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cs-CZ" dirty="0" smtClean="0"/>
              <a:t>Typy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568952" cy="5040560"/>
          </a:xfrm>
        </p:spPr>
        <p:txBody>
          <a:bodyPr>
            <a:noAutofit/>
          </a:bodyPr>
          <a:lstStyle/>
          <a:p>
            <a:r>
              <a:rPr lang="cs-CZ" sz="2200" dirty="0" smtClean="0"/>
              <a:t>SIMM -velmi zastaralé a prakticky nepoužívané</a:t>
            </a:r>
          </a:p>
          <a:p>
            <a:r>
              <a:rPr lang="cs-CZ" sz="2200" dirty="0" smtClean="0"/>
              <a:t>DIMM</a:t>
            </a:r>
          </a:p>
          <a:p>
            <a:pPr lvl="1"/>
            <a:r>
              <a:rPr lang="cs-CZ" sz="2000" dirty="0" smtClean="0">
                <a:solidFill>
                  <a:schemeClr val="tx1"/>
                </a:solidFill>
              </a:rPr>
              <a:t>SDRAM - často používané ve starších počítačích, pracují na frekvencích do 133MHz</a:t>
            </a:r>
          </a:p>
          <a:p>
            <a:pPr lvl="2"/>
            <a:r>
              <a:rPr lang="pl-PL" sz="2000" dirty="0" smtClean="0">
                <a:solidFill>
                  <a:schemeClr val="tx1"/>
                </a:solidFill>
              </a:rPr>
              <a:t>kapacity od 16 MB do 512 MB</a:t>
            </a:r>
            <a:endParaRPr lang="cs-CZ" sz="2000" dirty="0" smtClean="0">
              <a:solidFill>
                <a:schemeClr val="tx1"/>
              </a:solidFill>
            </a:endParaRPr>
          </a:p>
          <a:p>
            <a:pPr lvl="1"/>
            <a:r>
              <a:rPr lang="cs-CZ" sz="2000" dirty="0" smtClean="0">
                <a:solidFill>
                  <a:schemeClr val="tx1"/>
                </a:solidFill>
              </a:rPr>
              <a:t>DDR -  pracující na frekvencích do 400MHz</a:t>
            </a:r>
          </a:p>
          <a:p>
            <a:pPr lvl="2"/>
            <a:r>
              <a:rPr lang="pl-PL" sz="2000" dirty="0" smtClean="0">
                <a:solidFill>
                  <a:schemeClr val="tx1"/>
                </a:solidFill>
              </a:rPr>
              <a:t>Kapacita od 64 do 1024 MB</a:t>
            </a:r>
            <a:endParaRPr lang="cs-CZ" sz="2000" dirty="0" smtClean="0">
              <a:solidFill>
                <a:schemeClr val="tx1"/>
              </a:solidFill>
            </a:endParaRPr>
          </a:p>
          <a:p>
            <a:pPr lvl="1"/>
            <a:r>
              <a:rPr lang="cs-CZ" sz="2000" dirty="0" smtClean="0">
                <a:solidFill>
                  <a:schemeClr val="tx1"/>
                </a:solidFill>
              </a:rPr>
              <a:t>DDR II - pracující na frekvencích do 1,2 </a:t>
            </a:r>
            <a:r>
              <a:rPr lang="cs-CZ" sz="2000" dirty="0" err="1" smtClean="0">
                <a:solidFill>
                  <a:schemeClr val="tx1"/>
                </a:solidFill>
              </a:rPr>
              <a:t>GHz</a:t>
            </a:r>
            <a:endParaRPr lang="cs-CZ" sz="2000" dirty="0" smtClean="0">
              <a:solidFill>
                <a:schemeClr val="tx1"/>
              </a:solidFill>
            </a:endParaRPr>
          </a:p>
          <a:p>
            <a:pPr lvl="2"/>
            <a:r>
              <a:rPr lang="cs-CZ" sz="2000" dirty="0" smtClean="0">
                <a:solidFill>
                  <a:schemeClr val="tx1"/>
                </a:solidFill>
              </a:rPr>
              <a:t>Kapacita do 2048 MB</a:t>
            </a:r>
          </a:p>
          <a:p>
            <a:pPr lvl="1"/>
            <a:r>
              <a:rPr lang="cs-CZ" sz="2000" dirty="0" smtClean="0">
                <a:solidFill>
                  <a:schemeClr val="tx1"/>
                </a:solidFill>
              </a:rPr>
              <a:t>DDR III - pracující na frekvencích do 2,133 </a:t>
            </a:r>
            <a:r>
              <a:rPr lang="cs-CZ" sz="2000" dirty="0" err="1" smtClean="0">
                <a:solidFill>
                  <a:schemeClr val="tx1"/>
                </a:solidFill>
              </a:rPr>
              <a:t>GHz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</a:p>
          <a:p>
            <a:pPr lvl="2"/>
            <a:r>
              <a:rPr lang="cs-CZ" sz="2000" dirty="0" smtClean="0">
                <a:solidFill>
                  <a:schemeClr val="tx1"/>
                </a:solidFill>
              </a:rPr>
              <a:t>Kapacita do 4096 MB</a:t>
            </a:r>
          </a:p>
          <a:p>
            <a:pPr lvl="1"/>
            <a:r>
              <a:rPr lang="cs-CZ" sz="2000" dirty="0" smtClean="0">
                <a:solidFill>
                  <a:schemeClr val="tx1"/>
                </a:solidFill>
              </a:rPr>
              <a:t>DDR IV – plánováno na r. 2015, maximální takt je 4266MHz</a:t>
            </a:r>
          </a:p>
          <a:p>
            <a:r>
              <a:rPr lang="cs-CZ" sz="2200" dirty="0" smtClean="0"/>
              <a:t>SO-DIMM – ekvivalentní DIMM, menší rozměry, určeno pro notebooky</a:t>
            </a:r>
            <a:br>
              <a:rPr lang="cs-CZ" sz="2200" dirty="0" smtClean="0"/>
            </a:br>
            <a:endParaRPr lang="cs-CZ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66800"/>
          </a:xfrm>
        </p:spPr>
        <p:txBody>
          <a:bodyPr/>
          <a:lstStyle/>
          <a:p>
            <a:r>
              <a:rPr lang="cs-CZ" dirty="0" smtClean="0"/>
              <a:t>Rozdíly</a:t>
            </a:r>
            <a:endParaRPr lang="cs-CZ" dirty="0"/>
          </a:p>
        </p:txBody>
      </p:sp>
      <p:pic>
        <p:nvPicPr>
          <p:cNvPr id="5" name="Zástupný symbol pro obsah 4" descr="424px-Desktop_DDR_Memory_Comparison.svg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833851"/>
            <a:ext cx="4198729" cy="5941599"/>
          </a:xfrm>
        </p:spPr>
      </p:pic>
      <p:pic>
        <p:nvPicPr>
          <p:cNvPr id="6" name="Zástupný symbol pro obsah 5" descr="424px-Laptop_SODIMM_DDR_Memory_Comparison_V2.svg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067944" y="559665"/>
            <a:ext cx="4392488" cy="62157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ROM (Read-Only Memory) 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/>
          <a:lstStyle/>
          <a:p>
            <a:r>
              <a:rPr lang="cs-CZ" sz="2400" dirty="0" smtClean="0"/>
              <a:t>její obsah je dán při výrobě</a:t>
            </a:r>
          </a:p>
          <a:p>
            <a:r>
              <a:rPr lang="cs-CZ" sz="2400" dirty="0" smtClean="0"/>
              <a:t>není závislá na napájení (</a:t>
            </a:r>
            <a:r>
              <a:rPr lang="cs-CZ" sz="2400" dirty="0" err="1" smtClean="0"/>
              <a:t>nevolatilní</a:t>
            </a:r>
            <a:r>
              <a:rPr lang="cs-CZ" sz="2400" dirty="0" smtClean="0"/>
              <a:t>)</a:t>
            </a:r>
          </a:p>
          <a:p>
            <a:r>
              <a:rPr lang="cs-CZ" sz="2400" dirty="0" smtClean="0"/>
              <a:t>používá se pro uložení firmware v elektronických přístrojích, dříve také ve starších počítačích</a:t>
            </a:r>
          </a:p>
          <a:p>
            <a:r>
              <a:rPr lang="cs-CZ" sz="2400" dirty="0" smtClean="0"/>
              <a:t>v počítačích používány jen pro zavedení operačního systému (BIOS)</a:t>
            </a:r>
          </a:p>
          <a:p>
            <a:r>
              <a:rPr lang="cs-CZ" sz="2400" dirty="0" smtClean="0"/>
              <a:t>PROM – </a:t>
            </a:r>
            <a:r>
              <a:rPr lang="cs-CZ" sz="2400" dirty="0" err="1" smtClean="0"/>
              <a:t>Programmable</a:t>
            </a:r>
            <a:r>
              <a:rPr lang="cs-CZ" sz="2400" dirty="0" smtClean="0"/>
              <a:t> ROM </a:t>
            </a:r>
          </a:p>
          <a:p>
            <a:r>
              <a:rPr lang="cs-CZ" sz="2400" dirty="0" smtClean="0"/>
              <a:t>EPROM – </a:t>
            </a:r>
            <a:r>
              <a:rPr lang="cs-CZ" sz="2400" dirty="0" err="1" smtClean="0"/>
              <a:t>Erasable</a:t>
            </a:r>
            <a:r>
              <a:rPr lang="cs-CZ" sz="2400" dirty="0" smtClean="0"/>
              <a:t> PROM – lze mazat UV zářením</a:t>
            </a:r>
          </a:p>
          <a:p>
            <a:r>
              <a:rPr lang="cs-CZ" sz="2400" dirty="0" smtClean="0"/>
              <a:t>EEPROM – </a:t>
            </a:r>
            <a:r>
              <a:rPr lang="cs-CZ" sz="2400" dirty="0" err="1" smtClean="0"/>
              <a:t>Electrically</a:t>
            </a:r>
            <a:r>
              <a:rPr lang="cs-CZ" sz="2400" dirty="0" smtClean="0"/>
              <a:t> EPROM –elektricky mazatelná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Optické paměti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První vytvořeny roku 1979.</a:t>
            </a:r>
          </a:p>
          <a:p>
            <a:r>
              <a:rPr lang="cs-CZ" dirty="0" smtClean="0"/>
              <a:t>Využívají k záznamu informace vlastností světla.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média jsou čtena laserem</a:t>
            </a:r>
          </a:p>
          <a:p>
            <a:r>
              <a:rPr lang="cs-CZ" dirty="0" smtClean="0"/>
              <a:t>Velmi používané, často ovšem nahrazováno flash pamětmi.</a:t>
            </a:r>
          </a:p>
          <a:p>
            <a:r>
              <a:rPr lang="cs-CZ" dirty="0" smtClean="0"/>
              <a:t>Kapacita od stovek MB až do TB (prakticky do desítek GB).</a:t>
            </a:r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Optické paměti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Data jsou uložena ve stopách na jedné dlouhé spirále začínající ve středu média, která se postupně rozvíjí až k jeho okraji.</a:t>
            </a:r>
          </a:p>
          <a:p>
            <a:r>
              <a:rPr lang="cs-CZ" dirty="0" smtClean="0"/>
              <a:t>Na nosičích (discích) se vytváří místa, která světlo odráží nebo pohlcují.</a:t>
            </a:r>
          </a:p>
          <a:p>
            <a:r>
              <a:rPr lang="cs-CZ" dirty="0" smtClean="0"/>
              <a:t>Čtení i zapisování je pomocí laseru (jeho vlnová délka závisí na typu média)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587041A6B7EF7418DC6B96EA81FFA86" ma:contentTypeVersion="1" ma:contentTypeDescription="Vytvoří nový dokument" ma:contentTypeScope="" ma:versionID="46681582010ff8fa9714711223659ee0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2QZ4H56NJ3VP-2-11</_dlc_DocId>
    <_dlc_DocIdUrl xmlns="739c032b-a5be-4b43-b007-0b056e5ef5b0">
      <Url>https://sharepoint.postupicka.cz/_layouts/DocIdRedir.aspx?ID=2QZ4H56NJ3VP-2-11</Url>
      <Description>2QZ4H56NJ3VP-2-11</Description>
    </_dlc_DocIdUrl>
  </documentManagement>
</p:properties>
</file>

<file path=customXml/itemProps1.xml><?xml version="1.0" encoding="utf-8"?>
<ds:datastoreItem xmlns:ds="http://schemas.openxmlformats.org/officeDocument/2006/customXml" ds:itemID="{2ED4EC0C-B5ED-42CC-83D7-622D1A854A00}"/>
</file>

<file path=customXml/itemProps2.xml><?xml version="1.0" encoding="utf-8"?>
<ds:datastoreItem xmlns:ds="http://schemas.openxmlformats.org/officeDocument/2006/customXml" ds:itemID="{D6DA24F2-9316-40FA-BCF1-6ACCBDB16209}"/>
</file>

<file path=customXml/itemProps3.xml><?xml version="1.0" encoding="utf-8"?>
<ds:datastoreItem xmlns:ds="http://schemas.openxmlformats.org/officeDocument/2006/customXml" ds:itemID="{BD460DC0-C872-403D-9B04-DACDCAC1505F}"/>
</file>

<file path=customXml/itemProps4.xml><?xml version="1.0" encoding="utf-8"?>
<ds:datastoreItem xmlns:ds="http://schemas.openxmlformats.org/officeDocument/2006/customXml" ds:itemID="{90890325-CF23-48A5-9F7C-83E77450C780}"/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321</TotalTime>
  <Words>738</Words>
  <Application>Microsoft Office PowerPoint</Application>
  <PresentationFormat>Předvádění na obrazovce (4:3)</PresentationFormat>
  <Paragraphs>148</Paragraphs>
  <Slides>23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Urbanistický</vt:lpstr>
      <vt:lpstr>Paměti počítače</vt:lpstr>
      <vt:lpstr>Operační paměť</vt:lpstr>
      <vt:lpstr>Metody správy</vt:lpstr>
      <vt:lpstr>RAM (Random Access Memory)</vt:lpstr>
      <vt:lpstr>Typy </vt:lpstr>
      <vt:lpstr>Rozdíly</vt:lpstr>
      <vt:lpstr>ROM (Read-Only Memory) </vt:lpstr>
      <vt:lpstr>Optické paměti</vt:lpstr>
      <vt:lpstr>Optické paměti</vt:lpstr>
      <vt:lpstr>Stavba CD</vt:lpstr>
      <vt:lpstr>Rozděleni podle typů média</vt:lpstr>
      <vt:lpstr>Rozdělení podle možnosti zápisu/ přepisu informace</vt:lpstr>
      <vt:lpstr>Flash paměti</vt:lpstr>
      <vt:lpstr>Rozdělení </vt:lpstr>
      <vt:lpstr>CompactFlash (CF)</vt:lpstr>
      <vt:lpstr>Memory Stick (MS)</vt:lpstr>
      <vt:lpstr>Multimedia Card (MMC) </vt:lpstr>
      <vt:lpstr>SmartMedia</vt:lpstr>
      <vt:lpstr>xD-Picture Card (xD)</vt:lpstr>
      <vt:lpstr>Secure Digital (SD)</vt:lpstr>
      <vt:lpstr>USB flash disk </vt:lpstr>
      <vt:lpstr>USB flash disk</vt:lpstr>
      <vt:lpstr>Solid-state drive (SSD)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Otázka ……….</dc:title>
  <dc:creator>waposik</dc:creator>
  <cp:lastModifiedBy>Administrator</cp:lastModifiedBy>
  <cp:revision>123</cp:revision>
  <dcterms:created xsi:type="dcterms:W3CDTF">2010-11-06T15:04:09Z</dcterms:created>
  <dcterms:modified xsi:type="dcterms:W3CDTF">2010-11-11T08:42:37Z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0x0101008587041A6B7EF7418DC6B96EA81FFA86</vt:lpwstr>
  </property>
  <property fmtid="{D5CDD505-2E9C-101B-9397-08002B2CF9AE}" pid="3" name="_dlc_DocIdItemGuid">
    <vt:lpwstr>9a535ba4-da9b-4f9e-bcbf-abcf285c7491</vt:lpwstr>
  </property>
</Properties>
</file>