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4" r:id="rId28"/>
    <p:sldId id="285" r:id="rId29"/>
    <p:sldId id="286" r:id="rId30"/>
    <p:sldId id="288" r:id="rId31"/>
    <p:sldId id="287" r:id="rId32"/>
    <p:sldId id="282" r:id="rId33"/>
    <p:sldId id="283" r:id="rId3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9AA46-9F92-49EB-B139-FB2FA8D7A98A}" type="datetimeFigureOut">
              <a:rPr lang="cs-CZ" smtClean="0"/>
              <a:t>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6B5A1-72AC-40B9-82F2-61D61FBB76A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Procesor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dirty="0"/>
              <a:t>Aritmeticko-logická jednotka</a:t>
            </a:r>
            <a:br>
              <a:rPr lang="cs-CZ" b="1" i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Aritmeticko-logická jednotka – ALU (</a:t>
            </a:r>
            <a:r>
              <a:rPr lang="cs-CZ" dirty="0" err="1"/>
              <a:t>Arithmetic</a:t>
            </a:r>
            <a:r>
              <a:rPr lang="cs-CZ" dirty="0"/>
              <a:t> </a:t>
            </a:r>
            <a:r>
              <a:rPr lang="cs-CZ" dirty="0" err="1"/>
              <a:t>Logic</a:t>
            </a:r>
            <a:r>
              <a:rPr lang="cs-CZ" dirty="0"/>
              <a:t> Unit) je část procesoru, která provádí výpočty</a:t>
            </a:r>
            <a:r>
              <a:rPr lang="cs-CZ" dirty="0" smtClean="0"/>
              <a:t>.</a:t>
            </a:r>
          </a:p>
          <a:p>
            <a:r>
              <a:rPr lang="cs-CZ" dirty="0"/>
              <a:t>Prováděné operace jsou na základní úrovni (u některých mikroprocesorů jen sčítání, odčítání a základní logické operace jako logický součet, součin, negace, posuv…).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Schéma ALU</a:t>
            </a: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780928"/>
            <a:ext cx="5652209" cy="3345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· Základní rozdělení procesorů: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- </a:t>
            </a:r>
            <a:r>
              <a:rPr lang="cs-CZ" b="1" dirty="0" smtClean="0"/>
              <a:t>RISC </a:t>
            </a:r>
            <a:r>
              <a:rPr lang="cs-CZ" dirty="0" smtClean="0"/>
              <a:t>(</a:t>
            </a:r>
            <a:r>
              <a:rPr lang="cs-CZ" dirty="0" err="1" smtClean="0"/>
              <a:t>Reduced</a:t>
            </a:r>
            <a:r>
              <a:rPr lang="cs-CZ" dirty="0" smtClean="0"/>
              <a:t> </a:t>
            </a:r>
            <a:r>
              <a:rPr lang="cs-CZ" dirty="0" err="1" smtClean="0"/>
              <a:t>Instruction</a:t>
            </a:r>
            <a:r>
              <a:rPr lang="cs-CZ" dirty="0" smtClean="0"/>
              <a:t> Set </a:t>
            </a:r>
            <a:r>
              <a:rPr lang="cs-CZ" dirty="0" err="1" smtClean="0"/>
              <a:t>Computing</a:t>
            </a:r>
            <a:r>
              <a:rPr lang="cs-CZ" dirty="0" smtClean="0"/>
              <a:t>) </a:t>
            </a:r>
          </a:p>
          <a:p>
            <a:pPr>
              <a:buNone/>
            </a:pPr>
            <a:r>
              <a:rPr lang="cs-CZ" dirty="0" smtClean="0"/>
              <a:t>- </a:t>
            </a:r>
            <a:r>
              <a:rPr lang="cs-CZ" b="1" dirty="0" smtClean="0"/>
              <a:t>CISC</a:t>
            </a:r>
            <a:r>
              <a:rPr lang="cs-CZ" dirty="0" smtClean="0"/>
              <a:t>(</a:t>
            </a:r>
            <a:r>
              <a:rPr lang="cs-CZ" dirty="0" err="1" smtClean="0"/>
              <a:t>Complete</a:t>
            </a:r>
            <a:r>
              <a:rPr lang="cs-CZ" dirty="0" smtClean="0"/>
              <a:t> </a:t>
            </a:r>
            <a:r>
              <a:rPr lang="cs-CZ" dirty="0" err="1" smtClean="0"/>
              <a:t>Instruction</a:t>
            </a:r>
            <a:r>
              <a:rPr lang="cs-CZ" dirty="0" smtClean="0"/>
              <a:t> Set </a:t>
            </a:r>
            <a:r>
              <a:rPr lang="cs-CZ" dirty="0" err="1" smtClean="0"/>
              <a:t>Computing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RISC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procesory s redukovanou instrukční sadou. Obsahují jen několik základních instrukcí. Každá z nich by se měla vykonávat co nejkratší dobu, pokud možno během jediného strojového cyklu. Instrukce jsou vytvořeny obvodově a tudíž se většinou provádějí rychleji než u </a:t>
            </a:r>
            <a:r>
              <a:rPr lang="cs-CZ" dirty="0" err="1" smtClean="0"/>
              <a:t>mikrokódového</a:t>
            </a:r>
            <a:r>
              <a:rPr lang="cs-CZ" dirty="0" smtClean="0"/>
              <a:t> řešení. Stejně jako je malý počet instrukcí i je malý počet způsobů adresování. Pro práci s pamětí se na rozdíl od CISC procesorů používají jen dvě instrukce (</a:t>
            </a:r>
            <a:r>
              <a:rPr lang="cs-CZ" dirty="0" err="1" smtClean="0"/>
              <a:t>Load</a:t>
            </a:r>
            <a:r>
              <a:rPr lang="cs-CZ" dirty="0" smtClean="0"/>
              <a:t>/</a:t>
            </a:r>
            <a:r>
              <a:rPr lang="cs-CZ" dirty="0" err="1" smtClean="0"/>
              <a:t>Store</a:t>
            </a:r>
            <a:r>
              <a:rPr lang="cs-CZ" dirty="0" smtClean="0"/>
              <a:t>). Všechny ostatní instrukce se vyhodnocují v registrech, kterých bývá většinou větší počet (obvykle 32). </a:t>
            </a:r>
          </a:p>
          <a:p>
            <a:r>
              <a:rPr lang="cs-CZ" dirty="0" smtClean="0"/>
              <a:t>-procesor stále </a:t>
            </a:r>
            <a:r>
              <a:rPr lang="cs-CZ" dirty="0" err="1" smtClean="0"/>
              <a:t>přijmá</a:t>
            </a:r>
            <a:r>
              <a:rPr lang="cs-CZ" dirty="0" smtClean="0"/>
              <a:t> ze systému instrukce CISC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CISC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procesory používané ve většině současných i dřívějších osobních počítačů. Hlavním rysem těchto procesorů je, že používají tzv. plnou instrukční sadu, nebo-li se snaží mít na každou úlohu jednu instrukci. Tyto instrukce jsou uloženy v </a:t>
            </a:r>
            <a:r>
              <a:rPr lang="cs-CZ" dirty="0" err="1" smtClean="0"/>
              <a:t>mikrokódu</a:t>
            </a:r>
            <a:r>
              <a:rPr lang="cs-CZ" dirty="0" smtClean="0"/>
              <a:t>, což je vlastně program vloženy do paměti procesoru.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 smtClean="0"/>
              <a:t>Podle uplatnění si můžeme </a:t>
            </a:r>
            <a:r>
              <a:rPr lang="cs-CZ" b="1" u="sng" dirty="0" err="1" smtClean="0"/>
              <a:t>proceosry</a:t>
            </a:r>
            <a:r>
              <a:rPr lang="cs-CZ" b="1" u="sng" dirty="0" smtClean="0"/>
              <a:t> rozdělit na: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MCU</a:t>
            </a:r>
            <a:r>
              <a:rPr lang="cs-CZ" dirty="0" smtClean="0"/>
              <a:t> (</a:t>
            </a:r>
            <a:r>
              <a:rPr lang="cs-CZ" dirty="0" err="1" smtClean="0"/>
              <a:t>Micro</a:t>
            </a:r>
            <a:r>
              <a:rPr lang="cs-CZ" dirty="0" smtClean="0"/>
              <a:t> </a:t>
            </a:r>
            <a:r>
              <a:rPr lang="cs-CZ" dirty="0" err="1" smtClean="0"/>
              <a:t>Controller</a:t>
            </a:r>
            <a:r>
              <a:rPr lang="cs-CZ" dirty="0" smtClean="0"/>
              <a:t> Unit)</a:t>
            </a:r>
          </a:p>
          <a:p>
            <a:r>
              <a:rPr lang="cs-CZ" b="1" dirty="0" smtClean="0"/>
              <a:t>CPU</a:t>
            </a:r>
            <a:r>
              <a:rPr lang="cs-CZ" dirty="0" smtClean="0"/>
              <a:t> (</a:t>
            </a:r>
            <a:r>
              <a:rPr lang="cs-CZ" dirty="0" err="1" smtClean="0"/>
              <a:t>Central</a:t>
            </a:r>
            <a:r>
              <a:rPr lang="cs-CZ" dirty="0" smtClean="0"/>
              <a:t> </a:t>
            </a:r>
            <a:r>
              <a:rPr lang="cs-CZ" dirty="0" err="1" smtClean="0"/>
              <a:t>Processor</a:t>
            </a:r>
            <a:r>
              <a:rPr lang="cs-CZ" dirty="0" smtClean="0"/>
              <a:t> Unit)</a:t>
            </a:r>
          </a:p>
          <a:p>
            <a:r>
              <a:rPr lang="cs-CZ" b="1" dirty="0" smtClean="0"/>
              <a:t>DSP</a:t>
            </a:r>
            <a:r>
              <a:rPr lang="cs-CZ" dirty="0" smtClean="0"/>
              <a:t> (Digital </a:t>
            </a:r>
            <a:r>
              <a:rPr lang="cs-CZ" dirty="0" err="1" smtClean="0"/>
              <a:t>Signal</a:t>
            </a:r>
            <a:r>
              <a:rPr lang="cs-CZ" dirty="0" smtClean="0"/>
              <a:t> </a:t>
            </a:r>
            <a:r>
              <a:rPr lang="cs-CZ" dirty="0" err="1" smtClean="0"/>
              <a:t>Processor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MCU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jejichž uplatnění je velmi široké, od běžné spotřební elektroniky až po výkonné počítače. Mezi výhody těchto čipů patří nízká cena, malé rozměry a nízká spotřeba energie.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CPU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centrální procesor počítače ) tvoří základní řídící jednotku počítače. Oproti předcházející skupině mají mnohem vyšší výkon, větší rozměry, je možné je díky jejich otevřené architektuře a velkému množství vyvedených signálů lépe rozšiřovat.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signálové procesory e určitým kompromisem mezi oběma předcházejícími skupinami procesorů. Signálové procesory se většinou vyznačují vysokým výkonem v oblasti zpracování matematických výpočtů a schopností zpracovávat velké objemy dat. Součástí těchto procesorů jsou často i digitálně-analogové a analogově-digitální převodníky. Procesory se používají například ve zvukových kartách 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Neumannovo schéma počítače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von</a:t>
            </a:r>
            <a:r>
              <a:rPr lang="cs-CZ" dirty="0" smtClean="0"/>
              <a:t> Neumann navrhl krátce po druhé světové válce schéma počítače, které je s malými úpravami platné dodnes. Činnost počítače řídí řadič, který vydává povely všem ostatním částem, tedy vstupním a výstupním zařízením, operační paměti a aritmeticko-logické jednotce (ALU).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procesorů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Procesory prvních počítačů se skládaly z obvodů obsahujících množství tzv. diskrétních</a:t>
            </a:r>
            <a:r>
              <a:rPr lang="cs-CZ" dirty="0"/>
              <a:t> </a:t>
            </a:r>
            <a:r>
              <a:rPr lang="cs-CZ" dirty="0" smtClean="0"/>
              <a:t>součástek – elektronek  nebo tranzistorů, rezistorů a kondenzátorů. Takový procesor obvykle zabíral velkou skříň, nebo i několik skříní. Teprve počátkem 70. let 20. století se s nástupem integrovaných obvodů začaly procesory miniaturizovat.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Principy činnosti počítače podle </a:t>
            </a:r>
            <a:r>
              <a:rPr lang="cs-CZ" b="1" dirty="0" err="1" smtClean="0"/>
              <a:t>von</a:t>
            </a:r>
            <a:r>
              <a:rPr lang="cs-CZ" b="1" dirty="0" smtClean="0"/>
              <a:t> Neumanna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- do operační paměti se pomocí vstupních zařízení přes ALU umístí program pro provedení výpočtu </a:t>
            </a:r>
            <a:br>
              <a:rPr lang="cs-CZ" dirty="0" smtClean="0"/>
            </a:br>
            <a:r>
              <a:rPr lang="cs-CZ" dirty="0" smtClean="0"/>
              <a:t>- do operační paměti se pomocí vstupních zařízení přes ALU umístí data, se kterými program bude pracovat </a:t>
            </a:r>
            <a:br>
              <a:rPr lang="cs-CZ" dirty="0" smtClean="0"/>
            </a:br>
            <a:r>
              <a:rPr lang="cs-CZ" dirty="0" smtClean="0"/>
              <a:t>- provede se výpočet v ALU, která je řízená řadičem. Mezivýsledky jsou ukládány do paměti. </a:t>
            </a:r>
            <a:br>
              <a:rPr lang="cs-CZ" dirty="0" smtClean="0"/>
            </a:br>
            <a:r>
              <a:rPr lang="cs-CZ" dirty="0" smtClean="0"/>
              <a:t>- po provedení výpočtu jsou výsledky poslány na výstupní zařízení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schéma</a:t>
            </a:r>
            <a:endParaRPr lang="cs-C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2856"/>
            <a:ext cx="8748464" cy="308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CPU-podrobně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 </a:t>
            </a:r>
            <a:r>
              <a:rPr lang="cs-CZ" dirty="0" err="1" smtClean="0"/>
              <a:t>zakladní</a:t>
            </a:r>
            <a:r>
              <a:rPr lang="cs-CZ" dirty="0" smtClean="0"/>
              <a:t> součást počítače</a:t>
            </a:r>
          </a:p>
          <a:p>
            <a:r>
              <a:rPr lang="cs-CZ" dirty="0" smtClean="0"/>
              <a:t>Je mikroprocesor(</a:t>
            </a:r>
            <a:r>
              <a:rPr lang="cs-CZ" dirty="0" err="1" smtClean="0"/>
              <a:t>intergovaný</a:t>
            </a:r>
            <a:r>
              <a:rPr lang="cs-CZ" dirty="0" smtClean="0"/>
              <a:t> </a:t>
            </a:r>
            <a:r>
              <a:rPr lang="cs-CZ" dirty="0" err="1" smtClean="0"/>
              <a:t>obovod</a:t>
            </a:r>
            <a:r>
              <a:rPr lang="cs-CZ" dirty="0" smtClean="0"/>
              <a:t>)</a:t>
            </a:r>
            <a:endParaRPr lang="cs-CZ" dirty="0" smtClean="0"/>
          </a:p>
          <a:p>
            <a:r>
              <a:rPr lang="cs-CZ" dirty="0" smtClean="0"/>
              <a:t>Procesor čte z paměti strojové instrukce a na jejich základě vykonává program.</a:t>
            </a:r>
          </a:p>
          <a:p>
            <a:r>
              <a:rPr lang="cs-CZ" dirty="0" smtClean="0"/>
              <a:t>každý procesor svůj vlastní jazyk - tzv. strojový kód, který se podle typu procesoru skládá z jednodušších nebo složitějších strojových instrukcí.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CPU-podrobně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Zpravidla se nachází na základní desce počítače. Rodina procesorů, které zpracovávají stejný strojový kód tvoří specifickou architekturu procesoru.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Součásti procesoru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řadič nebo řídicí jednotka, jejíž jádro zajišťuje řízení činnosti procesoru v návaznosti na povely programu, tj. načítání strojových instrukcí, jejich dekódování (zjištění typu strojové instrukce), načítání operandů instrukcí z operační paměti a ukládání výsledků zpracování instrukcí.</a:t>
            </a:r>
          </a:p>
          <a:p>
            <a:r>
              <a:rPr lang="cs-CZ" dirty="0" smtClean="0"/>
              <a:t>sada registrů (v řadiči) k uchování operandů a mezivýsledků. Přístup k registrům je mnohem rychlejší než přístup do rozsáhlých pamětí umístěných na externí sběrnici. Registry dělíme na obecné (pracovní, universální) a řídící (např. čítač instrukcí, stavové registry, registr vrcholu zásobníku, </a:t>
            </a:r>
            <a:r>
              <a:rPr lang="cs-CZ" dirty="0" err="1" smtClean="0"/>
              <a:t>indexregistry</a:t>
            </a:r>
            <a:r>
              <a:rPr lang="cs-CZ" dirty="0" smtClean="0"/>
              <a:t>). Bitová šířka pracovních registrů je jednou ze základních charakteristik procesoru.</a:t>
            </a:r>
          </a:p>
          <a:p>
            <a:r>
              <a:rPr lang="cs-CZ" dirty="0" smtClean="0"/>
              <a:t>jedna nebo více </a:t>
            </a:r>
            <a:r>
              <a:rPr lang="cs-CZ" dirty="0" err="1" smtClean="0"/>
              <a:t>aritmeticko</a:t>
            </a:r>
            <a:r>
              <a:rPr lang="cs-CZ" dirty="0" smtClean="0"/>
              <a:t> logických jednotek (ALU - </a:t>
            </a:r>
            <a:r>
              <a:rPr lang="cs-CZ" dirty="0" err="1" smtClean="0"/>
              <a:t>Arithmetic</a:t>
            </a:r>
            <a:r>
              <a:rPr lang="cs-CZ" dirty="0" smtClean="0"/>
              <a:t>-</a:t>
            </a:r>
            <a:r>
              <a:rPr lang="cs-CZ" dirty="0" err="1" smtClean="0"/>
              <a:t>Logic</a:t>
            </a:r>
            <a:r>
              <a:rPr lang="cs-CZ" dirty="0" smtClean="0"/>
              <a:t> Unit), které provádí s daty příslušné aritmetické a logické operace.</a:t>
            </a:r>
          </a:p>
          <a:p>
            <a:r>
              <a:rPr lang="cs-CZ" dirty="0" smtClean="0"/>
              <a:t>některé procesory obsahují jednu nebo několik jednotek plovoucí čárky (FPU), které provádí operace v plovoucí řádové čárce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Cache</a:t>
            </a:r>
            <a:r>
              <a:rPr lang="cs-CZ" dirty="0" smtClean="0"/>
              <a:t> v procesoru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Vyrovnávací paměť </a:t>
            </a:r>
          </a:p>
          <a:p>
            <a:r>
              <a:rPr lang="cs-CZ" dirty="0" smtClean="0"/>
              <a:t>asi 90% operací procesoru je čtení paměti, většinou sekvenční, je tímto způsobem dosaženo větší propustnosti dat z operační paměti do procesoru, tím i vyššího výpočetního výkonu.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Vyrovnávací paměť procesoru bývá dvojstupňová. Část paměti o malé kapacitě je přímo součástí procesoru a je stejně rychlá, jako vlastní procesor (značí se </a:t>
            </a:r>
            <a:r>
              <a:rPr lang="cs-CZ" b="1" dirty="0" smtClean="0"/>
              <a:t>L1</a:t>
            </a:r>
            <a:r>
              <a:rPr lang="cs-CZ" dirty="0" smtClean="0"/>
              <a:t>). Další paměť, pomalejší, ale s větší kapacitou, je mezi procesorem a operační pamětí, dnes se již umisťuje do pouzdra s procesorem (značí se </a:t>
            </a:r>
            <a:r>
              <a:rPr lang="cs-CZ" b="1" dirty="0" smtClean="0"/>
              <a:t>L2</a:t>
            </a:r>
            <a:r>
              <a:rPr lang="cs-CZ" dirty="0" smtClean="0"/>
              <a:t>). Protože cena pamětí stoupá s její rychlostí (a samozřejmě s kapacitou), je možné tímto uspořádáním najít kompromis mezi cenou a rychlostí. Na přelomu roku 2008 a 2009 se začíná používat L3 </a:t>
            </a:r>
            <a:r>
              <a:rPr lang="cs-CZ" dirty="0" err="1" smtClean="0"/>
              <a:t>cache</a:t>
            </a:r>
            <a:r>
              <a:rPr lang="cs-CZ" dirty="0" smtClean="0"/>
              <a:t> i v běžných procesorech(Intel </a:t>
            </a:r>
            <a:r>
              <a:rPr lang="cs-CZ" dirty="0" err="1" smtClean="0"/>
              <a:t>Core</a:t>
            </a:r>
            <a:r>
              <a:rPr lang="cs-CZ" dirty="0" smtClean="0"/>
              <a:t> i7, AMD </a:t>
            </a:r>
            <a:r>
              <a:rPr lang="cs-CZ" dirty="0" err="1" smtClean="0"/>
              <a:t>Phenom</a:t>
            </a:r>
            <a:r>
              <a:rPr lang="cs-CZ" dirty="0" smtClean="0"/>
              <a:t>), která je pro všechny jádra společná a většinou má velikost několik megabajtů.</a:t>
            </a:r>
          </a:p>
          <a:p>
            <a:r>
              <a:rPr lang="cs-CZ" dirty="0" smtClean="0"/>
              <a:t>Velikost paměti </a:t>
            </a:r>
            <a:r>
              <a:rPr lang="cs-CZ" dirty="0" err="1" smtClean="0"/>
              <a:t>cache</a:t>
            </a:r>
            <a:r>
              <a:rPr lang="cs-CZ" dirty="0" smtClean="0"/>
              <a:t>, její rychlost a algoritmus řízení paměti </a:t>
            </a:r>
            <a:r>
              <a:rPr lang="cs-CZ" dirty="0" err="1" smtClean="0"/>
              <a:t>cache</a:t>
            </a:r>
            <a:r>
              <a:rPr lang="cs-CZ" dirty="0" smtClean="0"/>
              <a:t> se liší u jednotlivých výrobců a typů procesorů a je to jeden z parametrů, který podstatně ovlivňuje výkon a cenu počítače.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Základní parametry procesoru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Rychlost jádra Počet operací provedených za jednu sekundu</a:t>
            </a:r>
          </a:p>
          <a:p>
            <a:r>
              <a:rPr lang="cs-CZ" dirty="0" smtClean="0"/>
              <a:t>Šířka slova Maximální bitová šířka operandů instrukcí</a:t>
            </a:r>
          </a:p>
          <a:p>
            <a:r>
              <a:rPr lang="cs-CZ" dirty="0" smtClean="0"/>
              <a:t>Počet jader Počet a typ jader integrovaných v procesoru</a:t>
            </a:r>
          </a:p>
          <a:p>
            <a:r>
              <a:rPr lang="cs-CZ" dirty="0" smtClean="0"/>
              <a:t>Efektivita strojového kódu počet instrukcí potřebných pro provádění běžných operací</a:t>
            </a:r>
          </a:p>
          <a:p>
            <a:r>
              <a:rPr lang="cs-CZ" dirty="0" smtClean="0"/>
              <a:t>Výkon FPU Přítomnost FPU/počet základních operací v jednoduché nebo dvojnásobné přesnosti, které zvládne provést jednotka FPU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Základní parametry procesoru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Šířka externí datové sběrnice Maximální počet bitů, které je možné během jediné operace přenést z (do) čipu</a:t>
            </a:r>
          </a:p>
          <a:p>
            <a:r>
              <a:rPr lang="cs-CZ" dirty="0" smtClean="0"/>
              <a:t>Frekvence datové sběrnice (FSB) Maximální frekvence přístupu do externí </a:t>
            </a:r>
            <a:r>
              <a:rPr lang="cs-CZ" dirty="0" err="1" smtClean="0"/>
              <a:t>paměťi</a:t>
            </a:r>
            <a:r>
              <a:rPr lang="cs-CZ" dirty="0" smtClean="0"/>
              <a:t> RAM</a:t>
            </a:r>
          </a:p>
          <a:p>
            <a:r>
              <a:rPr lang="cs-CZ" dirty="0" smtClean="0"/>
              <a:t>Interní paměť </a:t>
            </a:r>
            <a:r>
              <a:rPr lang="cs-CZ" dirty="0" err="1" smtClean="0"/>
              <a:t>cache</a:t>
            </a:r>
            <a:r>
              <a:rPr lang="cs-CZ" dirty="0" smtClean="0"/>
              <a:t> Kapacita rychlé interní vyrovnávací paměti integrované přímo na čipu procesoru</a:t>
            </a:r>
          </a:p>
          <a:p>
            <a:r>
              <a:rPr lang="cs-CZ" dirty="0" smtClean="0"/>
              <a:t>Velikost adresovatelné paměti Velikost externí paměti, kterou je procesor schopen přímo používat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Rychlost procesoru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zásadním parametrem, který je procesoru důležitý, je frekvence práce jeho jádra. </a:t>
            </a:r>
          </a:p>
          <a:p>
            <a:r>
              <a:rPr lang="cs-CZ" dirty="0" smtClean="0"/>
              <a:t>Moderní procesory jsou totiž podstatně rychlejší než externí operační paměť, takže reálný výkon značně závisí také na rychlosti a šířce externí paměti a na velikosti a uspořádání vyrovnávacích pamětí </a:t>
            </a:r>
            <a:r>
              <a:rPr lang="cs-CZ" dirty="0" err="1" smtClean="0"/>
              <a:t>cache</a:t>
            </a:r>
            <a:r>
              <a:rPr lang="cs-CZ" dirty="0" smtClean="0"/>
              <a:t> uvnitř procesoru.</a:t>
            </a:r>
          </a:p>
          <a:p>
            <a:r>
              <a:rPr lang="cs-CZ" dirty="0" smtClean="0"/>
              <a:t>V této souvislosti je vhodné rovněž připomenout, že celkový výkon systému je určen výkonem procesoru pouze z jedné části. Rychlost je vždy určena úzkým místem v systému.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Dnešní procesor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tvořen Integrovaným obvodem</a:t>
            </a:r>
          </a:p>
          <a:p>
            <a:pPr>
              <a:buNone/>
            </a:pPr>
            <a:r>
              <a:rPr lang="cs-CZ" dirty="0" smtClean="0"/>
              <a:t>  -elektronická součástka realizující určité množství obvodových prvků neoddělitelně spojených na povrchu nebo uvnitř určitého spojitého tělesa, aby se dosáhlo ucelené funkce elektronického obvodu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FSB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FSB (Front </a:t>
            </a:r>
            <a:r>
              <a:rPr lang="cs-CZ" dirty="0" err="1" smtClean="0"/>
              <a:t>Side</a:t>
            </a:r>
            <a:r>
              <a:rPr lang="cs-CZ" dirty="0" smtClean="0"/>
              <a:t> Bus) nebo </a:t>
            </a:r>
            <a:r>
              <a:rPr lang="cs-CZ" dirty="0" err="1" smtClean="0"/>
              <a:t>System</a:t>
            </a:r>
            <a:r>
              <a:rPr lang="cs-CZ" dirty="0" smtClean="0"/>
              <a:t> Bus je fyzická obousměrná datová sběrnice, která přenáší veškeré informace mezi procesorem (CPU) a </a:t>
            </a:r>
            <a:r>
              <a:rPr lang="cs-CZ" dirty="0" err="1" smtClean="0"/>
              <a:t>northbridgem</a:t>
            </a:r>
            <a:r>
              <a:rPr lang="cs-CZ" dirty="0" smtClean="0"/>
              <a:t>(RAM </a:t>
            </a:r>
            <a:r>
              <a:rPr lang="cs-CZ" dirty="0" err="1" smtClean="0"/>
              <a:t>pamět</a:t>
            </a:r>
            <a:r>
              <a:rPr lang="cs-CZ" dirty="0" smtClean="0"/>
              <a:t>,AGP-grafika)</a:t>
            </a:r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Patice procesoru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Patice neboli </a:t>
            </a:r>
            <a:r>
              <a:rPr lang="cs-CZ" dirty="0" err="1" smtClean="0"/>
              <a:t>Socket</a:t>
            </a:r>
            <a:r>
              <a:rPr lang="cs-CZ" dirty="0" smtClean="0"/>
              <a:t> či Slot je konektor na základní desce určený pro připojení procesorů</a:t>
            </a:r>
          </a:p>
          <a:p>
            <a:pPr>
              <a:buNone/>
            </a:pPr>
            <a:r>
              <a:rPr lang="cs-CZ" dirty="0" err="1" smtClean="0"/>
              <a:t>Socket</a:t>
            </a:r>
            <a:r>
              <a:rPr lang="cs-CZ" dirty="0" smtClean="0"/>
              <a:t> AM2(AMD, 1 a 2 jádrový)</a:t>
            </a:r>
          </a:p>
          <a:p>
            <a:pPr>
              <a:buNone/>
            </a:pPr>
            <a:r>
              <a:rPr lang="cs-CZ" dirty="0" err="1" smtClean="0"/>
              <a:t>Socket</a:t>
            </a:r>
            <a:r>
              <a:rPr lang="cs-CZ" dirty="0" smtClean="0"/>
              <a:t> AM2+ (AMD, 3 a 4 jádrový (</a:t>
            </a:r>
            <a:r>
              <a:rPr lang="cs-CZ" dirty="0" err="1" smtClean="0"/>
              <a:t>Phenom</a:t>
            </a:r>
            <a:r>
              <a:rPr lang="cs-CZ" dirty="0" smtClean="0"/>
              <a:t>))</a:t>
            </a:r>
          </a:p>
          <a:p>
            <a:pPr>
              <a:buNone/>
            </a:pPr>
            <a:r>
              <a:rPr lang="cs-CZ" dirty="0" err="1" smtClean="0"/>
              <a:t>Socket</a:t>
            </a:r>
            <a:r>
              <a:rPr lang="cs-CZ" dirty="0" smtClean="0"/>
              <a:t> AM3 (AMD, 3 a 4 jádrový (</a:t>
            </a:r>
            <a:r>
              <a:rPr lang="cs-CZ" dirty="0" err="1" smtClean="0"/>
              <a:t>Phenom</a:t>
            </a:r>
            <a:r>
              <a:rPr lang="cs-CZ" dirty="0" smtClean="0"/>
              <a:t> II))</a:t>
            </a:r>
          </a:p>
          <a:p>
            <a:pPr>
              <a:buNone/>
            </a:pPr>
            <a:r>
              <a:rPr lang="cs-CZ" dirty="0" err="1" smtClean="0"/>
              <a:t>Socket</a:t>
            </a:r>
            <a:r>
              <a:rPr lang="cs-CZ" dirty="0" smtClean="0"/>
              <a:t> 1156 (Intel </a:t>
            </a:r>
            <a:r>
              <a:rPr lang="cs-CZ" dirty="0" err="1" smtClean="0"/>
              <a:t>Core</a:t>
            </a:r>
            <a:r>
              <a:rPr lang="cs-CZ" dirty="0" smtClean="0"/>
              <a:t> i5 4 jádrový)</a:t>
            </a:r>
          </a:p>
          <a:p>
            <a:pPr>
              <a:buNone/>
            </a:pPr>
            <a:r>
              <a:rPr lang="cs-CZ" dirty="0" err="1" smtClean="0"/>
              <a:t>Socket</a:t>
            </a:r>
            <a:r>
              <a:rPr lang="cs-CZ" dirty="0" smtClean="0"/>
              <a:t> 1366 (Intel </a:t>
            </a:r>
            <a:r>
              <a:rPr lang="cs-CZ" dirty="0" err="1" smtClean="0"/>
              <a:t>Core</a:t>
            </a:r>
            <a:r>
              <a:rPr lang="cs-CZ" dirty="0" smtClean="0"/>
              <a:t> i7 4 jádrový)</a:t>
            </a:r>
          </a:p>
          <a:p>
            <a:pPr>
              <a:buNone/>
            </a:pPr>
            <a:r>
              <a:rPr lang="cs-CZ" dirty="0" err="1" smtClean="0"/>
              <a:t>Socket</a:t>
            </a:r>
            <a:r>
              <a:rPr lang="cs-CZ" dirty="0" smtClean="0"/>
              <a:t> 1567 (Intel </a:t>
            </a:r>
            <a:r>
              <a:rPr lang="cs-CZ" dirty="0" err="1" smtClean="0"/>
              <a:t>Core</a:t>
            </a:r>
            <a:r>
              <a:rPr lang="cs-CZ" dirty="0" smtClean="0"/>
              <a:t> i7 NEHALEM-EX (XEON 5500) 8 jádrový pro servery)</a:t>
            </a:r>
          </a:p>
          <a:p>
            <a:pPr>
              <a:buNone/>
            </a:pPr>
            <a:r>
              <a:rPr lang="cs-CZ" dirty="0" err="1" smtClean="0"/>
              <a:t>Socket</a:t>
            </a:r>
            <a:r>
              <a:rPr lang="cs-CZ" dirty="0" smtClean="0"/>
              <a:t> F (AMD pro servery)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Dělení podle délky operandu v bitech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1">
              <a:buNone/>
            </a:pPr>
            <a:r>
              <a:rPr lang="cs-CZ" dirty="0" smtClean="0"/>
              <a:t>Základní vlastností procesoru je počet bitů, tj. šířka operandu, který je procesor schopen zpracovat v jednom kroku. Zjednodušeně se dá říci, že např. 8bitový procesor umí přímo počítat s čísly od 0 do 255, 16bitový s čísly od 0 do 65535 (tj. 0 až 2</a:t>
            </a:r>
            <a:r>
              <a:rPr lang="cs-CZ" baseline="30000" dirty="0" smtClean="0"/>
              <a:t>16</a:t>
            </a:r>
            <a:r>
              <a:rPr lang="cs-CZ" dirty="0" smtClean="0"/>
              <a:t>-1), atd. Operace s většími čísly musí být rozděleny do několika kroků.</a:t>
            </a:r>
          </a:p>
          <a:p>
            <a:pPr lvl="1">
              <a:buNone/>
            </a:pPr>
            <a:r>
              <a:rPr lang="cs-CZ" dirty="0" smtClean="0"/>
              <a:t>Současné osobní počítače již většinou obsahují </a:t>
            </a:r>
            <a:r>
              <a:rPr lang="cs-CZ" dirty="0" err="1" smtClean="0"/>
              <a:t>vícejádrové</a:t>
            </a:r>
            <a:r>
              <a:rPr lang="cs-CZ" dirty="0" smtClean="0"/>
              <a:t> 64bitové procesory. Starší osobní počítače, laserové tiskárny, mobilní telefony střední a vyšší třídy a jiná komplikovaná zařízení většinou obsahují 32bitové</a:t>
            </a:r>
            <a:r>
              <a:rPr lang="cs-CZ" dirty="0"/>
              <a:t> </a:t>
            </a:r>
            <a:r>
              <a:rPr lang="cs-CZ" dirty="0" smtClean="0"/>
              <a:t>procesory. Protože zvyšování frekvence a rozšiřování počtu bitů jsou spojeny s řadou problémů, jde vývoj směrem k </a:t>
            </a:r>
            <a:r>
              <a:rPr lang="cs-CZ" dirty="0" err="1" smtClean="0"/>
              <a:t>vícejádrovým</a:t>
            </a:r>
            <a:r>
              <a:rPr lang="cs-CZ" dirty="0" smtClean="0"/>
              <a:t> procesorům.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Integrovaný obvod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Integrovaný obvod je charakteristický tím, že v křemíkové destičce malého rozměru (tzv. </a:t>
            </a:r>
            <a:r>
              <a:rPr lang="cs-CZ" b="1" dirty="0" smtClean="0"/>
              <a:t>čip</a:t>
            </a:r>
            <a:r>
              <a:rPr lang="cs-CZ" dirty="0" smtClean="0"/>
              <a:t>)</a:t>
            </a:r>
          </a:p>
          <a:p>
            <a:r>
              <a:rPr lang="cs-CZ" dirty="0" smtClean="0"/>
              <a:t>je vytvořen celý funkční elektronický systém obsahující velké množství tranzistorů, diod, rezistorů, … </a:t>
            </a:r>
          </a:p>
          <a:p>
            <a:r>
              <a:rPr lang="cs-CZ" dirty="0" smtClean="0"/>
              <a:t>Integrovaný obvod není možné rozčlenit na jednotlivé součástky, a proto tvoří jediný obvodový prvek,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„počítačový“ integrovaný obvod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u="sng" dirty="0" smtClean="0"/>
              <a:t>pro zpracování číslicového signálu</a:t>
            </a:r>
            <a:r>
              <a:rPr lang="cs-CZ" dirty="0" smtClean="0"/>
              <a:t> - takový signál je tvořen sledem impulsů napětí, které se mění skokem mezi dvěma hodnotami. Nižší hodnota představuje tzv. logickou nulu a vyšší pak logickou jedničku. Číslicový signál se v integrovaných obvodech zpracovává logickými operacemi, které se řídí zvláštní algebrou pro funkce, v nichž proměnná veličina nabývá jen dvou hodnot. </a:t>
            </a:r>
            <a:br>
              <a:rPr lang="cs-CZ" dirty="0" smtClean="0"/>
            </a:br>
            <a:r>
              <a:rPr lang="cs-CZ" dirty="0" smtClean="0"/>
              <a:t>K nejdokonalejším integrovaným obvodům číslicové techniky patří </a:t>
            </a:r>
            <a:r>
              <a:rPr lang="cs-CZ" b="1" dirty="0" smtClean="0"/>
              <a:t>mikroprocesor</a:t>
            </a:r>
            <a:r>
              <a:rPr lang="cs-CZ" dirty="0" smtClean="0"/>
              <a:t>, který je základní funkční součástkou počítače. Jeho logické funkce lze programovat.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/>
              <a:t>Struktura </a:t>
            </a:r>
            <a:r>
              <a:rPr lang="cs-CZ" b="1" i="1" dirty="0" smtClean="0"/>
              <a:t>procesoru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Procesor je funkční jednotka počítače (logický automat), která interpretuje a vykonává instrukce. </a:t>
            </a:r>
            <a:endParaRPr lang="cs-CZ" dirty="0" smtClean="0"/>
          </a:p>
          <a:p>
            <a:r>
              <a:rPr lang="cs-CZ" dirty="0"/>
              <a:t>Skládá se ze dvou základních částí:</a:t>
            </a:r>
          </a:p>
          <a:p>
            <a:pPr lvl="0">
              <a:buNone/>
            </a:pPr>
            <a:r>
              <a:rPr lang="cs-CZ" dirty="0" smtClean="0"/>
              <a:t>    1)</a:t>
            </a:r>
            <a:r>
              <a:rPr lang="cs-CZ" dirty="0"/>
              <a:t> řadič – CU (</a:t>
            </a:r>
            <a:r>
              <a:rPr lang="en-GB" dirty="0"/>
              <a:t>Control Unit</a:t>
            </a:r>
            <a:r>
              <a:rPr lang="cs-CZ" dirty="0"/>
              <a:t>)</a:t>
            </a:r>
          </a:p>
          <a:p>
            <a:pPr lvl="0">
              <a:buNone/>
            </a:pPr>
            <a:r>
              <a:rPr lang="cs-CZ" dirty="0" smtClean="0"/>
              <a:t>    2)</a:t>
            </a:r>
            <a:r>
              <a:rPr lang="cs-CZ" dirty="0"/>
              <a:t> aritmeticko-logická jednotka – ALU (A</a:t>
            </a:r>
            <a:r>
              <a:rPr lang="en-GB" dirty="0" err="1"/>
              <a:t>rithmetic</a:t>
            </a:r>
            <a:r>
              <a:rPr lang="en-GB" dirty="0"/>
              <a:t> Logic Unit</a:t>
            </a:r>
            <a:r>
              <a:rPr lang="cs-CZ" dirty="0"/>
              <a:t>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řadič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 </a:t>
            </a:r>
            <a:r>
              <a:rPr lang="cs-CZ" dirty="0"/>
              <a:t>řídící jednotka (</a:t>
            </a:r>
            <a:r>
              <a:rPr lang="cs-CZ" i="1" dirty="0" err="1"/>
              <a:t>Control</a:t>
            </a:r>
            <a:r>
              <a:rPr lang="cs-CZ" i="1" dirty="0"/>
              <a:t> Unit</a:t>
            </a:r>
            <a:r>
              <a:rPr lang="cs-CZ" dirty="0" smtClean="0"/>
              <a:t>)</a:t>
            </a:r>
          </a:p>
          <a:p>
            <a:r>
              <a:rPr lang="cs-CZ" dirty="0"/>
              <a:t>má tři základní úkoly:</a:t>
            </a:r>
          </a:p>
          <a:p>
            <a:pPr>
              <a:buNone/>
            </a:pPr>
            <a:r>
              <a:rPr lang="cs-CZ" dirty="0" smtClean="0"/>
              <a:t>1)</a:t>
            </a:r>
            <a:r>
              <a:rPr lang="cs-CZ" dirty="0"/>
              <a:t> určuje pořadí, ve kterém jsou prováděny instrukce</a:t>
            </a:r>
          </a:p>
          <a:p>
            <a:pPr>
              <a:buNone/>
            </a:pPr>
            <a:r>
              <a:rPr lang="cs-CZ" dirty="0" smtClean="0"/>
              <a:t>2)</a:t>
            </a:r>
            <a:r>
              <a:rPr lang="cs-CZ" dirty="0"/>
              <a:t> dekóduje instrukce a případně je modifikuje</a:t>
            </a:r>
          </a:p>
          <a:p>
            <a:pPr lvl="0">
              <a:buNone/>
            </a:pPr>
            <a:r>
              <a:rPr lang="cs-CZ" dirty="0" smtClean="0"/>
              <a:t>3)</a:t>
            </a:r>
            <a:r>
              <a:rPr lang="cs-CZ" dirty="0"/>
              <a:t> vysílá do ostatních částí počítače řídící signály potřebné pro provádění instrukcí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Registry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Důležitou součásti řadiče je registr adresy instrukce (programový registr), který obsahuje adresy paměťových buněk. Výstupy registru jsou spojeny s adresovými vodiči paměťových buněk. Po zapnutí počítače se registr adresy obvykle vynuluje.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Blokové schéma řadiče</a:t>
            </a:r>
            <a:br>
              <a:rPr lang="cs-CZ" b="1" dirty="0"/>
            </a:b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268760"/>
            <a:ext cx="4752528" cy="5159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587041A6B7EF7418DC6B96EA81FFA86" ma:contentTypeVersion="1" ma:contentTypeDescription="Vytvoří nový dokument" ma:contentTypeScope="" ma:versionID="46681582010ff8fa9714711223659ee0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2QZ4H56NJ3VP-2-12</_dlc_DocId>
    <_dlc_DocIdUrl xmlns="739c032b-a5be-4b43-b007-0b056e5ef5b0">
      <Url>https://sharepoint.postupicka.cz/_layouts/DocIdRedir.aspx?ID=2QZ4H56NJ3VP-2-12</Url>
      <Description>2QZ4H56NJ3VP-2-12</Description>
    </_dlc_DocIdUrl>
  </documentManagement>
</p:properties>
</file>

<file path=customXml/itemProps1.xml><?xml version="1.0" encoding="utf-8"?>
<ds:datastoreItem xmlns:ds="http://schemas.openxmlformats.org/officeDocument/2006/customXml" ds:itemID="{A22151FB-BE5B-4D0E-A18A-B493763776C0}"/>
</file>

<file path=customXml/itemProps2.xml><?xml version="1.0" encoding="utf-8"?>
<ds:datastoreItem xmlns:ds="http://schemas.openxmlformats.org/officeDocument/2006/customXml" ds:itemID="{C716E7AA-6342-4785-BAC1-70AD405567A2}"/>
</file>

<file path=customXml/itemProps3.xml><?xml version="1.0" encoding="utf-8"?>
<ds:datastoreItem xmlns:ds="http://schemas.openxmlformats.org/officeDocument/2006/customXml" ds:itemID="{F7E8BF90-E8D8-4D3C-B305-F564E00A16A4}"/>
</file>

<file path=customXml/itemProps4.xml><?xml version="1.0" encoding="utf-8"?>
<ds:datastoreItem xmlns:ds="http://schemas.openxmlformats.org/officeDocument/2006/customXml" ds:itemID="{E54F775D-B58A-4A50-A2A7-CD83CEAA177B}"/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1602</Words>
  <Application>Microsoft Office PowerPoint</Application>
  <PresentationFormat>Předvádění na obrazovce (4:3)</PresentationFormat>
  <Paragraphs>101</Paragraphs>
  <Slides>33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4" baseType="lpstr">
      <vt:lpstr>Motiv sady Office</vt:lpstr>
      <vt:lpstr>Procesor</vt:lpstr>
      <vt:lpstr>Vznik procesorů</vt:lpstr>
      <vt:lpstr>Dnešní procesor</vt:lpstr>
      <vt:lpstr>Integrovaný obvod</vt:lpstr>
      <vt:lpstr>„počítačový“ integrovaný obvod</vt:lpstr>
      <vt:lpstr>Struktura procesoru</vt:lpstr>
      <vt:lpstr>řadič</vt:lpstr>
      <vt:lpstr>Registry </vt:lpstr>
      <vt:lpstr>Blokové schéma řadiče </vt:lpstr>
      <vt:lpstr>Aritmeticko-logická jednotka </vt:lpstr>
      <vt:lpstr>Schéma ALU</vt:lpstr>
      <vt:lpstr>· Základní rozdělení procesorů: </vt:lpstr>
      <vt:lpstr>RISC</vt:lpstr>
      <vt:lpstr>CISC</vt:lpstr>
      <vt:lpstr>Podle uplatnění si můžeme proceosry rozdělit na: </vt:lpstr>
      <vt:lpstr>MCU </vt:lpstr>
      <vt:lpstr>CPU</vt:lpstr>
      <vt:lpstr>DSP</vt:lpstr>
      <vt:lpstr>Neumannovo schéma počítače </vt:lpstr>
      <vt:lpstr>Principy činnosti počítače podle von Neumanna</vt:lpstr>
      <vt:lpstr>schéma</vt:lpstr>
      <vt:lpstr>CPU-podrobně </vt:lpstr>
      <vt:lpstr>CPU-podrobně </vt:lpstr>
      <vt:lpstr>Součásti procesoru </vt:lpstr>
      <vt:lpstr>Cache v procesoru</vt:lpstr>
      <vt:lpstr>Snímek 26</vt:lpstr>
      <vt:lpstr>Základní parametry procesoru </vt:lpstr>
      <vt:lpstr>Základní parametry procesoru</vt:lpstr>
      <vt:lpstr>Rychlost procesoru </vt:lpstr>
      <vt:lpstr>FSB</vt:lpstr>
      <vt:lpstr>Patice procesoru </vt:lpstr>
      <vt:lpstr>Dělení podle délky operandu v bitech</vt:lpstr>
      <vt:lpstr>Snímek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Procesor</dc:title>
  <dc:creator>carvel</dc:creator>
  <cp:lastModifiedBy>carvel</cp:lastModifiedBy>
  <cp:revision>9</cp:revision>
  <dcterms:created xsi:type="dcterms:W3CDTF">2010-11-04T05:31:45Z</dcterms:created>
  <dcterms:modified xsi:type="dcterms:W3CDTF">2010-11-04T07:01:20Z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0x0101008587041A6B7EF7418DC6B96EA81FFA86</vt:lpwstr>
  </property>
  <property fmtid="{D5CDD505-2E9C-101B-9397-08002B2CF9AE}" pid="3" name="_dlc_DocIdItemGuid">
    <vt:lpwstr>1332b1d7-2824-4bb6-b0ab-7ea9e973cb01</vt:lpwstr>
  </property>
</Properties>
</file>