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018E2-834A-4640-9FB2-8282B3DA25A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ADFE2C-60C1-4335-A0A3-934AD0A5E2F5}">
      <dgm:prSet phldrT="[Text]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cs-CZ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HEALTH</a:t>
          </a:r>
          <a:endParaRPr lang="cs-CZ" b="1" dirty="0"/>
        </a:p>
      </dgm:t>
    </dgm:pt>
    <dgm:pt modelId="{598E770E-220F-43D1-9FFE-3ECBD0E04E81}" type="parTrans" cxnId="{E669D60C-7236-4191-B382-04DC63D02176}">
      <dgm:prSet/>
      <dgm:spPr/>
      <dgm:t>
        <a:bodyPr/>
        <a:lstStyle/>
        <a:p>
          <a:endParaRPr lang="cs-CZ"/>
        </a:p>
      </dgm:t>
    </dgm:pt>
    <dgm:pt modelId="{4C160F66-95DB-4513-8DBC-6BD360580E94}" type="sibTrans" cxnId="{E669D60C-7236-4191-B382-04DC63D02176}">
      <dgm:prSet/>
      <dgm:spPr/>
      <dgm:t>
        <a:bodyPr/>
        <a:lstStyle/>
        <a:p>
          <a:endParaRPr lang="cs-CZ"/>
        </a:p>
      </dgm:t>
    </dgm:pt>
    <dgm:pt modelId="{9C66E163-7E1F-496E-836B-8ECE58343EEB}">
      <dgm:prSet phldrT="[Text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cs-CZ" sz="1600" b="1" dirty="0" smtClean="0"/>
            <a:t>GENERAL</a:t>
          </a:r>
        </a:p>
        <a:p>
          <a:r>
            <a:rPr lang="cs-CZ" sz="1100" b="1" dirty="0" smtClean="0"/>
            <a:t>(</a:t>
          </a:r>
          <a:r>
            <a:rPr lang="cs-CZ" sz="1100" b="1" dirty="0" err="1" smtClean="0"/>
            <a:t>Healthy</a:t>
          </a:r>
          <a:r>
            <a:rPr lang="cs-CZ" sz="1100" b="1" dirty="0" smtClean="0"/>
            <a:t> </a:t>
          </a:r>
          <a:r>
            <a:rPr lang="cs-CZ" sz="1100" b="1" dirty="0" err="1" smtClean="0"/>
            <a:t>life</a:t>
          </a:r>
          <a:r>
            <a:rPr lang="cs-CZ" sz="1100" b="1" dirty="0" smtClean="0"/>
            <a:t>, </a:t>
          </a:r>
          <a:r>
            <a:rPr lang="cs-CZ" sz="1100" b="1" dirty="0" err="1" smtClean="0"/>
            <a:t>Vaccine</a:t>
          </a:r>
          <a:r>
            <a:rPr lang="cs-CZ" sz="1100" b="1" dirty="0" smtClean="0"/>
            <a:t>)</a:t>
          </a:r>
          <a:endParaRPr lang="cs-CZ" sz="1400" b="1" dirty="0" smtClean="0"/>
        </a:p>
      </dgm:t>
    </dgm:pt>
    <dgm:pt modelId="{FAB19473-CBDC-484B-B239-E203928E0D01}" type="parTrans" cxnId="{447E4B07-590F-4F6C-BAC9-7C8AA843614C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C5F9DD50-AD4F-4A37-ADB7-437B1DE9D306}" type="sibTrans" cxnId="{447E4B07-590F-4F6C-BAC9-7C8AA843614C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25712587-E473-4353-8D1E-4629ACAA62E6}">
      <dgm:prSet phldrT="[Text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sz="2000" b="1" dirty="0" smtClean="0"/>
            <a:t>DISEASE</a:t>
          </a:r>
        </a:p>
        <a:p>
          <a:pPr algn="ctr"/>
          <a:r>
            <a:rPr lang="cs-CZ" sz="1400" b="1" i="1" dirty="0" smtClean="0"/>
            <a:t>(</a:t>
          </a:r>
          <a:r>
            <a:rPr lang="cs-CZ" sz="1400" b="1" i="1" dirty="0" err="1" smtClean="0"/>
            <a:t>Division</a:t>
          </a:r>
          <a:r>
            <a:rPr lang="cs-CZ" sz="1400" b="1" i="1" dirty="0" smtClean="0"/>
            <a:t>, </a:t>
          </a:r>
          <a:r>
            <a:rPr lang="cs-CZ" sz="1400" b="1" i="1" dirty="0" err="1" smtClean="0"/>
            <a:t>Doctor</a:t>
          </a:r>
          <a:r>
            <a:rPr lang="cs-CZ" sz="1400" b="1" i="1" dirty="0" smtClean="0"/>
            <a:t>)</a:t>
          </a:r>
          <a:endParaRPr lang="cs-CZ" sz="1400" b="1" i="1" dirty="0"/>
        </a:p>
      </dgm:t>
    </dgm:pt>
    <dgm:pt modelId="{82931482-ED9E-458C-9F6E-CC61C323CAF7}" type="parTrans" cxnId="{BC9DBACD-D71F-4DBE-8938-E78A6F03AA22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9779DA8D-479E-4382-84D4-650E6AD6FF3E}" type="sibTrans" cxnId="{BC9DBACD-D71F-4DBE-8938-E78A6F03AA22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FE18EB04-6014-408E-9BC8-3888BF513F4D}">
      <dgm:prSet phldrT="[Text]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cs-CZ" b="1" dirty="0" smtClean="0"/>
            <a:t>INJURY</a:t>
          </a:r>
          <a:endParaRPr lang="cs-CZ" b="1" dirty="0"/>
        </a:p>
      </dgm:t>
    </dgm:pt>
    <dgm:pt modelId="{AC0A757D-E174-45E1-9EB4-386080080EE1}" type="parTrans" cxnId="{B642AA2B-EEEB-480A-B9B8-103B84EA519D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1249DF8B-E9B0-48FA-9437-B888E3B535C2}" type="sibTrans" cxnId="{B642AA2B-EEEB-480A-B9B8-103B84EA519D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AC344569-A3C4-4D51-B63C-AC4ACA238ECE}">
      <dgm:prSet phldrT="[Text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cs-CZ" sz="1400" b="1" dirty="0" smtClean="0"/>
            <a:t>MEDICAL CARE</a:t>
          </a:r>
        </a:p>
        <a:p>
          <a:pPr algn="ctr"/>
          <a:r>
            <a:rPr lang="cs-CZ" sz="1200" b="1" i="1" dirty="0" smtClean="0"/>
            <a:t>(</a:t>
          </a:r>
          <a:r>
            <a:rPr lang="cs-CZ" sz="1200" b="1" i="1" dirty="0" err="1" smtClean="0"/>
            <a:t>The</a:t>
          </a:r>
          <a:r>
            <a:rPr lang="cs-CZ" sz="1200" b="1" i="1" dirty="0" smtClean="0"/>
            <a:t> CR, UK, USA)</a:t>
          </a:r>
        </a:p>
      </dgm:t>
    </dgm:pt>
    <dgm:pt modelId="{29270365-4963-4681-9E39-73CA4CD613BE}" type="parTrans" cxnId="{CB446CF7-3E8F-4301-86D0-56680F9EA49F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7CBE394C-04F4-467F-9E65-567E51C75AFB}" type="sibTrans" cxnId="{CB446CF7-3E8F-4301-86D0-56680F9EA49F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B5EC75AE-5390-47CD-AE98-AFADDB875A5D}" type="pres">
      <dgm:prSet presAssocID="{10F018E2-834A-4640-9FB2-8282B3DA25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CB9E24B-81CF-4C87-AA0B-5CD27FCF9D35}" type="pres">
      <dgm:prSet presAssocID="{12ADFE2C-60C1-4335-A0A3-934AD0A5E2F5}" presName="centerShape" presStyleLbl="node0" presStyleIdx="0" presStyleCnt="1" custLinFactNeighborX="1645" custLinFactNeighborY="539"/>
      <dgm:spPr/>
      <dgm:t>
        <a:bodyPr/>
        <a:lstStyle/>
        <a:p>
          <a:endParaRPr lang="cs-CZ"/>
        </a:p>
      </dgm:t>
    </dgm:pt>
    <dgm:pt modelId="{23CCAC63-EF1D-4B90-8D51-CE0507EE1916}" type="pres">
      <dgm:prSet presAssocID="{FAB19473-CBDC-484B-B239-E203928E0D01}" presName="Name9" presStyleLbl="parChTrans1D2" presStyleIdx="0" presStyleCnt="4"/>
      <dgm:spPr/>
      <dgm:t>
        <a:bodyPr/>
        <a:lstStyle/>
        <a:p>
          <a:endParaRPr lang="cs-CZ"/>
        </a:p>
      </dgm:t>
    </dgm:pt>
    <dgm:pt modelId="{42C7B397-2B60-46BA-A10D-22C84E020F06}" type="pres">
      <dgm:prSet presAssocID="{FAB19473-CBDC-484B-B239-E203928E0D01}" presName="connTx" presStyleLbl="parChTrans1D2" presStyleIdx="0" presStyleCnt="4"/>
      <dgm:spPr/>
      <dgm:t>
        <a:bodyPr/>
        <a:lstStyle/>
        <a:p>
          <a:endParaRPr lang="cs-CZ"/>
        </a:p>
      </dgm:t>
    </dgm:pt>
    <dgm:pt modelId="{9245D3C0-CDAD-4D84-AC01-794705759BC4}" type="pres">
      <dgm:prSet presAssocID="{9C66E163-7E1F-496E-836B-8ECE58343EEB}" presName="node" presStyleLbl="node1" presStyleIdx="0" presStyleCnt="4" custScaleX="70751" custScaleY="72379" custRadScaleRad="82292" custRadScaleInc="12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ACBDA4-A4DE-4930-894B-6C92EBFFCD70}" type="pres">
      <dgm:prSet presAssocID="{82931482-ED9E-458C-9F6E-CC61C323CAF7}" presName="Name9" presStyleLbl="parChTrans1D2" presStyleIdx="1" presStyleCnt="4"/>
      <dgm:spPr/>
      <dgm:t>
        <a:bodyPr/>
        <a:lstStyle/>
        <a:p>
          <a:endParaRPr lang="cs-CZ"/>
        </a:p>
      </dgm:t>
    </dgm:pt>
    <dgm:pt modelId="{90EED335-5F8A-4021-A60D-C89268CEB1EE}" type="pres">
      <dgm:prSet presAssocID="{82931482-ED9E-458C-9F6E-CC61C323CAF7}" presName="connTx" presStyleLbl="parChTrans1D2" presStyleIdx="1" presStyleCnt="4"/>
      <dgm:spPr/>
      <dgm:t>
        <a:bodyPr/>
        <a:lstStyle/>
        <a:p>
          <a:endParaRPr lang="cs-CZ"/>
        </a:p>
      </dgm:t>
    </dgm:pt>
    <dgm:pt modelId="{4EFCE388-E462-4D1F-B77C-209B53BBD9C2}" type="pres">
      <dgm:prSet presAssocID="{25712587-E473-4353-8D1E-4629ACAA62E6}" presName="node" presStyleLbl="node1" presStyleIdx="1" presStyleCnt="4" custScaleX="77656" custScaleY="75181" custRadScaleRad="74916" custRadScaleInc="-3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283C7E-DE8A-40EF-A401-DA0B7B5B6CEC}" type="pres">
      <dgm:prSet presAssocID="{AC0A757D-E174-45E1-9EB4-386080080EE1}" presName="Name9" presStyleLbl="parChTrans1D2" presStyleIdx="2" presStyleCnt="4"/>
      <dgm:spPr/>
      <dgm:t>
        <a:bodyPr/>
        <a:lstStyle/>
        <a:p>
          <a:endParaRPr lang="cs-CZ"/>
        </a:p>
      </dgm:t>
    </dgm:pt>
    <dgm:pt modelId="{C4380577-7C44-42AA-9C1C-7508A96F1054}" type="pres">
      <dgm:prSet presAssocID="{AC0A757D-E174-45E1-9EB4-386080080EE1}" presName="connTx" presStyleLbl="parChTrans1D2" presStyleIdx="2" presStyleCnt="4"/>
      <dgm:spPr/>
      <dgm:t>
        <a:bodyPr/>
        <a:lstStyle/>
        <a:p>
          <a:endParaRPr lang="cs-CZ"/>
        </a:p>
      </dgm:t>
    </dgm:pt>
    <dgm:pt modelId="{4EC321DA-1F29-4223-8C69-963A8F66272D}" type="pres">
      <dgm:prSet presAssocID="{FE18EB04-6014-408E-9BC8-3888BF513F4D}" presName="node" presStyleLbl="node1" presStyleIdx="2" presStyleCnt="4" custScaleX="78375" custScaleY="74852" custRadScaleRad="81708" custRadScaleInc="-57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EDC28D-AF4C-49A6-A73A-E7EDD660D7B6}" type="pres">
      <dgm:prSet presAssocID="{29270365-4963-4681-9E39-73CA4CD613BE}" presName="Name9" presStyleLbl="parChTrans1D2" presStyleIdx="3" presStyleCnt="4"/>
      <dgm:spPr/>
      <dgm:t>
        <a:bodyPr/>
        <a:lstStyle/>
        <a:p>
          <a:endParaRPr lang="cs-CZ"/>
        </a:p>
      </dgm:t>
    </dgm:pt>
    <dgm:pt modelId="{18B6E506-F7A2-416B-8408-25C08DB0E76A}" type="pres">
      <dgm:prSet presAssocID="{29270365-4963-4681-9E39-73CA4CD613BE}" presName="connTx" presStyleLbl="parChTrans1D2" presStyleIdx="3" presStyleCnt="4"/>
      <dgm:spPr/>
      <dgm:t>
        <a:bodyPr/>
        <a:lstStyle/>
        <a:p>
          <a:endParaRPr lang="cs-CZ"/>
        </a:p>
      </dgm:t>
    </dgm:pt>
    <dgm:pt modelId="{1BF29A94-1E9F-4DDF-A761-1C3B931B1074}" type="pres">
      <dgm:prSet presAssocID="{AC344569-A3C4-4D51-B63C-AC4ACA238ECE}" presName="node" presStyleLbl="node1" presStyleIdx="3" presStyleCnt="4" custScaleX="78814" custScaleY="75180" custRadScaleRad="71584" custRadScaleInc="3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7EAE095-2797-4803-AE82-DF4F04063B5A}" type="presOf" srcId="{29270365-4963-4681-9E39-73CA4CD613BE}" destId="{19EDC28D-AF4C-49A6-A73A-E7EDD660D7B6}" srcOrd="0" destOrd="0" presId="urn:microsoft.com/office/officeart/2005/8/layout/radial1"/>
    <dgm:cxn modelId="{CB446CF7-3E8F-4301-86D0-56680F9EA49F}" srcId="{12ADFE2C-60C1-4335-A0A3-934AD0A5E2F5}" destId="{AC344569-A3C4-4D51-B63C-AC4ACA238ECE}" srcOrd="3" destOrd="0" parTransId="{29270365-4963-4681-9E39-73CA4CD613BE}" sibTransId="{7CBE394C-04F4-467F-9E65-567E51C75AFB}"/>
    <dgm:cxn modelId="{FA1216E3-D55B-4166-9EB2-9DFC3D81DF1B}" type="presOf" srcId="{9C66E163-7E1F-496E-836B-8ECE58343EEB}" destId="{9245D3C0-CDAD-4D84-AC01-794705759BC4}" srcOrd="0" destOrd="0" presId="urn:microsoft.com/office/officeart/2005/8/layout/radial1"/>
    <dgm:cxn modelId="{D54A0AFA-60F1-4B8F-AC4F-7A27CD326881}" type="presOf" srcId="{12ADFE2C-60C1-4335-A0A3-934AD0A5E2F5}" destId="{5CB9E24B-81CF-4C87-AA0B-5CD27FCF9D35}" srcOrd="0" destOrd="0" presId="urn:microsoft.com/office/officeart/2005/8/layout/radial1"/>
    <dgm:cxn modelId="{6BCBE0E6-BBEF-42AB-A559-839A876B8A70}" type="presOf" srcId="{25712587-E473-4353-8D1E-4629ACAA62E6}" destId="{4EFCE388-E462-4D1F-B77C-209B53BBD9C2}" srcOrd="0" destOrd="0" presId="urn:microsoft.com/office/officeart/2005/8/layout/radial1"/>
    <dgm:cxn modelId="{8F8AA57B-4CD1-464F-A0C9-5EF14F27A8F7}" type="presOf" srcId="{AC344569-A3C4-4D51-B63C-AC4ACA238ECE}" destId="{1BF29A94-1E9F-4DDF-A761-1C3B931B1074}" srcOrd="0" destOrd="0" presId="urn:microsoft.com/office/officeart/2005/8/layout/radial1"/>
    <dgm:cxn modelId="{3F6F59A1-0331-45E1-8E25-48FD53482531}" type="presOf" srcId="{82931482-ED9E-458C-9F6E-CC61C323CAF7}" destId="{90EED335-5F8A-4021-A60D-C89268CEB1EE}" srcOrd="1" destOrd="0" presId="urn:microsoft.com/office/officeart/2005/8/layout/radial1"/>
    <dgm:cxn modelId="{2D89825D-D515-416B-A493-7F716940AB58}" type="presOf" srcId="{FAB19473-CBDC-484B-B239-E203928E0D01}" destId="{23CCAC63-EF1D-4B90-8D51-CE0507EE1916}" srcOrd="0" destOrd="0" presId="urn:microsoft.com/office/officeart/2005/8/layout/radial1"/>
    <dgm:cxn modelId="{13C97108-E4A9-407D-8543-E52DF1994D05}" type="presOf" srcId="{10F018E2-834A-4640-9FB2-8282B3DA25A5}" destId="{B5EC75AE-5390-47CD-AE98-AFADDB875A5D}" srcOrd="0" destOrd="0" presId="urn:microsoft.com/office/officeart/2005/8/layout/radial1"/>
    <dgm:cxn modelId="{39B0935C-7A62-41FE-8DFE-E0E1B91ADD7C}" type="presOf" srcId="{AC0A757D-E174-45E1-9EB4-386080080EE1}" destId="{E0283C7E-DE8A-40EF-A401-DA0B7B5B6CEC}" srcOrd="0" destOrd="0" presId="urn:microsoft.com/office/officeart/2005/8/layout/radial1"/>
    <dgm:cxn modelId="{FD5D5534-1D22-4D9B-A3E2-527ECD2B985E}" type="presOf" srcId="{29270365-4963-4681-9E39-73CA4CD613BE}" destId="{18B6E506-F7A2-416B-8408-25C08DB0E76A}" srcOrd="1" destOrd="0" presId="urn:microsoft.com/office/officeart/2005/8/layout/radial1"/>
    <dgm:cxn modelId="{ECE3C2B8-EDA3-497E-B846-819DD1D90D1C}" type="presOf" srcId="{FE18EB04-6014-408E-9BC8-3888BF513F4D}" destId="{4EC321DA-1F29-4223-8C69-963A8F66272D}" srcOrd="0" destOrd="0" presId="urn:microsoft.com/office/officeart/2005/8/layout/radial1"/>
    <dgm:cxn modelId="{BC9DBACD-D71F-4DBE-8938-E78A6F03AA22}" srcId="{12ADFE2C-60C1-4335-A0A3-934AD0A5E2F5}" destId="{25712587-E473-4353-8D1E-4629ACAA62E6}" srcOrd="1" destOrd="0" parTransId="{82931482-ED9E-458C-9F6E-CC61C323CAF7}" sibTransId="{9779DA8D-479E-4382-84D4-650E6AD6FF3E}"/>
    <dgm:cxn modelId="{F54F9487-F355-4C16-8F8D-4207222E567B}" type="presOf" srcId="{AC0A757D-E174-45E1-9EB4-386080080EE1}" destId="{C4380577-7C44-42AA-9C1C-7508A96F1054}" srcOrd="1" destOrd="0" presId="urn:microsoft.com/office/officeart/2005/8/layout/radial1"/>
    <dgm:cxn modelId="{3DD6B741-2D39-46D0-A1FF-3B3CBF91BE28}" type="presOf" srcId="{82931482-ED9E-458C-9F6E-CC61C323CAF7}" destId="{72ACBDA4-A4DE-4930-894B-6C92EBFFCD70}" srcOrd="0" destOrd="0" presId="urn:microsoft.com/office/officeart/2005/8/layout/radial1"/>
    <dgm:cxn modelId="{447E4B07-590F-4F6C-BAC9-7C8AA843614C}" srcId="{12ADFE2C-60C1-4335-A0A3-934AD0A5E2F5}" destId="{9C66E163-7E1F-496E-836B-8ECE58343EEB}" srcOrd="0" destOrd="0" parTransId="{FAB19473-CBDC-484B-B239-E203928E0D01}" sibTransId="{C5F9DD50-AD4F-4A37-ADB7-437B1DE9D306}"/>
    <dgm:cxn modelId="{E669D60C-7236-4191-B382-04DC63D02176}" srcId="{10F018E2-834A-4640-9FB2-8282B3DA25A5}" destId="{12ADFE2C-60C1-4335-A0A3-934AD0A5E2F5}" srcOrd="0" destOrd="0" parTransId="{598E770E-220F-43D1-9FFE-3ECBD0E04E81}" sibTransId="{4C160F66-95DB-4513-8DBC-6BD360580E94}"/>
    <dgm:cxn modelId="{B642AA2B-EEEB-480A-B9B8-103B84EA519D}" srcId="{12ADFE2C-60C1-4335-A0A3-934AD0A5E2F5}" destId="{FE18EB04-6014-408E-9BC8-3888BF513F4D}" srcOrd="2" destOrd="0" parTransId="{AC0A757D-E174-45E1-9EB4-386080080EE1}" sibTransId="{1249DF8B-E9B0-48FA-9437-B888E3B535C2}"/>
    <dgm:cxn modelId="{48A7145D-4374-4643-9471-9A40B93D5B89}" type="presOf" srcId="{FAB19473-CBDC-484B-B239-E203928E0D01}" destId="{42C7B397-2B60-46BA-A10D-22C84E020F06}" srcOrd="1" destOrd="0" presId="urn:microsoft.com/office/officeart/2005/8/layout/radial1"/>
    <dgm:cxn modelId="{E82B27F8-C8C2-4D42-9487-1350755AA830}" type="presParOf" srcId="{B5EC75AE-5390-47CD-AE98-AFADDB875A5D}" destId="{5CB9E24B-81CF-4C87-AA0B-5CD27FCF9D35}" srcOrd="0" destOrd="0" presId="urn:microsoft.com/office/officeart/2005/8/layout/radial1"/>
    <dgm:cxn modelId="{081E498B-7747-4C66-8C7D-D00FBDECFC77}" type="presParOf" srcId="{B5EC75AE-5390-47CD-AE98-AFADDB875A5D}" destId="{23CCAC63-EF1D-4B90-8D51-CE0507EE1916}" srcOrd="1" destOrd="0" presId="urn:microsoft.com/office/officeart/2005/8/layout/radial1"/>
    <dgm:cxn modelId="{606B1098-175D-4F1E-ABD4-9667A8457A64}" type="presParOf" srcId="{23CCAC63-EF1D-4B90-8D51-CE0507EE1916}" destId="{42C7B397-2B60-46BA-A10D-22C84E020F06}" srcOrd="0" destOrd="0" presId="urn:microsoft.com/office/officeart/2005/8/layout/radial1"/>
    <dgm:cxn modelId="{474DF941-9448-4F3A-8ECA-4CD03D69714B}" type="presParOf" srcId="{B5EC75AE-5390-47CD-AE98-AFADDB875A5D}" destId="{9245D3C0-CDAD-4D84-AC01-794705759BC4}" srcOrd="2" destOrd="0" presId="urn:microsoft.com/office/officeart/2005/8/layout/radial1"/>
    <dgm:cxn modelId="{6057A210-BBC4-4478-8B21-DAC7BAD1676C}" type="presParOf" srcId="{B5EC75AE-5390-47CD-AE98-AFADDB875A5D}" destId="{72ACBDA4-A4DE-4930-894B-6C92EBFFCD70}" srcOrd="3" destOrd="0" presId="urn:microsoft.com/office/officeart/2005/8/layout/radial1"/>
    <dgm:cxn modelId="{F1DF968F-6DBA-4D8F-823C-9F4D5E38022E}" type="presParOf" srcId="{72ACBDA4-A4DE-4930-894B-6C92EBFFCD70}" destId="{90EED335-5F8A-4021-A60D-C89268CEB1EE}" srcOrd="0" destOrd="0" presId="urn:microsoft.com/office/officeart/2005/8/layout/radial1"/>
    <dgm:cxn modelId="{2A5A1FF4-3ECE-471B-897B-148B3CCF50CB}" type="presParOf" srcId="{B5EC75AE-5390-47CD-AE98-AFADDB875A5D}" destId="{4EFCE388-E462-4D1F-B77C-209B53BBD9C2}" srcOrd="4" destOrd="0" presId="urn:microsoft.com/office/officeart/2005/8/layout/radial1"/>
    <dgm:cxn modelId="{19CAF520-1693-403F-A82E-C8CAA009C5A3}" type="presParOf" srcId="{B5EC75AE-5390-47CD-AE98-AFADDB875A5D}" destId="{E0283C7E-DE8A-40EF-A401-DA0B7B5B6CEC}" srcOrd="5" destOrd="0" presId="urn:microsoft.com/office/officeart/2005/8/layout/radial1"/>
    <dgm:cxn modelId="{51DB5F4B-47DB-4416-A8BB-28883BC124D6}" type="presParOf" srcId="{E0283C7E-DE8A-40EF-A401-DA0B7B5B6CEC}" destId="{C4380577-7C44-42AA-9C1C-7508A96F1054}" srcOrd="0" destOrd="0" presId="urn:microsoft.com/office/officeart/2005/8/layout/radial1"/>
    <dgm:cxn modelId="{B59A7484-2776-4097-AE79-003B58808490}" type="presParOf" srcId="{B5EC75AE-5390-47CD-AE98-AFADDB875A5D}" destId="{4EC321DA-1F29-4223-8C69-963A8F66272D}" srcOrd="6" destOrd="0" presId="urn:microsoft.com/office/officeart/2005/8/layout/radial1"/>
    <dgm:cxn modelId="{40CBE996-4BB8-442B-BD2E-4C56F5B80380}" type="presParOf" srcId="{B5EC75AE-5390-47CD-AE98-AFADDB875A5D}" destId="{19EDC28D-AF4C-49A6-A73A-E7EDD660D7B6}" srcOrd="7" destOrd="0" presId="urn:microsoft.com/office/officeart/2005/8/layout/radial1"/>
    <dgm:cxn modelId="{410EA9F2-110D-45CC-B503-77B09632D358}" type="presParOf" srcId="{19EDC28D-AF4C-49A6-A73A-E7EDD660D7B6}" destId="{18B6E506-F7A2-416B-8408-25C08DB0E76A}" srcOrd="0" destOrd="0" presId="urn:microsoft.com/office/officeart/2005/8/layout/radial1"/>
    <dgm:cxn modelId="{02FC0CC6-E88E-4580-BD50-D90611825E9C}" type="presParOf" srcId="{B5EC75AE-5390-47CD-AE98-AFADDB875A5D}" destId="{1BF29A94-1E9F-4DDF-A761-1C3B931B107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9E24B-81CF-4C87-AA0B-5CD27FCF9D35}">
      <dsp:nvSpPr>
        <dsp:cNvPr id="0" name=""/>
        <dsp:cNvSpPr/>
      </dsp:nvSpPr>
      <dsp:spPr>
        <a:xfrm>
          <a:off x="3707904" y="2492903"/>
          <a:ext cx="1902023" cy="190202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HEALTH</a:t>
          </a:r>
          <a:endParaRPr lang="cs-CZ" sz="3200" b="1" kern="1200" dirty="0"/>
        </a:p>
      </dsp:txBody>
      <dsp:txXfrm>
        <a:off x="3707904" y="2492903"/>
        <a:ext cx="1902023" cy="1902023"/>
      </dsp:txXfrm>
    </dsp:sp>
    <dsp:sp modelId="{23CCAC63-EF1D-4B90-8D51-CE0507EE1916}">
      <dsp:nvSpPr>
        <dsp:cNvPr id="0" name=""/>
        <dsp:cNvSpPr/>
      </dsp:nvSpPr>
      <dsp:spPr>
        <a:xfrm rot="16096478">
          <a:off x="4411649" y="2262468"/>
          <a:ext cx="42448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424485" y="18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6096478">
        <a:off x="4613280" y="2270576"/>
        <a:ext cx="21224" cy="21224"/>
      </dsp:txXfrm>
    </dsp:sp>
    <dsp:sp modelId="{9245D3C0-CDAD-4D84-AC01-794705759BC4}">
      <dsp:nvSpPr>
        <dsp:cNvPr id="0" name=""/>
        <dsp:cNvSpPr/>
      </dsp:nvSpPr>
      <dsp:spPr>
        <a:xfrm>
          <a:off x="3923927" y="692703"/>
          <a:ext cx="1345700" cy="137666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GENERAL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(</a:t>
          </a:r>
          <a:r>
            <a:rPr lang="cs-CZ" sz="1100" b="1" kern="1200" dirty="0" err="1" smtClean="0"/>
            <a:t>Healthy</a:t>
          </a:r>
          <a:r>
            <a:rPr lang="cs-CZ" sz="1100" b="1" kern="1200" dirty="0" smtClean="0"/>
            <a:t> </a:t>
          </a:r>
          <a:r>
            <a:rPr lang="cs-CZ" sz="1100" b="1" kern="1200" dirty="0" err="1" smtClean="0"/>
            <a:t>life</a:t>
          </a:r>
          <a:r>
            <a:rPr lang="cs-CZ" sz="1100" b="1" kern="1200" dirty="0" smtClean="0"/>
            <a:t>, </a:t>
          </a:r>
          <a:r>
            <a:rPr lang="cs-CZ" sz="1100" b="1" kern="1200" dirty="0" err="1" smtClean="0"/>
            <a:t>Vaccine</a:t>
          </a:r>
          <a:r>
            <a:rPr lang="cs-CZ" sz="1100" b="1" kern="1200" dirty="0" smtClean="0"/>
            <a:t>)</a:t>
          </a:r>
          <a:endParaRPr lang="cs-CZ" sz="1400" b="1" kern="1200" dirty="0" smtClean="0"/>
        </a:p>
      </dsp:txBody>
      <dsp:txXfrm>
        <a:off x="3923927" y="692703"/>
        <a:ext cx="1345700" cy="1376665"/>
      </dsp:txXfrm>
    </dsp:sp>
    <dsp:sp modelId="{72ACBDA4-A4DE-4930-894B-6C92EBFFCD70}">
      <dsp:nvSpPr>
        <dsp:cNvPr id="0" name=""/>
        <dsp:cNvSpPr/>
      </dsp:nvSpPr>
      <dsp:spPr>
        <a:xfrm rot="21538383">
          <a:off x="5609768" y="3407405"/>
          <a:ext cx="8312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83124" y="18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538383">
        <a:off x="5649252" y="3424047"/>
        <a:ext cx="4156" cy="4156"/>
      </dsp:txXfrm>
    </dsp:sp>
    <dsp:sp modelId="{4EFCE388-E462-4D1F-B77C-209B53BBD9C2}">
      <dsp:nvSpPr>
        <dsp:cNvPr id="0" name=""/>
        <dsp:cNvSpPr/>
      </dsp:nvSpPr>
      <dsp:spPr>
        <a:xfrm>
          <a:off x="5692760" y="2697164"/>
          <a:ext cx="1477035" cy="14299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DISEASE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i="1" kern="1200" dirty="0" smtClean="0"/>
            <a:t>(</a:t>
          </a:r>
          <a:r>
            <a:rPr lang="cs-CZ" sz="1400" b="1" i="1" kern="1200" dirty="0" err="1" smtClean="0"/>
            <a:t>Division</a:t>
          </a:r>
          <a:r>
            <a:rPr lang="cs-CZ" sz="1400" b="1" i="1" kern="1200" dirty="0" smtClean="0"/>
            <a:t>, </a:t>
          </a:r>
          <a:r>
            <a:rPr lang="cs-CZ" sz="1400" b="1" i="1" kern="1200" dirty="0" err="1" smtClean="0"/>
            <a:t>Doctor</a:t>
          </a:r>
          <a:r>
            <a:rPr lang="cs-CZ" sz="1400" b="1" i="1" kern="1200" dirty="0" smtClean="0"/>
            <a:t>)</a:t>
          </a:r>
          <a:endParaRPr lang="cs-CZ" sz="1400" b="1" i="1" kern="1200" dirty="0"/>
        </a:p>
      </dsp:txBody>
      <dsp:txXfrm>
        <a:off x="5692760" y="2697164"/>
        <a:ext cx="1477035" cy="1429960"/>
      </dsp:txXfrm>
    </dsp:sp>
    <dsp:sp modelId="{E0283C7E-DE8A-40EF-A401-DA0B7B5B6CEC}">
      <dsp:nvSpPr>
        <dsp:cNvPr id="0" name=""/>
        <dsp:cNvSpPr/>
      </dsp:nvSpPr>
      <dsp:spPr>
        <a:xfrm rot="5382107">
          <a:off x="4499601" y="4541315"/>
          <a:ext cx="330248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30248" y="18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5382107">
        <a:off x="4656469" y="4551780"/>
        <a:ext cx="16512" cy="16512"/>
      </dsp:txXfrm>
    </dsp:sp>
    <dsp:sp modelId="{4EC321DA-1F29-4223-8C69-963A8F66272D}">
      <dsp:nvSpPr>
        <dsp:cNvPr id="0" name=""/>
        <dsp:cNvSpPr/>
      </dsp:nvSpPr>
      <dsp:spPr>
        <a:xfrm>
          <a:off x="3923934" y="4725149"/>
          <a:ext cx="1490710" cy="14237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INJURY</a:t>
          </a:r>
          <a:endParaRPr lang="cs-CZ" sz="2700" b="1" kern="1200" dirty="0"/>
        </a:p>
      </dsp:txBody>
      <dsp:txXfrm>
        <a:off x="3923934" y="4725149"/>
        <a:ext cx="1490710" cy="1423702"/>
      </dsp:txXfrm>
    </dsp:sp>
    <dsp:sp modelId="{19EDC28D-AF4C-49A6-A73A-E7EDD660D7B6}">
      <dsp:nvSpPr>
        <dsp:cNvPr id="0" name=""/>
        <dsp:cNvSpPr/>
      </dsp:nvSpPr>
      <dsp:spPr>
        <a:xfrm rot="10858963">
          <a:off x="3555582" y="3407576"/>
          <a:ext cx="152473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52473" y="18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58963">
        <a:off x="3628007" y="3422485"/>
        <a:ext cx="7623" cy="7623"/>
      </dsp:txXfrm>
    </dsp:sp>
    <dsp:sp modelId="{1BF29A94-1E9F-4DDF-A761-1C3B931B1074}">
      <dsp:nvSpPr>
        <dsp:cNvPr id="0" name=""/>
        <dsp:cNvSpPr/>
      </dsp:nvSpPr>
      <dsp:spPr>
        <a:xfrm>
          <a:off x="2056654" y="2697164"/>
          <a:ext cx="1499060" cy="142994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MEDICAL CARE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i="1" kern="1200" dirty="0" smtClean="0"/>
            <a:t>(</a:t>
          </a:r>
          <a:r>
            <a:rPr lang="cs-CZ" sz="1200" b="1" i="1" kern="1200" dirty="0" err="1" smtClean="0"/>
            <a:t>The</a:t>
          </a:r>
          <a:r>
            <a:rPr lang="cs-CZ" sz="1200" b="1" i="1" kern="1200" dirty="0" smtClean="0"/>
            <a:t> CR, UK, USA)</a:t>
          </a:r>
        </a:p>
      </dsp:txBody>
      <dsp:txXfrm>
        <a:off x="2056654" y="2697164"/>
        <a:ext cx="1499060" cy="142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B8DE-E9B3-44E7-AE02-BE4623D05AD8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537D-F682-4C35-A112-E96B0B8C8D9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HEALTH</a:t>
            </a:r>
            <a:endParaRPr lang="cs-CZ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20" name="Picture 4" descr="http://mathiesenclinic.com/yahoo_site_admin/assets/images/stethescope.203202143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2222837" cy="2619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 smtClean="0"/>
              <a:t>Questions</a:t>
            </a:r>
            <a:r>
              <a:rPr lang="cs-CZ" u="sng" dirty="0" smtClean="0"/>
              <a:t>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1) When do you need to go to visit the dentist?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en-US" sz="2800" dirty="0" smtClean="0"/>
              <a:t>2) What happens when you break a bone?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en-US" sz="2800" dirty="0" smtClean="0"/>
              <a:t>3) What are some medical specialists?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en-US" sz="2800" dirty="0" smtClean="0"/>
              <a:t>4) What are some</a:t>
            </a:r>
            <a:r>
              <a:rPr lang="cs-CZ" sz="2800" dirty="0" smtClean="0"/>
              <a:t> </a:t>
            </a:r>
            <a:r>
              <a:rPr lang="en-US" sz="2800" dirty="0" smtClean="0"/>
              <a:t>common </a:t>
            </a:r>
            <a:r>
              <a:rPr lang="en-US" sz="2800" dirty="0" smtClean="0"/>
              <a:t>diseases? 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en-US" sz="2800" dirty="0" smtClean="0"/>
              <a:t>5) What would you do if someone had a stomachache</a:t>
            </a:r>
            <a:r>
              <a:rPr lang="cs-CZ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endParaRPr lang="cs-CZ" u="sng" dirty="0" smtClean="0"/>
          </a:p>
          <a:p>
            <a:pPr algn="ctr">
              <a:buNone/>
            </a:pPr>
            <a:endParaRPr lang="cs-CZ" u="sng" dirty="0"/>
          </a:p>
          <a:p>
            <a:pPr algn="ctr">
              <a:buNone/>
            </a:pPr>
            <a:r>
              <a:rPr lang="en-US" u="sng" dirty="0" smtClean="0"/>
              <a:t>Written by:</a:t>
            </a:r>
          </a:p>
          <a:p>
            <a:pPr algn="ctr">
              <a:buNone/>
            </a:pPr>
            <a:r>
              <a:rPr lang="en-US" sz="2400" dirty="0" smtClean="0"/>
              <a:t>Michal Singer</a:t>
            </a: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6.XB</a:t>
            </a:r>
            <a:endParaRPr lang="en-US" sz="24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/>
              <a:t>Information source</a:t>
            </a:r>
            <a:r>
              <a:rPr lang="cs-CZ" u="sng" dirty="0" smtClean="0"/>
              <a:t>s</a:t>
            </a:r>
            <a:r>
              <a:rPr lang="en-US" u="sng" dirty="0" smtClean="0"/>
              <a:t>:</a:t>
            </a:r>
          </a:p>
          <a:p>
            <a:pPr algn="ctr">
              <a:buNone/>
            </a:pPr>
            <a:r>
              <a:rPr lang="cs-CZ" sz="2400" dirty="0" smtClean="0"/>
              <a:t>www.</a:t>
            </a:r>
            <a:r>
              <a:rPr lang="cs-CZ" sz="2400" dirty="0" err="1" smtClean="0"/>
              <a:t>bridge</a:t>
            </a:r>
            <a:r>
              <a:rPr lang="cs-CZ" sz="2400" dirty="0" smtClean="0"/>
              <a:t>-online.</a:t>
            </a:r>
            <a:r>
              <a:rPr lang="cs-CZ" sz="2400" dirty="0" err="1" smtClean="0"/>
              <a:t>cz</a:t>
            </a: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www.</a:t>
            </a:r>
            <a:r>
              <a:rPr lang="cs-CZ" sz="2400" dirty="0" err="1" smtClean="0"/>
              <a:t>helpforenglish.cz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524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rwitness.e2bn.org/library/1234270649/flag_of_the_red_cross.png"/>
          <p:cNvPicPr>
            <a:picLocks noChangeAspect="1" noChangeArrowheads="1"/>
          </p:cNvPicPr>
          <p:nvPr/>
        </p:nvPicPr>
        <p:blipFill>
          <a:blip r:embed="rId2" cstate="print"/>
          <a:srcRect l="1914" r="3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000" b="1" dirty="0" err="1" smtClean="0"/>
              <a:t>World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Health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Organization</a:t>
            </a:r>
            <a:r>
              <a:rPr lang="cs-CZ" sz="2000" b="1" dirty="0" smtClean="0"/>
              <a:t>: </a:t>
            </a:r>
          </a:p>
          <a:p>
            <a:pPr>
              <a:buNone/>
            </a:pPr>
            <a:endParaRPr lang="cs-CZ" i="1" dirty="0" smtClean="0"/>
          </a:p>
          <a:p>
            <a:pPr algn="ctr">
              <a:buNone/>
            </a:pPr>
            <a:r>
              <a:rPr lang="cs-CZ" sz="2400" i="1" dirty="0" smtClean="0"/>
              <a:t>„</a:t>
            </a:r>
            <a:r>
              <a:rPr lang="en-US" sz="2400" i="1" dirty="0" smtClean="0"/>
              <a:t>Health is a state of complete physical, mental, and social</a:t>
            </a:r>
            <a:r>
              <a:rPr lang="cs-CZ" sz="2400" i="1" dirty="0" smtClean="0"/>
              <a:t> </a:t>
            </a:r>
            <a:r>
              <a:rPr lang="en-US" sz="2400" i="1" dirty="0" smtClean="0"/>
              <a:t>well-being and not merely the absence of disease"</a:t>
            </a:r>
            <a:endParaRPr lang="cs-CZ" sz="2400" i="1" dirty="0"/>
          </a:p>
        </p:txBody>
      </p:sp>
      <p:pic>
        <p:nvPicPr>
          <p:cNvPr id="4" name="Picture 2" descr="http://www.nicholls.edu/news/files/2010/11/Health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26" y="3645024"/>
            <a:ext cx="3200549" cy="276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What to do to keep</a:t>
            </a:r>
            <a:r>
              <a:rPr lang="cs-CZ" u="sng" dirty="0" smtClean="0"/>
              <a:t> </a:t>
            </a:r>
            <a:r>
              <a:rPr lang="cs-CZ" u="sng" dirty="0" err="1" smtClean="0"/>
              <a:t>yourself</a:t>
            </a:r>
            <a:r>
              <a:rPr lang="en-GB" u="sng" dirty="0" smtClean="0"/>
              <a:t> healthy?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We should:</a:t>
            </a:r>
            <a:endParaRPr lang="cs-CZ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practise, do some sports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eat healthy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avoid fat and junk food from fast</a:t>
            </a:r>
            <a:r>
              <a:rPr lang="cs-CZ" sz="1600" dirty="0" smtClean="0"/>
              <a:t>-</a:t>
            </a:r>
            <a:r>
              <a:rPr lang="en-GB" sz="1600" dirty="0" smtClean="0"/>
              <a:t>foods, eat more fruit and vegetables, eat regularly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sleep sufficiently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eight to nine hours of sleep for adult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be in the fresh air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avoid stress, cigarettes, drugs and so on</a:t>
            </a:r>
            <a:endParaRPr lang="cs-CZ" sz="1600" dirty="0" smtClean="0"/>
          </a:p>
          <a:p>
            <a:pPr>
              <a:buNone/>
            </a:pPr>
            <a:r>
              <a:rPr lang="en-GB" sz="2000" b="1" dirty="0" smtClean="0"/>
              <a:t>Vaccine</a:t>
            </a:r>
            <a:r>
              <a:rPr lang="cs-CZ" sz="2000" b="1" dirty="0" smtClean="0"/>
              <a:t> - </a:t>
            </a:r>
            <a:r>
              <a:rPr lang="en-GB" sz="2000" dirty="0" smtClean="0"/>
              <a:t>an antigenic preparation used to establish immunity to a disease</a:t>
            </a:r>
            <a:endParaRPr lang="cs-CZ" sz="2000" dirty="0" smtClean="0"/>
          </a:p>
          <a:p>
            <a:pPr lvl="0">
              <a:buNone/>
            </a:pPr>
            <a:endParaRPr lang="cs-CZ" dirty="0" smtClean="0"/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4" name="Obrázek 3" descr="Vaccine-sh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293096"/>
            <a:ext cx="281588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runner3-630x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4293096"/>
            <a:ext cx="2808312" cy="232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health-sciences.jpg"/>
          <p:cNvPicPr>
            <a:picLocks noChangeAspect="1"/>
          </p:cNvPicPr>
          <p:nvPr/>
        </p:nvPicPr>
        <p:blipFill>
          <a:blip r:embed="rId4" cstate="print"/>
          <a:srcRect l="11937" r="3877"/>
          <a:stretch>
            <a:fillRect/>
          </a:stretch>
        </p:blipFill>
        <p:spPr>
          <a:xfrm>
            <a:off x="3059833" y="4293096"/>
            <a:ext cx="302433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Disease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M</a:t>
            </a:r>
            <a:r>
              <a:rPr lang="en-US" sz="2000" dirty="0" err="1" smtClean="0"/>
              <a:t>edical</a:t>
            </a:r>
            <a:r>
              <a:rPr lang="en-US" sz="2000" dirty="0" smtClean="0"/>
              <a:t> condition is an abnormality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en-US" sz="2000" dirty="0" smtClean="0"/>
              <a:t> the body or mind that</a:t>
            </a:r>
            <a:r>
              <a:rPr lang="cs-CZ" sz="2000" dirty="0" smtClean="0"/>
              <a:t> </a:t>
            </a:r>
            <a:r>
              <a:rPr lang="en-US" sz="2000" dirty="0" smtClean="0"/>
              <a:t>causes pain and discomfort, dysfunction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en-US" sz="2000" dirty="0" smtClean="0"/>
              <a:t> distress</a:t>
            </a:r>
            <a:r>
              <a:rPr lang="cs-CZ" sz="2000" dirty="0" smtClean="0"/>
              <a:t> </a:t>
            </a:r>
            <a:r>
              <a:rPr lang="en-US" sz="2000" dirty="0" smtClean="0"/>
              <a:t>to the person</a:t>
            </a:r>
            <a:endParaRPr lang="cs-CZ" sz="2000" dirty="0" smtClean="0"/>
          </a:p>
          <a:p>
            <a:r>
              <a:rPr lang="en-GB" sz="2000" b="1" dirty="0" smtClean="0"/>
              <a:t>Common illnesses</a:t>
            </a:r>
            <a:r>
              <a:rPr lang="en-GB" sz="2000" dirty="0" smtClean="0"/>
              <a:t> </a:t>
            </a:r>
            <a:r>
              <a:rPr lang="cs-CZ" sz="2000" dirty="0" smtClean="0"/>
              <a:t>- </a:t>
            </a:r>
            <a:r>
              <a:rPr lang="en-GB" sz="2000" dirty="0" smtClean="0"/>
              <a:t>flu, cold, headache, toothache or tonsillitis </a:t>
            </a:r>
            <a:endParaRPr lang="cs-CZ" sz="20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1600" dirty="0" smtClean="0"/>
              <a:t>S</a:t>
            </a:r>
            <a:r>
              <a:rPr lang="en-GB" sz="1600" dirty="0" err="1" smtClean="0"/>
              <a:t>ymptoms</a:t>
            </a:r>
            <a:r>
              <a:rPr lang="en-GB" sz="1600" dirty="0" smtClean="0"/>
              <a:t> </a:t>
            </a:r>
            <a:r>
              <a:rPr lang="cs-CZ" sz="1600" dirty="0" smtClean="0"/>
              <a:t>- </a:t>
            </a:r>
            <a:r>
              <a:rPr lang="en-GB" sz="1600" dirty="0" smtClean="0"/>
              <a:t>temperature, stuffy nose, scratchy throat, perspiration or pains</a:t>
            </a:r>
            <a:endParaRPr lang="cs-CZ" sz="1600" dirty="0" smtClean="0"/>
          </a:p>
          <a:p>
            <a:r>
              <a:rPr lang="en-GB" sz="2000" b="1" dirty="0" smtClean="0"/>
              <a:t>Serious diseases</a:t>
            </a:r>
            <a:r>
              <a:rPr lang="en-GB" sz="2000" dirty="0" smtClean="0"/>
              <a:t> </a:t>
            </a:r>
            <a:r>
              <a:rPr lang="cs-CZ" sz="2000" dirty="0" smtClean="0"/>
              <a:t>-</a:t>
            </a:r>
            <a:r>
              <a:rPr lang="en-GB" sz="2000" dirty="0" smtClean="0"/>
              <a:t> migraines, leukaemia, AIDS, heart attacks, cancer</a:t>
            </a:r>
            <a:endParaRPr lang="cs-CZ" sz="2000" dirty="0" smtClean="0"/>
          </a:p>
          <a:p>
            <a:r>
              <a:rPr lang="en-GB" sz="2000" u="sng" dirty="0" smtClean="0"/>
              <a:t>Others:</a:t>
            </a:r>
            <a:r>
              <a:rPr lang="en-GB" sz="2000" dirty="0" smtClean="0"/>
              <a:t> Sneezing, diabetes or stroke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		</a:t>
            </a:r>
            <a:r>
              <a:rPr lang="en-GB" sz="2000" dirty="0" smtClean="0"/>
              <a:t>→</a:t>
            </a:r>
            <a:r>
              <a:rPr lang="cs-CZ" sz="2000" dirty="0" smtClean="0"/>
              <a:t> </a:t>
            </a:r>
            <a:r>
              <a:rPr lang="en-GB" sz="2000" dirty="0" smtClean="0"/>
              <a:t>visit our doctor</a:t>
            </a:r>
            <a:endParaRPr lang="cs-CZ" sz="2000" dirty="0"/>
          </a:p>
        </p:txBody>
      </p:sp>
      <p:pic>
        <p:nvPicPr>
          <p:cNvPr id="3074" name="Picture 2" descr="http://watertownspa.com/wp-content/uploads/2012/11/how-to-prevent-the-f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2686874" cy="296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www.theholistichealthguru.com/wp-content/uploads/2011/10/Flucold-St.-Louis-Review-cent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280831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At a doctor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800" dirty="0" smtClean="0"/>
              <a:t>A general practitioner, a dentist, a psychiatrist, a cardiologist, a neurologist, a surgeon</a:t>
            </a:r>
            <a:endParaRPr lang="cs-CZ" sz="1800" dirty="0" smtClean="0"/>
          </a:p>
          <a:p>
            <a:r>
              <a:rPr lang="en-GB" sz="1800" u="sng" dirty="0" smtClean="0"/>
              <a:t>Things </a:t>
            </a:r>
            <a:r>
              <a:rPr lang="en-GB" sz="1800" u="sng" dirty="0"/>
              <a:t>a doctor </a:t>
            </a:r>
            <a:r>
              <a:rPr lang="en-GB" sz="1800" u="sng" dirty="0" smtClean="0"/>
              <a:t>does</a:t>
            </a:r>
            <a:r>
              <a:rPr lang="cs-CZ" sz="1800" u="sng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cs-CZ" sz="1700" dirty="0" err="1" smtClean="0"/>
              <a:t>examines</a:t>
            </a:r>
            <a:r>
              <a:rPr lang="cs-CZ" sz="1700" dirty="0" smtClean="0"/>
              <a:t> </a:t>
            </a:r>
            <a:r>
              <a:rPr lang="cs-CZ" sz="1700" dirty="0" err="1" smtClean="0"/>
              <a:t>the</a:t>
            </a:r>
            <a:r>
              <a:rPr lang="cs-CZ" sz="1700" dirty="0" smtClean="0"/>
              <a:t> body</a:t>
            </a:r>
            <a:endParaRPr lang="cs-CZ" sz="1700" dirty="0"/>
          </a:p>
          <a:p>
            <a:pPr lvl="1">
              <a:buFont typeface="Courier New" pitchFamily="49" charset="0"/>
              <a:buChar char="o"/>
            </a:pPr>
            <a:r>
              <a:rPr lang="cs-CZ" sz="1700" dirty="0" smtClean="0"/>
              <a:t>t</a:t>
            </a:r>
            <a:r>
              <a:rPr lang="en-GB" sz="1700" dirty="0" err="1" smtClean="0"/>
              <a:t>akes</a:t>
            </a:r>
            <a:r>
              <a:rPr lang="en-GB" sz="1700" dirty="0" smtClean="0"/>
              <a:t> </a:t>
            </a:r>
            <a:r>
              <a:rPr lang="en-GB" sz="1700" dirty="0"/>
              <a:t>your temperature</a:t>
            </a:r>
            <a:endParaRPr lang="cs-CZ" sz="1700" dirty="0"/>
          </a:p>
          <a:p>
            <a:pPr lvl="1">
              <a:buFont typeface="Courier New" pitchFamily="49" charset="0"/>
              <a:buChar char="o"/>
            </a:pPr>
            <a:r>
              <a:rPr lang="en-GB" sz="1700" dirty="0"/>
              <a:t>looks into your throat or ears</a:t>
            </a:r>
            <a:endParaRPr lang="cs-CZ" sz="1700" dirty="0"/>
          </a:p>
          <a:p>
            <a:pPr lvl="1">
              <a:buFont typeface="Courier New" pitchFamily="49" charset="0"/>
              <a:buChar char="o"/>
            </a:pPr>
            <a:r>
              <a:rPr lang="en-GB" sz="1700" dirty="0"/>
              <a:t>listens to your heart</a:t>
            </a:r>
            <a:endParaRPr lang="cs-CZ" sz="1700" dirty="0"/>
          </a:p>
          <a:p>
            <a:pPr lvl="1">
              <a:buFont typeface="Courier New" pitchFamily="49" charset="0"/>
              <a:buChar char="o"/>
            </a:pPr>
            <a:r>
              <a:rPr lang="en-GB" sz="1700" dirty="0"/>
              <a:t>checks your lungs and listens to you breath</a:t>
            </a:r>
            <a:endParaRPr lang="cs-CZ" sz="1700" dirty="0"/>
          </a:p>
          <a:p>
            <a:pPr lvl="1">
              <a:buFont typeface="Courier New" pitchFamily="49" charset="0"/>
              <a:buChar char="o"/>
            </a:pPr>
            <a:r>
              <a:rPr lang="en-GB" sz="1700" dirty="0" smtClean="0"/>
              <a:t>checks </a:t>
            </a:r>
            <a:r>
              <a:rPr lang="en-GB" sz="1700" dirty="0"/>
              <a:t>your blood pressure and </a:t>
            </a:r>
            <a:r>
              <a:rPr lang="en-GB" sz="1700" dirty="0" smtClean="0"/>
              <a:t>pulse</a:t>
            </a:r>
            <a:endParaRPr lang="cs-CZ" sz="17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700" dirty="0" smtClean="0"/>
              <a:t>prescribes a medicine</a:t>
            </a:r>
            <a:endParaRPr lang="cs-CZ" sz="1700" dirty="0" smtClean="0"/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hia.jpg"/>
          <p:cNvPicPr>
            <a:picLocks noChangeAspect="1"/>
          </p:cNvPicPr>
          <p:nvPr/>
        </p:nvPicPr>
        <p:blipFill>
          <a:blip r:embed="rId2" cstate="print"/>
          <a:srcRect r="29519"/>
          <a:stretch>
            <a:fillRect/>
          </a:stretch>
        </p:blipFill>
        <p:spPr>
          <a:xfrm>
            <a:off x="5724128" y="3140968"/>
            <a:ext cx="2592288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Family do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085184"/>
            <a:ext cx="2520280" cy="1544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 smtClean="0"/>
              <a:t>Injury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Lots of injuries happen at home</a:t>
            </a:r>
            <a:r>
              <a:rPr lang="cs-CZ" sz="1800" dirty="0" smtClean="0"/>
              <a:t>, </a:t>
            </a:r>
            <a:r>
              <a:rPr lang="en-GB" sz="1800" dirty="0" smtClean="0"/>
              <a:t>in car crashes and dangerous sports. </a:t>
            </a:r>
            <a:endParaRPr lang="cs-CZ" sz="1800" dirty="0" smtClean="0"/>
          </a:p>
          <a:p>
            <a:r>
              <a:rPr lang="en-GB" sz="1800" dirty="0" smtClean="0"/>
              <a:t>Injured person might be taken to hospital by </a:t>
            </a:r>
            <a:r>
              <a:rPr lang="en-GB" sz="1800" b="1" dirty="0" smtClean="0"/>
              <a:t>an ambulance</a:t>
            </a:r>
            <a:r>
              <a:rPr lang="en-GB" sz="1800" dirty="0" smtClean="0"/>
              <a:t> or by </a:t>
            </a:r>
            <a:r>
              <a:rPr lang="en-GB" sz="1800" b="1" dirty="0" smtClean="0"/>
              <a:t>a special helicopter</a:t>
            </a:r>
            <a:endParaRPr lang="cs-CZ" sz="1800" dirty="0" smtClean="0"/>
          </a:p>
          <a:p>
            <a:r>
              <a:rPr lang="cs-CZ" sz="1800" dirty="0" err="1" smtClean="0"/>
              <a:t>Operations</a:t>
            </a:r>
            <a:r>
              <a:rPr lang="cs-CZ" sz="18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GB" sz="1600" b="1" dirty="0" smtClean="0"/>
              <a:t>Out-patient</a:t>
            </a:r>
            <a:r>
              <a:rPr lang="en-GB" sz="1600" dirty="0" smtClean="0"/>
              <a:t> operations are for small easy things, and mean you do not stay overnight in the hospital. 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b="1" dirty="0" smtClean="0"/>
              <a:t>In-patient</a:t>
            </a:r>
            <a:r>
              <a:rPr lang="en-GB" sz="1600" dirty="0" smtClean="0"/>
              <a:t> operations are for more serious problems and mean you will be staying in the hospital for at least a couple of days.</a:t>
            </a:r>
            <a:endParaRPr lang="cs-CZ" sz="1600" dirty="0" smtClean="0"/>
          </a:p>
          <a:p>
            <a:r>
              <a:rPr lang="cs-CZ" sz="1800" b="1" dirty="0" smtClean="0"/>
              <a:t>D</a:t>
            </a:r>
            <a:r>
              <a:rPr lang="en-GB" sz="1800" b="1" dirty="0" err="1" smtClean="0"/>
              <a:t>epartments</a:t>
            </a:r>
            <a:r>
              <a:rPr lang="en-GB" sz="1800" dirty="0" smtClean="0"/>
              <a:t> – surgery, dental department, eye department, dermatology department, ear and throat department (ORL) and maternity hospital. </a:t>
            </a:r>
            <a:endParaRPr lang="cs-CZ" sz="1800" dirty="0"/>
          </a:p>
        </p:txBody>
      </p:sp>
      <p:pic>
        <p:nvPicPr>
          <p:cNvPr id="5" name="Obrázek 4" descr="amb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25144"/>
            <a:ext cx="2665342" cy="1781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integrated-operating-room-68410-99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25144"/>
            <a:ext cx="2699792" cy="179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xray-hu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725144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smtClean="0"/>
              <a:t>Allergy</a:t>
            </a:r>
            <a:endParaRPr lang="en-US" u="sng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We can be allergic to animals, dust, sun, flowers and trees in bloom.</a:t>
            </a:r>
          </a:p>
          <a:p>
            <a:r>
              <a:rPr lang="en-US" sz="2400" b="1" smtClean="0"/>
              <a:t>Symptoms </a:t>
            </a:r>
            <a:r>
              <a:rPr lang="en-US" sz="2400" smtClean="0"/>
              <a:t>- skin rash, red eyes, we sneeze and cough</a:t>
            </a:r>
          </a:p>
          <a:p>
            <a:r>
              <a:rPr lang="en-US" sz="2400" smtClean="0"/>
              <a:t>Allergic people must take pills or be vaccinated</a:t>
            </a:r>
          </a:p>
          <a:p>
            <a:endParaRPr lang="en-US"/>
          </a:p>
        </p:txBody>
      </p:sp>
      <p:pic>
        <p:nvPicPr>
          <p:cNvPr id="6" name="Obrázek 5" descr="allerg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509120"/>
            <a:ext cx="2736304" cy="191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allergy.jpg"/>
          <p:cNvPicPr>
            <a:picLocks noChangeAspect="1"/>
          </p:cNvPicPr>
          <p:nvPr/>
        </p:nvPicPr>
        <p:blipFill>
          <a:blip r:embed="rId3" cstate="print"/>
          <a:srcRect r="29851"/>
          <a:stretch>
            <a:fillRect/>
          </a:stretch>
        </p:blipFill>
        <p:spPr>
          <a:xfrm>
            <a:off x="3563888" y="4293096"/>
            <a:ext cx="2304256" cy="218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 descr="peanut_allergy_1445825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09120"/>
            <a:ext cx="273630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Medical care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u="sng" dirty="0" smtClean="0"/>
              <a:t>T</a:t>
            </a:r>
            <a:r>
              <a:rPr lang="en-GB" sz="1800" u="sng" dirty="0" smtClean="0"/>
              <a:t>he Czech Republic</a:t>
            </a:r>
            <a:endParaRPr lang="cs-CZ" sz="18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1600" dirty="0" smtClean="0"/>
              <a:t>P</a:t>
            </a:r>
            <a:r>
              <a:rPr lang="en-GB" sz="1600" dirty="0" err="1" smtClean="0"/>
              <a:t>ublic</a:t>
            </a:r>
            <a:r>
              <a:rPr lang="en-GB" sz="1600" dirty="0" smtClean="0"/>
              <a:t> health service is not as free of charge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We have to pay a small charge</a:t>
            </a:r>
            <a:r>
              <a:rPr lang="cs-CZ" sz="1600" dirty="0" smtClean="0"/>
              <a:t>, </a:t>
            </a:r>
            <a:r>
              <a:rPr lang="en-GB" sz="1600" dirty="0" smtClean="0"/>
              <a:t>for prescriptions, stay in hospitals and medicines</a:t>
            </a:r>
            <a:endParaRPr lang="cs-CZ" sz="1600" dirty="0" smtClean="0"/>
          </a:p>
          <a:p>
            <a:r>
              <a:rPr lang="cs-CZ" sz="1800" u="sng" dirty="0" err="1" smtClean="0"/>
              <a:t>The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United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Kingdom</a:t>
            </a:r>
            <a:endParaRPr lang="cs-CZ" sz="18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NHS (National Health Service) which provides cheap or free </a:t>
            </a:r>
            <a:r>
              <a:rPr lang="cs-CZ" sz="1600" dirty="0" err="1" smtClean="0"/>
              <a:t>treatment</a:t>
            </a:r>
            <a:r>
              <a:rPr lang="cs-CZ" sz="1600" dirty="0" smtClean="0"/>
              <a:t> </a:t>
            </a:r>
            <a:r>
              <a:rPr lang="en-GB" sz="1600" dirty="0" smtClean="0"/>
              <a:t>for everybody. 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1600" dirty="0" smtClean="0"/>
              <a:t>Y</a:t>
            </a:r>
            <a:r>
              <a:rPr lang="en-GB" sz="1600" dirty="0" err="1" smtClean="0"/>
              <a:t>ou</a:t>
            </a:r>
            <a:r>
              <a:rPr lang="en-GB" sz="1600" dirty="0" smtClean="0"/>
              <a:t> can use the private doctor or private hospital but you have to pay. </a:t>
            </a:r>
            <a:endParaRPr lang="cs-CZ" sz="1600" dirty="0" smtClean="0"/>
          </a:p>
          <a:p>
            <a:r>
              <a:rPr lang="cs-CZ" sz="1800" u="sng" dirty="0" smtClean="0"/>
              <a:t>T</a:t>
            </a:r>
            <a:r>
              <a:rPr lang="en-GB" sz="1800" u="sng" dirty="0" smtClean="0"/>
              <a:t>he USA</a:t>
            </a:r>
            <a:r>
              <a:rPr lang="en-GB" sz="1800" dirty="0" smtClean="0"/>
              <a:t> </a:t>
            </a:r>
            <a:endParaRPr lang="cs-CZ" sz="18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Expensive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/>
              <a:t>If one is poor, the government will pay the doctor for treatment</a:t>
            </a:r>
            <a:endParaRPr lang="cs-CZ" sz="1600" dirty="0" smtClean="0"/>
          </a:p>
          <a:p>
            <a:endParaRPr lang="cs-CZ" dirty="0"/>
          </a:p>
        </p:txBody>
      </p:sp>
      <p:pic>
        <p:nvPicPr>
          <p:cNvPr id="4" name="Obrázek 3" descr="Reagan_garden_of_peace-pr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581128"/>
            <a:ext cx="278099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Exterior 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81128"/>
            <a:ext cx="2915816" cy="1943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md-anderson-hosp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581128"/>
            <a:ext cx="285749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363</Words>
  <Application>Microsoft Office PowerPoint</Application>
  <PresentationFormat>Předvádění na obrazovce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HEALTH</vt:lpstr>
      <vt:lpstr>Snímek 2</vt:lpstr>
      <vt:lpstr>Snímek 3</vt:lpstr>
      <vt:lpstr>What to do to keep yourself healthy?</vt:lpstr>
      <vt:lpstr>Disease</vt:lpstr>
      <vt:lpstr>At a doctor</vt:lpstr>
      <vt:lpstr>Injury</vt:lpstr>
      <vt:lpstr>Allergy</vt:lpstr>
      <vt:lpstr>Medical care </vt:lpstr>
      <vt:lpstr>Questions:</vt:lpstr>
      <vt:lpstr>Snímek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Singer</dc:creator>
  <cp:lastModifiedBy>Singer</cp:lastModifiedBy>
  <cp:revision>12</cp:revision>
  <dcterms:created xsi:type="dcterms:W3CDTF">2013-03-29T09:41:09Z</dcterms:created>
  <dcterms:modified xsi:type="dcterms:W3CDTF">2013-04-04T19:15:28Z</dcterms:modified>
</cp:coreProperties>
</file>