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98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55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2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68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85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07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14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57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37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12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19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91AC7-A5A3-48B0-AB79-31AC69DE0FCA}" type="datetimeFigureOut">
              <a:rPr lang="cs-CZ" smtClean="0"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F78A7-1D15-4634-B474-2FD1701AF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47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latin typeface="Garamond" pitchFamily="18" charset="0"/>
              </a:rPr>
              <a:t>Světová populace</a:t>
            </a:r>
            <a:endParaRPr lang="cs-CZ" b="1" dirty="0">
              <a:latin typeface="Garamond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1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Počet </a:t>
            </a:r>
            <a:r>
              <a:rPr lang="cs-CZ" b="1" dirty="0">
                <a:latin typeface="Garamond" pitchFamily="18" charset="0"/>
              </a:rPr>
              <a:t>lidí na Zemi </a:t>
            </a:r>
            <a:endParaRPr lang="cs-CZ" b="1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70 tisíc let př. n. l. 15 tisíc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10 </a:t>
            </a:r>
            <a:r>
              <a:rPr lang="cs-CZ" dirty="0">
                <a:latin typeface="Garamond" pitchFamily="18" charset="0"/>
              </a:rPr>
              <a:t>tisíc let př. n. l. dosáhl 1 </a:t>
            </a:r>
            <a:r>
              <a:rPr lang="cs-CZ" dirty="0" smtClean="0">
                <a:latin typeface="Garamond" pitchFamily="18" charset="0"/>
              </a:rPr>
              <a:t>milionu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6 </a:t>
            </a:r>
            <a:r>
              <a:rPr lang="cs-CZ" dirty="0">
                <a:latin typeface="Garamond" pitchFamily="18" charset="0"/>
              </a:rPr>
              <a:t>tisíc let př. n. l. 10 </a:t>
            </a:r>
            <a:r>
              <a:rPr lang="cs-CZ" dirty="0" smtClean="0">
                <a:latin typeface="Garamond" pitchFamily="18" charset="0"/>
              </a:rPr>
              <a:t>milionů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4000 </a:t>
            </a:r>
            <a:r>
              <a:rPr lang="cs-CZ" dirty="0">
                <a:latin typeface="Garamond" pitchFamily="18" charset="0"/>
              </a:rPr>
              <a:t>př. n. l. 20 </a:t>
            </a:r>
            <a:r>
              <a:rPr lang="cs-CZ" dirty="0" smtClean="0">
                <a:latin typeface="Garamond" pitchFamily="18" charset="0"/>
              </a:rPr>
              <a:t>milionů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1000 </a:t>
            </a:r>
            <a:r>
              <a:rPr lang="cs-CZ" dirty="0">
                <a:latin typeface="Garamond" pitchFamily="18" charset="0"/>
              </a:rPr>
              <a:t>př. n. l. 50 </a:t>
            </a:r>
            <a:r>
              <a:rPr lang="cs-CZ" dirty="0" smtClean="0">
                <a:latin typeface="Garamond" pitchFamily="18" charset="0"/>
              </a:rPr>
              <a:t>milionů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500 </a:t>
            </a:r>
            <a:r>
              <a:rPr lang="cs-CZ" dirty="0">
                <a:latin typeface="Garamond" pitchFamily="18" charset="0"/>
              </a:rPr>
              <a:t>př. n. l. 100 milionů </a:t>
            </a:r>
            <a:r>
              <a:rPr lang="cs-CZ" dirty="0" smtClean="0">
                <a:latin typeface="Garamond" pitchFamily="18" charset="0"/>
              </a:rPr>
              <a:t>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1 </a:t>
            </a:r>
            <a:r>
              <a:rPr lang="cs-CZ" dirty="0">
                <a:latin typeface="Garamond" pitchFamily="18" charset="0"/>
              </a:rPr>
              <a:t>n. l. 200 </a:t>
            </a:r>
            <a:r>
              <a:rPr lang="cs-CZ" dirty="0" smtClean="0">
                <a:latin typeface="Garamond" pitchFamily="18" charset="0"/>
              </a:rPr>
              <a:t>milionů 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1000 310 </a:t>
            </a:r>
            <a:r>
              <a:rPr lang="cs-CZ" dirty="0">
                <a:latin typeface="Garamond" pitchFamily="18" charset="0"/>
              </a:rPr>
              <a:t>milionů </a:t>
            </a:r>
            <a:r>
              <a:rPr lang="cs-CZ" dirty="0" smtClean="0">
                <a:latin typeface="Garamond" pitchFamily="18" charset="0"/>
              </a:rPr>
              <a:t>lidí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v </a:t>
            </a:r>
            <a:r>
              <a:rPr lang="cs-CZ" dirty="0">
                <a:latin typeface="Garamond" pitchFamily="18" charset="0"/>
              </a:rPr>
              <a:t>polovině 14. století došlo k mírnému poklesu kvůli morovým epidemiím v </a:t>
            </a:r>
            <a:r>
              <a:rPr lang="cs-CZ" dirty="0" smtClean="0">
                <a:latin typeface="Garamond" pitchFamily="18" charset="0"/>
              </a:rPr>
              <a:t>Evropě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v </a:t>
            </a:r>
            <a:r>
              <a:rPr lang="cs-CZ" dirty="0">
                <a:latin typeface="Garamond" pitchFamily="18" charset="0"/>
              </a:rPr>
              <a:t>polovině 17. století kvůli válkám a </a:t>
            </a:r>
            <a:r>
              <a:rPr lang="cs-CZ" dirty="0" smtClean="0">
                <a:latin typeface="Garamond" pitchFamily="18" charset="0"/>
              </a:rPr>
              <a:t>epidemiím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k </a:t>
            </a:r>
            <a:r>
              <a:rPr lang="cs-CZ" dirty="0">
                <a:latin typeface="Garamond" pitchFamily="18" charset="0"/>
              </a:rPr>
              <a:t>roku 1750 </a:t>
            </a:r>
            <a:r>
              <a:rPr lang="cs-CZ" dirty="0" smtClean="0">
                <a:latin typeface="Garamond" pitchFamily="18" charset="0"/>
              </a:rPr>
              <a:t>(začínají </a:t>
            </a:r>
            <a:r>
              <a:rPr lang="cs-CZ" dirty="0">
                <a:latin typeface="Garamond" pitchFamily="18" charset="0"/>
              </a:rPr>
              <a:t>spolehlivější </a:t>
            </a:r>
            <a:r>
              <a:rPr lang="cs-CZ" dirty="0" smtClean="0">
                <a:latin typeface="Garamond" pitchFamily="18" charset="0"/>
              </a:rPr>
              <a:t>data) </a:t>
            </a:r>
            <a:r>
              <a:rPr lang="cs-CZ" dirty="0">
                <a:latin typeface="Garamond" pitchFamily="18" charset="0"/>
              </a:rPr>
              <a:t>790 milionů lidí.</a:t>
            </a:r>
          </a:p>
        </p:txBody>
      </p:sp>
    </p:spTree>
    <p:extLst>
      <p:ext uri="{BB962C8B-B14F-4D97-AF65-F5344CB8AC3E}">
        <p14:creationId xmlns:p14="http://schemas.microsoft.com/office/powerpoint/2010/main" val="21185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Garamond" pitchFamily="18" charset="0"/>
              </a:rPr>
              <a:t>Vývoj populace podle </a:t>
            </a:r>
            <a:r>
              <a:rPr lang="cs-CZ" b="1" dirty="0" smtClean="0">
                <a:latin typeface="Garamond" pitchFamily="18" charset="0"/>
              </a:rPr>
              <a:t>oblastí</a:t>
            </a:r>
          </a:p>
          <a:p>
            <a:pPr marL="0" indent="0">
              <a:buNone/>
            </a:pPr>
            <a:r>
              <a:rPr lang="cs-CZ" sz="2500" dirty="0" smtClean="0">
                <a:latin typeface="Garamond" pitchFamily="18" charset="0"/>
              </a:rPr>
              <a:t>světová </a:t>
            </a:r>
            <a:r>
              <a:rPr lang="cs-CZ" sz="2500" dirty="0">
                <a:latin typeface="Garamond" pitchFamily="18" charset="0"/>
              </a:rPr>
              <a:t>populace v historické době </a:t>
            </a:r>
            <a:r>
              <a:rPr lang="cs-CZ" sz="2500" dirty="0" smtClean="0">
                <a:latin typeface="Garamond" pitchFamily="18" charset="0"/>
              </a:rPr>
              <a:t>(za </a:t>
            </a:r>
            <a:r>
              <a:rPr lang="cs-CZ" sz="2500" dirty="0">
                <a:latin typeface="Garamond" pitchFamily="18" charset="0"/>
              </a:rPr>
              <a:t>posledních asi 2500 </a:t>
            </a:r>
            <a:r>
              <a:rPr lang="cs-CZ" sz="2500" dirty="0" smtClean="0">
                <a:latin typeface="Garamond" pitchFamily="18" charset="0"/>
              </a:rPr>
              <a:t>let) vzrostla více než stokrát</a:t>
            </a:r>
          </a:p>
          <a:p>
            <a:pPr marL="0" indent="0">
              <a:buNone/>
            </a:pPr>
            <a:r>
              <a:rPr lang="cs-CZ" sz="2500" dirty="0" smtClean="0">
                <a:latin typeface="Garamond" pitchFamily="18" charset="0"/>
              </a:rPr>
              <a:t>Od </a:t>
            </a:r>
            <a:r>
              <a:rPr lang="cs-CZ" sz="2500" dirty="0">
                <a:latin typeface="Garamond" pitchFamily="18" charset="0"/>
              </a:rPr>
              <a:t>19. století výrazně vzrostl podíl obou Amerik a od počátku 20. století se snížil podíl </a:t>
            </a:r>
            <a:r>
              <a:rPr lang="cs-CZ" sz="2500" dirty="0" smtClean="0">
                <a:latin typeface="Garamond" pitchFamily="18" charset="0"/>
              </a:rPr>
              <a:t>Evropy</a:t>
            </a: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505812"/>
              </p:ext>
            </p:extLst>
          </p:nvPr>
        </p:nvGraphicFramePr>
        <p:xfrm>
          <a:off x="457200" y="2819400"/>
          <a:ext cx="8229598" cy="2879907"/>
        </p:xfrm>
        <a:graphic>
          <a:graphicData uri="http://schemas.openxmlformats.org/drawingml/2006/table">
            <a:tbl>
              <a:tblPr/>
              <a:tblGrid>
                <a:gridCol w="762000"/>
                <a:gridCol w="504092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</a:tblGrid>
              <a:tr h="339353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Oblast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1500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1600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1700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1750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1800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1850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1900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1950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1999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2008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2050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2150</a:t>
                      </a:r>
                    </a:p>
                  </a:txBody>
                  <a:tcPr marL="56575" marR="123757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4198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Svět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458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580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682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791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978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1,262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1,650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2,521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5,978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6,707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8,909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9,746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98"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Afrika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114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106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106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107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111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133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221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767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973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1,766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2,308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98"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Asie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243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339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436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502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635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809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947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1,402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3,634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4,054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5,268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5,561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53"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Evropa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111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125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163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203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276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408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547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729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732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628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517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452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effectLst/>
                          <a:latin typeface="Garamond" pitchFamily="18" charset="0"/>
                        </a:rPr>
                        <a:t>Latinská Amerika s Karibikem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10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10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167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511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577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809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912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712"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effectLst/>
                          <a:latin typeface="Garamond" pitchFamily="18" charset="0"/>
                        </a:rPr>
                        <a:t>Severní Amerika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82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172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307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337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392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398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53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 smtClean="0">
                          <a:effectLst/>
                          <a:latin typeface="Garamond" pitchFamily="18" charset="0"/>
                        </a:rPr>
                        <a:t>Oceánie</a:t>
                      </a:r>
                      <a:endParaRPr lang="cs-CZ" sz="1100" b="1" dirty="0">
                        <a:effectLst/>
                        <a:latin typeface="Garamond" pitchFamily="18" charset="0"/>
                      </a:endParaRP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13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30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34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Garamond" pitchFamily="18" charset="0"/>
                        </a:rPr>
                        <a:t>46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  <a:latin typeface="Garamond" pitchFamily="18" charset="0"/>
                        </a:rPr>
                        <a:t>51</a:t>
                      </a: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1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Urbanizace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>
                <a:latin typeface="Garamond" pitchFamily="18" charset="0"/>
              </a:rPr>
              <a:t>Významným jevem ve vývoji světové populace v posledních dvou stoletích je urbanizace, růst populace, která žije v sídlech s více než 5 000 obyvateli.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>
                <a:latin typeface="Garamond" pitchFamily="18" charset="0"/>
              </a:rPr>
              <a:t>r</a:t>
            </a:r>
            <a:r>
              <a:rPr lang="cs-CZ" dirty="0" smtClean="0">
                <a:latin typeface="Garamond" pitchFamily="18" charset="0"/>
              </a:rPr>
              <a:t>oku </a:t>
            </a:r>
            <a:r>
              <a:rPr lang="cs-CZ" dirty="0">
                <a:latin typeface="Garamond" pitchFamily="18" charset="0"/>
              </a:rPr>
              <a:t>1800 žila ve městech 3% světové </a:t>
            </a:r>
            <a:r>
              <a:rPr lang="cs-CZ" dirty="0" smtClean="0">
                <a:latin typeface="Garamond" pitchFamily="18" charset="0"/>
              </a:rPr>
              <a:t>populace 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roku </a:t>
            </a:r>
            <a:r>
              <a:rPr lang="cs-CZ" dirty="0">
                <a:latin typeface="Garamond" pitchFamily="18" charset="0"/>
              </a:rPr>
              <a:t>2010 to bylo 50.5</a:t>
            </a:r>
            <a:r>
              <a:rPr lang="cs-CZ" dirty="0" smtClean="0">
                <a:latin typeface="Garamond" pitchFamily="18" charset="0"/>
              </a:rPr>
              <a:t>%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Městská </a:t>
            </a:r>
            <a:r>
              <a:rPr lang="cs-CZ" dirty="0">
                <a:latin typeface="Garamond" pitchFamily="18" charset="0"/>
              </a:rPr>
              <a:t>populace tak od roku 2010 tvoří více než polovinu celé populace.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r>
              <a:rPr lang="cs-CZ" sz="1800" dirty="0">
                <a:latin typeface="Garamond" pitchFamily="18" charset="0"/>
              </a:rPr>
              <a:t>Teprve v roce 1800 byla na světě miliarda lidí. Teď každá miliarda přibude asi za 13 let.</a:t>
            </a:r>
          </a:p>
          <a:p>
            <a:r>
              <a:rPr lang="cs-CZ" sz="1800" dirty="0">
                <a:latin typeface="Garamond" pitchFamily="18" charset="0"/>
              </a:rPr>
              <a:t>Ženy mívají v průměru polovinu dětí co před 50 lety. V Bosně vychází na matku 1,1 dítěte, v Nigérii je to 6,9 dítěte. Tedy bylo v rodinách 6 dětí, dnes 2,5 dítěte.</a:t>
            </a:r>
          </a:p>
          <a:p>
            <a:r>
              <a:rPr lang="cs-CZ" sz="1800" dirty="0">
                <a:latin typeface="Garamond" pitchFamily="18" charset="0"/>
              </a:rPr>
              <a:t>Přes 10 % žen se stane matkou v 15–19 letech. Přibližně stejně je to i v kategorii 35–39.</a:t>
            </a:r>
          </a:p>
          <a:p>
            <a:r>
              <a:rPr lang="cs-CZ" sz="1800" dirty="0">
                <a:latin typeface="Garamond" pitchFamily="18" charset="0"/>
              </a:rPr>
              <a:t>V roce 1950 prý do pěti let zemřelo každé páté dítě. Dnes přežije 93 % dětí.</a:t>
            </a:r>
          </a:p>
          <a:p>
            <a:r>
              <a:rPr lang="cs-CZ" sz="1800" dirty="0">
                <a:latin typeface="Garamond" pitchFamily="18" charset="0"/>
              </a:rPr>
              <a:t>Každý den zemře při porodu 1000 žen.</a:t>
            </a:r>
          </a:p>
          <a:p>
            <a:r>
              <a:rPr lang="cs-CZ" sz="1800" dirty="0">
                <a:latin typeface="Garamond" pitchFamily="18" charset="0"/>
              </a:rPr>
              <a:t>Osmdesát procent teenagerů žije v rozvojových zemích. Každá sedmá dívka se zde vdává dříve než v 15 letech.</a:t>
            </a:r>
          </a:p>
          <a:p>
            <a:r>
              <a:rPr lang="cs-CZ" sz="1800" dirty="0">
                <a:latin typeface="Garamond" pitchFamily="18" charset="0"/>
              </a:rPr>
              <a:t>Každý rok se počet lidí ve věku 60+ zvýší o 2,6 % – dvakrát rychleji, než roste celá populace. V roce 2050 bude každý čtvrtý člověk senior.</a:t>
            </a:r>
          </a:p>
          <a:p>
            <a:r>
              <a:rPr lang="cs-CZ" sz="1800" dirty="0">
                <a:latin typeface="Garamond" pitchFamily="18" charset="0"/>
              </a:rPr>
              <a:t>Aktuální naděje na dožití (celosvětově): 67 let u mužů, 71 let u žen.</a:t>
            </a:r>
          </a:p>
          <a:p>
            <a:r>
              <a:rPr lang="cs-CZ" sz="1800" dirty="0">
                <a:latin typeface="Garamond" pitchFamily="18" charset="0"/>
              </a:rPr>
              <a:t>V roce 2025 bude mít Indie více obyvatel než Čína, tam pak bude populace klesat.</a:t>
            </a:r>
          </a:p>
          <a:p>
            <a:r>
              <a:rPr lang="cs-CZ" sz="1800" dirty="0">
                <a:latin typeface="Garamond" pitchFamily="18" charset="0"/>
              </a:rPr>
              <a:t>V</a:t>
            </a:r>
            <a:r>
              <a:rPr lang="cs-CZ" sz="1800" dirty="0" smtClean="0">
                <a:latin typeface="Garamond" pitchFamily="18" charset="0"/>
              </a:rPr>
              <a:t> </a:t>
            </a:r>
            <a:r>
              <a:rPr lang="cs-CZ" sz="1800" dirty="0">
                <a:latin typeface="Garamond" pitchFamily="18" charset="0"/>
              </a:rPr>
              <a:t>roce 2085 bude na světě už 10 miliard lidí.</a:t>
            </a:r>
          </a:p>
          <a:p>
            <a:r>
              <a:rPr lang="cs-CZ" sz="1800" dirty="0" smtClean="0">
                <a:latin typeface="Garamond" pitchFamily="18" charset="0"/>
              </a:rPr>
              <a:t>Lékaři z Londýnské školy hygieny a tropické medicíny „zvážili“ lidstvo a zjistili, že jeho celková hmotnost dosahuje 287 miliónů tun, přičemž 15 miliónů tun připadá na lidi s nadváhou a 3,5 mil. t na lidi s obezitou. </a:t>
            </a:r>
            <a:r>
              <a:rPr lang="cs-CZ" sz="1800" dirty="0">
                <a:latin typeface="Garamond" pitchFamily="18" charset="0"/>
              </a:rPr>
              <a:t>N</a:t>
            </a:r>
            <a:r>
              <a:rPr lang="cs-CZ" sz="1800" dirty="0" smtClean="0">
                <a:latin typeface="Garamond" pitchFamily="18" charset="0"/>
              </a:rPr>
              <a:t>ejtěžší jsou Američané a nejlehčí Asiaté.</a:t>
            </a:r>
            <a:endParaRPr lang="cs-CZ" sz="18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6146" name="Picture 2" descr="C:\Users\Jana\Desktop\4545379-01-popu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"/>
            <a:ext cx="7696200" cy="698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5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Garamond" pitchFamily="18" charset="0"/>
              </a:rPr>
              <a:t>Světová statistika v reálném čase</a:t>
            </a:r>
            <a:endParaRPr lang="cs-CZ" dirty="0">
              <a:latin typeface="Garamond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http://www.worldometers.info/cz/</a:t>
            </a:r>
            <a:endParaRPr lang="cs-CZ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17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latin typeface="Garamond" pitchFamily="18" charset="0"/>
              </a:rPr>
              <a:t>Světová populace</a:t>
            </a:r>
            <a:r>
              <a:rPr lang="cs-CZ" dirty="0">
                <a:latin typeface="Garamond" pitchFamily="18" charset="0"/>
              </a:rPr>
              <a:t> 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Znamená </a:t>
            </a:r>
            <a:r>
              <a:rPr lang="cs-CZ" dirty="0">
                <a:latin typeface="Garamond" pitchFamily="18" charset="0"/>
              </a:rPr>
              <a:t>v </a:t>
            </a:r>
            <a:r>
              <a:rPr lang="cs-CZ" dirty="0" smtClean="0">
                <a:latin typeface="Garamond" pitchFamily="18" charset="0"/>
              </a:rPr>
              <a:t>demografii souhrn </a:t>
            </a:r>
            <a:r>
              <a:rPr lang="cs-CZ" dirty="0">
                <a:latin typeface="Garamond" pitchFamily="18" charset="0"/>
              </a:rPr>
              <a:t>všech </a:t>
            </a:r>
            <a:r>
              <a:rPr lang="cs-CZ" dirty="0" smtClean="0">
                <a:latin typeface="Garamond" pitchFamily="18" charset="0"/>
              </a:rPr>
              <a:t>lidí, </a:t>
            </a:r>
            <a:r>
              <a:rPr lang="cs-CZ" dirty="0">
                <a:latin typeface="Garamond" pitchFamily="18" charset="0"/>
              </a:rPr>
              <a:t>kteří k určitému datu žili, </a:t>
            </a:r>
            <a:r>
              <a:rPr lang="cs-CZ" dirty="0" smtClean="0">
                <a:latin typeface="Garamond" pitchFamily="18" charset="0"/>
              </a:rPr>
              <a:t>žijí nebo </a:t>
            </a:r>
            <a:r>
              <a:rPr lang="cs-CZ" dirty="0">
                <a:latin typeface="Garamond" pitchFamily="18" charset="0"/>
              </a:rPr>
              <a:t>budou žít na planetě </a:t>
            </a:r>
            <a:r>
              <a:rPr lang="cs-CZ" dirty="0" smtClean="0">
                <a:latin typeface="Garamond" pitchFamily="18" charset="0"/>
              </a:rPr>
              <a:t>Zemi. 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Údaje:</a:t>
            </a:r>
            <a:r>
              <a:rPr lang="cs-CZ" dirty="0" smtClean="0">
                <a:latin typeface="Garamond" pitchFamily="18" charset="0"/>
              </a:rPr>
              <a:t> </a:t>
            </a:r>
            <a:r>
              <a:rPr lang="cs-CZ" dirty="0">
                <a:latin typeface="Garamond" pitchFamily="18" charset="0"/>
              </a:rPr>
              <a:t>vždy </a:t>
            </a:r>
            <a:r>
              <a:rPr lang="cs-CZ" dirty="0" smtClean="0">
                <a:latin typeface="Garamond" pitchFamily="18" charset="0"/>
              </a:rPr>
              <a:t>přibližné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            pro </a:t>
            </a:r>
            <a:r>
              <a:rPr lang="cs-CZ" dirty="0">
                <a:latin typeface="Garamond" pitchFamily="18" charset="0"/>
              </a:rPr>
              <a:t>minulost chybí přesné </a:t>
            </a:r>
            <a:r>
              <a:rPr lang="cs-CZ" dirty="0" smtClean="0">
                <a:latin typeface="Garamond" pitchFamily="18" charset="0"/>
              </a:rPr>
              <a:t>údaje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            budoucnost </a:t>
            </a:r>
            <a:r>
              <a:rPr lang="cs-CZ" dirty="0">
                <a:latin typeface="Garamond" pitchFamily="18" charset="0"/>
              </a:rPr>
              <a:t>je předmětem odhadu a </a:t>
            </a:r>
            <a:r>
              <a:rPr lang="cs-CZ" dirty="0" smtClean="0">
                <a:latin typeface="Garamond" pitchFamily="18" charset="0"/>
              </a:rPr>
              <a:t>výpočtu</a:t>
            </a: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Podle </a:t>
            </a:r>
            <a:r>
              <a:rPr lang="cs-CZ" dirty="0">
                <a:latin typeface="Garamond" pitchFamily="18" charset="0"/>
              </a:rPr>
              <a:t>amerického úřadu pro sčítání lidu žije k 1. 11. 2011 </a:t>
            </a:r>
            <a:r>
              <a:rPr lang="cs-CZ" b="1" dirty="0" smtClean="0">
                <a:latin typeface="Garamond" pitchFamily="18" charset="0"/>
              </a:rPr>
              <a:t>7,079</a:t>
            </a:r>
            <a:r>
              <a:rPr lang="cs-CZ" dirty="0">
                <a:latin typeface="Garamond" pitchFamily="18" charset="0"/>
              </a:rPr>
              <a:t> miliard lidí</a:t>
            </a:r>
          </a:p>
        </p:txBody>
      </p:sp>
    </p:spTree>
    <p:extLst>
      <p:ext uri="{BB962C8B-B14F-4D97-AF65-F5344CB8AC3E}">
        <p14:creationId xmlns:p14="http://schemas.microsoft.com/office/powerpoint/2010/main" val="21431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>
                <a:latin typeface="Garamond" pitchFamily="18" charset="0"/>
              </a:rPr>
              <a:t>Růst světové populace se začal </a:t>
            </a:r>
            <a:r>
              <a:rPr lang="cs-CZ" b="1" dirty="0">
                <a:latin typeface="Garamond" pitchFamily="18" charset="0"/>
              </a:rPr>
              <a:t>zrychlovat od 17. </a:t>
            </a:r>
            <a:r>
              <a:rPr lang="cs-CZ" b="1" dirty="0" smtClean="0">
                <a:latin typeface="Garamond" pitchFamily="18" charset="0"/>
              </a:rPr>
              <a:t>století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Vrcholu</a:t>
            </a:r>
            <a:r>
              <a:rPr lang="cs-CZ" dirty="0" smtClean="0">
                <a:latin typeface="Garamond" pitchFamily="18" charset="0"/>
              </a:rPr>
              <a:t> dosáhl </a:t>
            </a:r>
            <a:r>
              <a:rPr lang="cs-CZ" dirty="0">
                <a:latin typeface="Garamond" pitchFamily="18" charset="0"/>
              </a:rPr>
              <a:t>v roce </a:t>
            </a:r>
            <a:r>
              <a:rPr lang="cs-CZ" b="1" dirty="0">
                <a:latin typeface="Garamond" pitchFamily="18" charset="0"/>
              </a:rPr>
              <a:t>1963 </a:t>
            </a:r>
            <a:r>
              <a:rPr lang="cs-CZ" b="1" dirty="0" smtClean="0">
                <a:latin typeface="Garamond" pitchFamily="18" charset="0"/>
              </a:rPr>
              <a:t>2,2% </a:t>
            </a:r>
            <a:endParaRPr lang="cs-CZ" b="1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do </a:t>
            </a:r>
            <a:r>
              <a:rPr lang="cs-CZ" dirty="0">
                <a:latin typeface="Garamond" pitchFamily="18" charset="0"/>
              </a:rPr>
              <a:t>roku </a:t>
            </a:r>
            <a:r>
              <a:rPr lang="cs-CZ" b="1" dirty="0">
                <a:latin typeface="Garamond" pitchFamily="18" charset="0"/>
              </a:rPr>
              <a:t>2009</a:t>
            </a:r>
            <a:r>
              <a:rPr lang="cs-CZ" dirty="0">
                <a:latin typeface="Garamond" pitchFamily="18" charset="0"/>
              </a:rPr>
              <a:t> opět poklesl na </a:t>
            </a:r>
            <a:r>
              <a:rPr lang="cs-CZ" b="1" dirty="0">
                <a:latin typeface="Garamond" pitchFamily="18" charset="0"/>
              </a:rPr>
              <a:t>1,1</a:t>
            </a:r>
            <a:r>
              <a:rPr lang="cs-CZ" b="1" dirty="0" smtClean="0">
                <a:latin typeface="Garamond" pitchFamily="18" charset="0"/>
              </a:rPr>
              <a:t>%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Současné </a:t>
            </a:r>
            <a:r>
              <a:rPr lang="cs-CZ" dirty="0">
                <a:latin typeface="Garamond" pitchFamily="18" charset="0"/>
              </a:rPr>
              <a:t>předpovědi počítají </a:t>
            </a:r>
            <a:r>
              <a:rPr lang="cs-CZ" b="1" dirty="0">
                <a:latin typeface="Garamond" pitchFamily="18" charset="0"/>
              </a:rPr>
              <a:t>se stálým růstem </a:t>
            </a:r>
            <a:r>
              <a:rPr lang="cs-CZ" dirty="0">
                <a:latin typeface="Garamond" pitchFamily="18" charset="0"/>
              </a:rPr>
              <a:t>i do budoucna, i když se jeho rychlost bude snižovat.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Různé </a:t>
            </a:r>
            <a:r>
              <a:rPr lang="cs-CZ" dirty="0">
                <a:latin typeface="Garamond" pitchFamily="18" charset="0"/>
              </a:rPr>
              <a:t>modely počítají s tím, že by světová populace mohla dosáhnout </a:t>
            </a:r>
            <a:r>
              <a:rPr lang="cs-CZ" b="1" dirty="0">
                <a:latin typeface="Garamond" pitchFamily="18" charset="0"/>
              </a:rPr>
              <a:t>7,5 až 10,5 miliardy v roce 2050</a:t>
            </a:r>
            <a:r>
              <a:rPr lang="cs-CZ" dirty="0" smtClean="0">
                <a:latin typeface="Garamond" pitchFamily="18" charset="0"/>
              </a:rPr>
              <a:t>.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Pak </a:t>
            </a:r>
            <a:r>
              <a:rPr lang="cs-CZ" dirty="0">
                <a:latin typeface="Garamond" pitchFamily="18" charset="0"/>
              </a:rPr>
              <a:t>by podle většiny odhadů měla začít klesat.</a:t>
            </a:r>
          </a:p>
        </p:txBody>
      </p:sp>
    </p:spTree>
    <p:extLst>
      <p:ext uri="{BB962C8B-B14F-4D97-AF65-F5344CB8AC3E}">
        <p14:creationId xmlns:p14="http://schemas.microsoft.com/office/powerpoint/2010/main" val="26674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>
                <a:latin typeface="Garamond" pitchFamily="18" charset="0"/>
              </a:rPr>
              <a:t>Nejlidnatějším kontinentem je </a:t>
            </a:r>
            <a:r>
              <a:rPr lang="cs-CZ" b="1" dirty="0">
                <a:latin typeface="Garamond" pitchFamily="18" charset="0"/>
              </a:rPr>
              <a:t>Asie</a:t>
            </a:r>
            <a:r>
              <a:rPr lang="cs-CZ" dirty="0">
                <a:latin typeface="Garamond" pitchFamily="18" charset="0"/>
              </a:rPr>
              <a:t> </a:t>
            </a:r>
            <a:r>
              <a:rPr lang="cs-CZ" dirty="0" smtClean="0">
                <a:latin typeface="Garamond" pitchFamily="18" charset="0"/>
              </a:rPr>
              <a:t>(</a:t>
            </a:r>
            <a:r>
              <a:rPr lang="cs-CZ" b="1" dirty="0">
                <a:latin typeface="Garamond" pitchFamily="18" charset="0"/>
              </a:rPr>
              <a:t>60% světové populace</a:t>
            </a:r>
            <a:r>
              <a:rPr lang="cs-CZ" dirty="0" smtClean="0">
                <a:latin typeface="Garamond" pitchFamily="18" charset="0"/>
              </a:rPr>
              <a:t>)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dva </a:t>
            </a:r>
            <a:r>
              <a:rPr lang="cs-CZ" dirty="0">
                <a:latin typeface="Garamond" pitchFamily="18" charset="0"/>
              </a:rPr>
              <a:t>nejlidnatější státy </a:t>
            </a:r>
            <a:r>
              <a:rPr lang="cs-CZ" dirty="0" smtClean="0">
                <a:latin typeface="Garamond" pitchFamily="18" charset="0"/>
              </a:rPr>
              <a:t>Asie</a:t>
            </a: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Čína</a:t>
            </a:r>
            <a:r>
              <a:rPr lang="cs-CZ" b="1" dirty="0">
                <a:latin typeface="Garamond" pitchFamily="18" charset="0"/>
              </a:rPr>
              <a:t> a Indie</a:t>
            </a:r>
            <a:r>
              <a:rPr lang="cs-CZ" dirty="0">
                <a:latin typeface="Garamond" pitchFamily="18" charset="0"/>
              </a:rPr>
              <a:t> - tvoří </a:t>
            </a:r>
            <a:r>
              <a:rPr lang="cs-CZ" b="1" dirty="0" smtClean="0">
                <a:latin typeface="Garamond" pitchFamily="18" charset="0"/>
              </a:rPr>
              <a:t>37%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asi </a:t>
            </a:r>
            <a:r>
              <a:rPr lang="cs-CZ" b="1" dirty="0">
                <a:latin typeface="Garamond" pitchFamily="18" charset="0"/>
              </a:rPr>
              <a:t>15%</a:t>
            </a:r>
            <a:r>
              <a:rPr lang="cs-CZ" dirty="0">
                <a:latin typeface="Garamond" pitchFamily="18" charset="0"/>
              </a:rPr>
              <a:t> světové populace žije </a:t>
            </a:r>
            <a:r>
              <a:rPr lang="cs-CZ" b="1" dirty="0">
                <a:latin typeface="Garamond" pitchFamily="18" charset="0"/>
              </a:rPr>
              <a:t>v </a:t>
            </a:r>
            <a:r>
              <a:rPr lang="cs-CZ" b="1" dirty="0" smtClean="0">
                <a:latin typeface="Garamond" pitchFamily="18" charset="0"/>
              </a:rPr>
              <a:t>Africe</a:t>
            </a:r>
          </a:p>
          <a:p>
            <a:pPr marL="0" indent="0">
              <a:buNone/>
            </a:pPr>
            <a:endParaRPr lang="cs-CZ" b="1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11</a:t>
            </a:r>
            <a:r>
              <a:rPr lang="cs-CZ" b="1" dirty="0">
                <a:latin typeface="Garamond" pitchFamily="18" charset="0"/>
              </a:rPr>
              <a:t>% v </a:t>
            </a:r>
            <a:r>
              <a:rPr lang="cs-CZ" b="1" dirty="0" smtClean="0">
                <a:latin typeface="Garamond" pitchFamily="18" charset="0"/>
              </a:rPr>
              <a:t>Evropě</a:t>
            </a: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9</a:t>
            </a:r>
            <a:r>
              <a:rPr lang="cs-CZ" b="1" dirty="0">
                <a:latin typeface="Garamond" pitchFamily="18" charset="0"/>
              </a:rPr>
              <a:t>% v Latinské </a:t>
            </a:r>
            <a:r>
              <a:rPr lang="cs-CZ" b="1" dirty="0" smtClean="0">
                <a:latin typeface="Garamond" pitchFamily="18" charset="0"/>
              </a:rPr>
              <a:t>Americe</a:t>
            </a: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5</a:t>
            </a:r>
            <a:r>
              <a:rPr lang="cs-CZ" b="1" dirty="0">
                <a:latin typeface="Garamond" pitchFamily="18" charset="0"/>
              </a:rPr>
              <a:t>% v Severní </a:t>
            </a:r>
            <a:r>
              <a:rPr lang="cs-CZ" b="1" dirty="0" smtClean="0">
                <a:latin typeface="Garamond" pitchFamily="18" charset="0"/>
              </a:rPr>
              <a:t>Americe</a:t>
            </a: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0,5</a:t>
            </a:r>
            <a:r>
              <a:rPr lang="cs-CZ" b="1" dirty="0">
                <a:latin typeface="Garamond" pitchFamily="18" charset="0"/>
              </a:rPr>
              <a:t>% v Austrálii a </a:t>
            </a:r>
            <a:r>
              <a:rPr lang="cs-CZ" b="1" dirty="0" smtClean="0">
                <a:latin typeface="Garamond" pitchFamily="18" charset="0"/>
              </a:rPr>
              <a:t>Oceánii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7,2 % Evropská </a:t>
            </a:r>
            <a:r>
              <a:rPr lang="cs-CZ" b="1" dirty="0">
                <a:latin typeface="Garamond" pitchFamily="18" charset="0"/>
              </a:rPr>
              <a:t>unie</a:t>
            </a:r>
            <a:r>
              <a:rPr lang="cs-CZ" dirty="0">
                <a:latin typeface="Garamond" pitchFamily="18" charset="0"/>
              </a:rPr>
              <a:t> </a:t>
            </a:r>
            <a:r>
              <a:rPr lang="cs-CZ" dirty="0" smtClean="0">
                <a:latin typeface="Garamond" pitchFamily="18" charset="0"/>
              </a:rPr>
              <a:t>(502 mil. obyvatel rok 2011)</a:t>
            </a: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115554"/>
              </p:ext>
            </p:extLst>
          </p:nvPr>
        </p:nvGraphicFramePr>
        <p:xfrm>
          <a:off x="457200" y="944721"/>
          <a:ext cx="8229600" cy="4846320"/>
        </p:xfrm>
        <a:graphic>
          <a:graphicData uri="http://schemas.openxmlformats.org/drawingml/2006/table">
            <a:tbl>
              <a:tblPr/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Pořadí</a:t>
                      </a:r>
                    </a:p>
                  </a:txBody>
                  <a:tcPr marR="2000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stát</a:t>
                      </a:r>
                    </a:p>
                  </a:txBody>
                  <a:tcPr marR="2000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Populace (v mil.)</a:t>
                      </a:r>
                    </a:p>
                  </a:txBody>
                  <a:tcPr marR="2000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v %</a:t>
                      </a:r>
                    </a:p>
                  </a:txBody>
                  <a:tcPr marR="2000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Rok</a:t>
                      </a:r>
                    </a:p>
                  </a:txBody>
                  <a:tcPr marR="2000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Čínská lidová republika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1 347,1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19,3%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Indie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1 203,7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17%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Spojené státy americké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312,5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4,48%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Indonésie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238,4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3,36%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Brazílie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195,5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Pákistán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177,7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2,55%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Bangladéš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158,6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2,27%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8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Nigérie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155,2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2,23%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Rusko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141,9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2,04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Japonsko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127,4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1,83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83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Jana\Desktop\Countriesbyfertilityrat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776235"/>
            <a:ext cx="5555467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Porodnost</a:t>
            </a:r>
            <a:endParaRPr lang="cs-CZ" b="1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na </a:t>
            </a:r>
            <a:r>
              <a:rPr lang="cs-CZ" dirty="0">
                <a:latin typeface="Garamond" pitchFamily="18" charset="0"/>
              </a:rPr>
              <a:t>vývoji populace se podílí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porodnost (natalita)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úmrtnost (mortalita)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Modely </a:t>
            </a:r>
            <a:r>
              <a:rPr lang="cs-CZ" dirty="0">
                <a:latin typeface="Garamond" pitchFamily="18" charset="0"/>
              </a:rPr>
              <a:t>vývoje populace však obvykle počítají se střední očekávanou délkou života při narození</a:t>
            </a:r>
            <a:r>
              <a:rPr lang="cs-CZ" dirty="0" smtClean="0">
                <a:latin typeface="Garamond" pitchFamily="18" charset="0"/>
              </a:rPr>
              <a:t>. 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endParaRPr lang="cs-CZ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Ve vyspělých zemích klesá porodnost a vysoká životní úroveň podmiňuje nízkou úmrtnost a obyvatelstvo stárne. Tento proces se nazývá demografické stárnutí.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Garamond" pitchFamily="18" charset="0"/>
              </a:rPr>
              <a:t>Věkové složení obyvatelstva: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Skupina předproduktivního věku: do 15 let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Skupina produktivního věku: od 15 do 65 let</a:t>
            </a: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Skupina poproduktivního věku: nad 65 let</a:t>
            </a:r>
            <a:endParaRPr lang="cs-CZ" dirty="0">
              <a:latin typeface="Garamond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8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latin typeface="Garamond" pitchFamily="18" charset="0"/>
              </a:rPr>
              <a:t>Dělení podle </a:t>
            </a:r>
            <a:r>
              <a:rPr lang="cs-CZ" sz="2800" b="1" dirty="0">
                <a:latin typeface="Garamond" pitchFamily="18" charset="0"/>
              </a:rPr>
              <a:t>rázu hospodářské činnosti do čtyř oborů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latin typeface="Garamond" pitchFamily="18" charset="0"/>
              </a:rPr>
              <a:t>p</a:t>
            </a:r>
            <a:r>
              <a:rPr lang="cs-CZ" dirty="0" smtClean="0">
                <a:latin typeface="Garamond" pitchFamily="18" charset="0"/>
              </a:rPr>
              <a:t>rimární a sekundární sektor společně vytvářejí výrobní sféru</a:t>
            </a:r>
          </a:p>
          <a:p>
            <a:r>
              <a:rPr lang="cs-CZ" dirty="0" smtClean="0">
                <a:latin typeface="Garamond" pitchFamily="18" charset="0"/>
              </a:rPr>
              <a:t>terciární a kvartérní sektor tvoří nevýrobní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Zaměstnanost v prvních dvou sektorech se v celosvětovém měřítku trvale snižuje. </a:t>
            </a: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Ve vyspělých zemích je nejvyšší zaměstnanost v terciárním sektoru (přes 60 % a minimální zaměstnanost v primárním sektoru 5 %) </a:t>
            </a:r>
            <a:endParaRPr lang="cs-CZ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latin typeface="Garamond" pitchFamily="18" charset="0"/>
              </a:rPr>
              <a:t>Složení obyvatelstva podle pohlaví</a:t>
            </a:r>
            <a:endParaRPr lang="cs-CZ" sz="2800" b="1" dirty="0">
              <a:latin typeface="Garamond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Přirozené </a:t>
            </a:r>
            <a:r>
              <a:rPr lang="cs-CZ" dirty="0">
                <a:latin typeface="Garamond" pitchFamily="18" charset="0"/>
              </a:rPr>
              <a:t>biologické zákony způsobují, že počet mužů a žen je na světě přibližně stejný.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Chlapců </a:t>
            </a:r>
            <a:r>
              <a:rPr lang="cs-CZ" dirty="0">
                <a:latin typeface="Garamond" pitchFamily="18" charset="0"/>
              </a:rPr>
              <a:t>se rodí více než dívek, ale mužská úmrtnost je vyšší, proto dochází ve vyšších věkových skupinách k vyrovnání počtu mezi oběma pohlavími.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Rozdíly </a:t>
            </a:r>
            <a:r>
              <a:rPr lang="cs-CZ" dirty="0">
                <a:latin typeface="Garamond" pitchFamily="18" charset="0"/>
              </a:rPr>
              <a:t>v počtu mužů a žen jsou však i mezi jednotlivými světadíly.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Na </a:t>
            </a:r>
            <a:r>
              <a:rPr lang="cs-CZ" dirty="0">
                <a:latin typeface="Garamond" pitchFamily="18" charset="0"/>
              </a:rPr>
              <a:t>příklad v Evropě je mírná převaha žen. </a:t>
            </a:r>
            <a:endParaRPr lang="cs-CZ" dirty="0" smtClean="0">
              <a:latin typeface="Garamond" pitchFamily="18" charset="0"/>
            </a:endParaRPr>
          </a:p>
          <a:p>
            <a:pPr marL="0" indent="0">
              <a:buNone/>
            </a:pPr>
            <a:r>
              <a:rPr lang="cs-CZ" dirty="0" smtClean="0">
                <a:latin typeface="Garamond" pitchFamily="18" charset="0"/>
              </a:rPr>
              <a:t>Převaha </a:t>
            </a:r>
            <a:r>
              <a:rPr lang="cs-CZ" dirty="0">
                <a:latin typeface="Garamond" pitchFamily="18" charset="0"/>
              </a:rPr>
              <a:t>mužů je především v zemích, kde je horší sociální postavení žen, např. v severní Africe a v Asii (hlavně v muslimských zemích).</a:t>
            </a:r>
          </a:p>
        </p:txBody>
      </p:sp>
    </p:spTree>
    <p:extLst>
      <p:ext uri="{BB962C8B-B14F-4D97-AF65-F5344CB8AC3E}">
        <p14:creationId xmlns:p14="http://schemas.microsoft.com/office/powerpoint/2010/main" val="256554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3074" name="Picture 2" descr="C:\Users\Jana\Desktop\800px-World_population_d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396" y="1371600"/>
            <a:ext cx="7620001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6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2QZ4H56NJ3VP-63-1611</_dlc_DocId>
    <_dlc_DocIdUrl xmlns="739c032b-a5be-4b43-b007-0b056e5ef5b0">
      <Url>https://sharepoint.postupicka.cz/seminar4/_layouts/DocIdRedir.aspx?ID=2QZ4H56NJ3VP-63-1611</Url>
      <Description>2QZ4H56NJ3VP-63-1611</Description>
    </_dlc_DocIdUrl>
  </documentManagement>
</p:properties>
</file>

<file path=customXml/itemProps1.xml><?xml version="1.0" encoding="utf-8"?>
<ds:datastoreItem xmlns:ds="http://schemas.openxmlformats.org/officeDocument/2006/customXml" ds:itemID="{92D55D5E-73ED-4436-B5A8-2F8B34AE3E5C}"/>
</file>

<file path=customXml/itemProps2.xml><?xml version="1.0" encoding="utf-8"?>
<ds:datastoreItem xmlns:ds="http://schemas.openxmlformats.org/officeDocument/2006/customXml" ds:itemID="{4FF5EFC2-A53E-4074-AF94-7A3FBD447B45}"/>
</file>

<file path=customXml/itemProps3.xml><?xml version="1.0" encoding="utf-8"?>
<ds:datastoreItem xmlns:ds="http://schemas.openxmlformats.org/officeDocument/2006/customXml" ds:itemID="{610BF208-60F3-403A-91CF-AF392E89FDB4}"/>
</file>

<file path=customXml/itemProps4.xml><?xml version="1.0" encoding="utf-8"?>
<ds:datastoreItem xmlns:ds="http://schemas.openxmlformats.org/officeDocument/2006/customXml" ds:itemID="{23A4DCDA-F030-49A4-BD76-A755084DB4BB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792</Words>
  <Application>Microsoft Office PowerPoint</Application>
  <PresentationFormat>Předvádění na obrazovce (4:3)</PresentationFormat>
  <Paragraphs>259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Světová populace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Dělení podle rázu hospodářské činnosti do čtyř oborů</vt:lpstr>
      <vt:lpstr>Složení obyvatelstva podle pohlaví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Světová statistika v reálném čase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Světová populace</dc:title>
  <dc:creator>Jana</dc:creator>
  <cp:lastModifiedBy>Beranová, Dana</cp:lastModifiedBy>
  <cp:revision>8</cp:revision>
  <dcterms:created xsi:type="dcterms:W3CDTF">2012-12-01T21:04:41Z</dcterms:created>
  <dcterms:modified xsi:type="dcterms:W3CDTF">2012-12-03T11:01:32Z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7c0b5507-34c5-4dad-a50a-8fd142ce00ea</vt:lpwstr>
  </property>
</Properties>
</file>