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58" r:id="rId8"/>
    <p:sldId id="259" r:id="rId9"/>
    <p:sldId id="260" r:id="rId10"/>
    <p:sldId id="261" r:id="rId11"/>
    <p:sldId id="262" r:id="rId12"/>
    <p:sldId id="272" r:id="rId13"/>
    <p:sldId id="273" r:id="rId14"/>
    <p:sldId id="274" r:id="rId15"/>
    <p:sldId id="275" r:id="rId16"/>
    <p:sldId id="263" r:id="rId17"/>
    <p:sldId id="264" r:id="rId18"/>
    <p:sldId id="265" r:id="rId19"/>
    <p:sldId id="266" r:id="rId20"/>
    <p:sldId id="276" r:id="rId21"/>
    <p:sldId id="277" r:id="rId22"/>
    <p:sldId id="278" r:id="rId23"/>
    <p:sldId id="279" r:id="rId24"/>
    <p:sldId id="267" r:id="rId25"/>
    <p:sldId id="268" r:id="rId26"/>
    <p:sldId id="269" r:id="rId27"/>
    <p:sldId id="270" r:id="rId28"/>
    <p:sldId id="271" r:id="rId2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C5CCE506-9E85-4264-B043-72B8490B9E81}">
          <p14:sldIdLst>
            <p14:sldId id="256"/>
            <p14:sldId id="257"/>
            <p14:sldId id="258"/>
            <p14:sldId id="259"/>
            <p14:sldId id="260"/>
            <p14:sldId id="261"/>
            <p14:sldId id="262"/>
            <p14:sldId id="272"/>
            <p14:sldId id="273"/>
            <p14:sldId id="274"/>
            <p14:sldId id="275"/>
            <p14:sldId id="263"/>
            <p14:sldId id="264"/>
            <p14:sldId id="265"/>
            <p14:sldId id="266"/>
            <p14:sldId id="276"/>
            <p14:sldId id="277"/>
            <p14:sldId id="278"/>
            <p14:sldId id="279"/>
            <p14:sldId id="267"/>
            <p14:sldId id="268"/>
            <p14:sldId id="269"/>
            <p14:sldId id="270"/>
            <p14:sldId id="27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5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600C63-2F49-49E0-B6F1-DBEF67D0979A}" type="doc">
      <dgm:prSet loTypeId="urn:microsoft.com/office/officeart/2005/8/layout/architecture+Icon" loCatId="hierarchy" qsTypeId="urn:microsoft.com/office/officeart/2005/8/quickstyle/simple1" qsCatId="simple" csTypeId="urn:microsoft.com/office/officeart/2005/8/colors/accent1_2" csCatId="accent1" phldr="1"/>
      <dgm:spPr/>
      <dgm:t>
        <a:bodyPr/>
        <a:lstStyle/>
        <a:p>
          <a:endParaRPr lang="cs-CZ"/>
        </a:p>
      </dgm:t>
    </dgm:pt>
    <dgm:pt modelId="{9876BAE6-2408-470C-81B9-0E1E3F85F593}">
      <dgm:prSet phldrT="[Text]"/>
      <dgm:spPr/>
      <dgm:t>
        <a:bodyPr/>
        <a:lstStyle/>
        <a:p>
          <a:r>
            <a:rPr lang="cs-CZ" dirty="0" smtClean="0"/>
            <a:t>Sdílené úložiště (připojeno přes </a:t>
          </a:r>
          <a:r>
            <a:rPr lang="cs-CZ" dirty="0" err="1" smtClean="0"/>
            <a:t>iSCSI</a:t>
          </a:r>
          <a:r>
            <a:rPr lang="cs-CZ" dirty="0" smtClean="0"/>
            <a:t>, FC, nebo </a:t>
          </a:r>
          <a:r>
            <a:rPr lang="cs-CZ" dirty="0" err="1" smtClean="0"/>
            <a:t>SharedSAS</a:t>
          </a:r>
          <a:r>
            <a:rPr lang="cs-CZ" dirty="0" smtClean="0"/>
            <a:t>)</a:t>
          </a:r>
          <a:endParaRPr lang="cs-CZ" dirty="0"/>
        </a:p>
      </dgm:t>
    </dgm:pt>
    <dgm:pt modelId="{DB76988A-1242-42AB-BA07-8F68798B767F}" type="parTrans" cxnId="{DF5DEEFC-A099-415A-94C9-30279652A93C}">
      <dgm:prSet/>
      <dgm:spPr/>
      <dgm:t>
        <a:bodyPr/>
        <a:lstStyle/>
        <a:p>
          <a:endParaRPr lang="cs-CZ"/>
        </a:p>
      </dgm:t>
    </dgm:pt>
    <dgm:pt modelId="{C0DA19EB-AFB9-493D-97A3-4466A8DF1388}" type="sibTrans" cxnId="{DF5DEEFC-A099-415A-94C9-30279652A93C}">
      <dgm:prSet/>
      <dgm:spPr/>
      <dgm:t>
        <a:bodyPr/>
        <a:lstStyle/>
        <a:p>
          <a:endParaRPr lang="cs-CZ"/>
        </a:p>
      </dgm:t>
    </dgm:pt>
    <dgm:pt modelId="{2215F608-1E1E-46C1-B615-29EC2A9A8941}">
      <dgm:prSet phldrT="[Text]"/>
      <dgm:spPr/>
      <dgm:t>
        <a:bodyPr/>
        <a:lstStyle/>
        <a:p>
          <a:r>
            <a:rPr lang="cs-CZ" dirty="0" smtClean="0"/>
            <a:t>Uzel 1</a:t>
          </a:r>
        </a:p>
        <a:p>
          <a:r>
            <a:rPr lang="cs-CZ" dirty="0" smtClean="0"/>
            <a:t>PC1</a:t>
          </a:r>
          <a:endParaRPr lang="cs-CZ" dirty="0"/>
        </a:p>
      </dgm:t>
    </dgm:pt>
    <dgm:pt modelId="{15E2E36B-58EE-4E00-8458-AAFBF70CF1A0}" type="parTrans" cxnId="{6E237C82-E0E9-4F8E-8C17-4E91BD8F1A44}">
      <dgm:prSet/>
      <dgm:spPr/>
      <dgm:t>
        <a:bodyPr/>
        <a:lstStyle/>
        <a:p>
          <a:endParaRPr lang="cs-CZ"/>
        </a:p>
      </dgm:t>
    </dgm:pt>
    <dgm:pt modelId="{D40EBBF6-AF03-44B3-82C1-DBF974B9EB9D}" type="sibTrans" cxnId="{6E237C82-E0E9-4F8E-8C17-4E91BD8F1A44}">
      <dgm:prSet/>
      <dgm:spPr/>
      <dgm:t>
        <a:bodyPr/>
        <a:lstStyle/>
        <a:p>
          <a:endParaRPr lang="cs-CZ"/>
        </a:p>
      </dgm:t>
    </dgm:pt>
    <dgm:pt modelId="{CE9C852D-CE10-492F-9AF0-8EDBFB4589EC}">
      <dgm:prSet phldrT="[Text]"/>
      <dgm:spPr/>
      <dgm:t>
        <a:bodyPr/>
        <a:lstStyle/>
        <a:p>
          <a:r>
            <a:rPr lang="cs-CZ" dirty="0" smtClean="0"/>
            <a:t>Uzel 2</a:t>
          </a:r>
        </a:p>
        <a:p>
          <a:r>
            <a:rPr lang="cs-CZ" dirty="0" smtClean="0"/>
            <a:t>PC2</a:t>
          </a:r>
          <a:endParaRPr lang="cs-CZ" dirty="0"/>
        </a:p>
      </dgm:t>
    </dgm:pt>
    <dgm:pt modelId="{B5C430F2-8484-4BD4-8BF5-D7BA1208624C}" type="parTrans" cxnId="{A0A3067D-1710-419E-B947-504084CB4977}">
      <dgm:prSet/>
      <dgm:spPr/>
      <dgm:t>
        <a:bodyPr/>
        <a:lstStyle/>
        <a:p>
          <a:endParaRPr lang="cs-CZ"/>
        </a:p>
      </dgm:t>
    </dgm:pt>
    <dgm:pt modelId="{6013C8F8-B3C8-41E3-8917-0DFF3B2019D4}" type="sibTrans" cxnId="{A0A3067D-1710-419E-B947-504084CB4977}">
      <dgm:prSet/>
      <dgm:spPr/>
      <dgm:t>
        <a:bodyPr/>
        <a:lstStyle/>
        <a:p>
          <a:endParaRPr lang="cs-CZ"/>
        </a:p>
      </dgm:t>
    </dgm:pt>
    <dgm:pt modelId="{87AC5AC7-441F-4D92-8E38-5E21E758DDF0}" type="pres">
      <dgm:prSet presAssocID="{DE600C63-2F49-49E0-B6F1-DBEF67D0979A}" presName="Name0" presStyleCnt="0">
        <dgm:presLayoutVars>
          <dgm:chPref val="1"/>
          <dgm:dir/>
          <dgm:animOne val="branch"/>
          <dgm:animLvl val="lvl"/>
          <dgm:resizeHandles/>
        </dgm:presLayoutVars>
      </dgm:prSet>
      <dgm:spPr/>
      <dgm:t>
        <a:bodyPr/>
        <a:lstStyle/>
        <a:p>
          <a:endParaRPr lang="cs-CZ"/>
        </a:p>
      </dgm:t>
    </dgm:pt>
    <dgm:pt modelId="{558558E8-3136-4889-91AC-14123268B1AC}" type="pres">
      <dgm:prSet presAssocID="{9876BAE6-2408-470C-81B9-0E1E3F85F593}" presName="vertOne" presStyleCnt="0"/>
      <dgm:spPr/>
    </dgm:pt>
    <dgm:pt modelId="{C994FB48-E2C8-40F5-8E2A-B0B5C5866DC7}" type="pres">
      <dgm:prSet presAssocID="{9876BAE6-2408-470C-81B9-0E1E3F85F593}" presName="txOne" presStyleLbl="node0" presStyleIdx="0" presStyleCnt="1">
        <dgm:presLayoutVars>
          <dgm:chPref val="3"/>
        </dgm:presLayoutVars>
      </dgm:prSet>
      <dgm:spPr/>
      <dgm:t>
        <a:bodyPr/>
        <a:lstStyle/>
        <a:p>
          <a:endParaRPr lang="cs-CZ"/>
        </a:p>
      </dgm:t>
    </dgm:pt>
    <dgm:pt modelId="{ADA773BD-6360-4A91-9008-7ED2A6E41552}" type="pres">
      <dgm:prSet presAssocID="{9876BAE6-2408-470C-81B9-0E1E3F85F593}" presName="parTransOne" presStyleCnt="0"/>
      <dgm:spPr/>
    </dgm:pt>
    <dgm:pt modelId="{B3462C67-A357-45A1-92C3-16254EE5917E}" type="pres">
      <dgm:prSet presAssocID="{9876BAE6-2408-470C-81B9-0E1E3F85F593}" presName="horzOne" presStyleCnt="0"/>
      <dgm:spPr/>
    </dgm:pt>
    <dgm:pt modelId="{D03C9472-BFBA-4BEB-8089-553C39ECDBDF}" type="pres">
      <dgm:prSet presAssocID="{2215F608-1E1E-46C1-B615-29EC2A9A8941}" presName="vertTwo" presStyleCnt="0"/>
      <dgm:spPr/>
    </dgm:pt>
    <dgm:pt modelId="{B4D69080-B2E4-4F3E-9914-1E862D9916E1}" type="pres">
      <dgm:prSet presAssocID="{2215F608-1E1E-46C1-B615-29EC2A9A8941}" presName="txTwo" presStyleLbl="node2" presStyleIdx="0" presStyleCnt="2">
        <dgm:presLayoutVars>
          <dgm:chPref val="3"/>
        </dgm:presLayoutVars>
      </dgm:prSet>
      <dgm:spPr/>
      <dgm:t>
        <a:bodyPr/>
        <a:lstStyle/>
        <a:p>
          <a:endParaRPr lang="cs-CZ"/>
        </a:p>
      </dgm:t>
    </dgm:pt>
    <dgm:pt modelId="{09168AFF-2CA6-4E5B-AF49-7E9848F5A608}" type="pres">
      <dgm:prSet presAssocID="{2215F608-1E1E-46C1-B615-29EC2A9A8941}" presName="horzTwo" presStyleCnt="0"/>
      <dgm:spPr/>
    </dgm:pt>
    <dgm:pt modelId="{4980EF04-4C30-4F94-9DA8-63079F710BC4}" type="pres">
      <dgm:prSet presAssocID="{D40EBBF6-AF03-44B3-82C1-DBF974B9EB9D}" presName="sibSpaceTwo" presStyleCnt="0"/>
      <dgm:spPr/>
    </dgm:pt>
    <dgm:pt modelId="{EC0432BE-F773-49EB-BB95-EC5F4F89D7BB}" type="pres">
      <dgm:prSet presAssocID="{CE9C852D-CE10-492F-9AF0-8EDBFB4589EC}" presName="vertTwo" presStyleCnt="0"/>
      <dgm:spPr/>
    </dgm:pt>
    <dgm:pt modelId="{21EECE2D-005B-47A9-B19A-51652F2CDB42}" type="pres">
      <dgm:prSet presAssocID="{CE9C852D-CE10-492F-9AF0-8EDBFB4589EC}" presName="txTwo" presStyleLbl="node2" presStyleIdx="1" presStyleCnt="2">
        <dgm:presLayoutVars>
          <dgm:chPref val="3"/>
        </dgm:presLayoutVars>
      </dgm:prSet>
      <dgm:spPr/>
      <dgm:t>
        <a:bodyPr/>
        <a:lstStyle/>
        <a:p>
          <a:endParaRPr lang="cs-CZ"/>
        </a:p>
      </dgm:t>
    </dgm:pt>
    <dgm:pt modelId="{078243D6-D5DF-4EA2-8A44-55D9516A4A61}" type="pres">
      <dgm:prSet presAssocID="{CE9C852D-CE10-492F-9AF0-8EDBFB4589EC}" presName="horzTwo" presStyleCnt="0"/>
      <dgm:spPr/>
    </dgm:pt>
  </dgm:ptLst>
  <dgm:cxnLst>
    <dgm:cxn modelId="{A0A3067D-1710-419E-B947-504084CB4977}" srcId="{9876BAE6-2408-470C-81B9-0E1E3F85F593}" destId="{CE9C852D-CE10-492F-9AF0-8EDBFB4589EC}" srcOrd="1" destOrd="0" parTransId="{B5C430F2-8484-4BD4-8BF5-D7BA1208624C}" sibTransId="{6013C8F8-B3C8-41E3-8917-0DFF3B2019D4}"/>
    <dgm:cxn modelId="{6E237C82-E0E9-4F8E-8C17-4E91BD8F1A44}" srcId="{9876BAE6-2408-470C-81B9-0E1E3F85F593}" destId="{2215F608-1E1E-46C1-B615-29EC2A9A8941}" srcOrd="0" destOrd="0" parTransId="{15E2E36B-58EE-4E00-8458-AAFBF70CF1A0}" sibTransId="{D40EBBF6-AF03-44B3-82C1-DBF974B9EB9D}"/>
    <dgm:cxn modelId="{B7CBD75F-77BC-4DAE-9F09-A6BB90C418DA}" type="presOf" srcId="{9876BAE6-2408-470C-81B9-0E1E3F85F593}" destId="{C994FB48-E2C8-40F5-8E2A-B0B5C5866DC7}" srcOrd="0" destOrd="0" presId="urn:microsoft.com/office/officeart/2005/8/layout/architecture+Icon"/>
    <dgm:cxn modelId="{8A5AC0F4-0997-461D-9BF9-CBDB78B1B410}" type="presOf" srcId="{DE600C63-2F49-49E0-B6F1-DBEF67D0979A}" destId="{87AC5AC7-441F-4D92-8E38-5E21E758DDF0}" srcOrd="0" destOrd="0" presId="urn:microsoft.com/office/officeart/2005/8/layout/architecture+Icon"/>
    <dgm:cxn modelId="{4132336C-A03F-4F91-83D0-510656B5D48D}" type="presOf" srcId="{CE9C852D-CE10-492F-9AF0-8EDBFB4589EC}" destId="{21EECE2D-005B-47A9-B19A-51652F2CDB42}" srcOrd="0" destOrd="0" presId="urn:microsoft.com/office/officeart/2005/8/layout/architecture+Icon"/>
    <dgm:cxn modelId="{980A2D0C-155E-4DD1-89C3-B7DA301115E9}" type="presOf" srcId="{2215F608-1E1E-46C1-B615-29EC2A9A8941}" destId="{B4D69080-B2E4-4F3E-9914-1E862D9916E1}" srcOrd="0" destOrd="0" presId="urn:microsoft.com/office/officeart/2005/8/layout/architecture+Icon"/>
    <dgm:cxn modelId="{DF5DEEFC-A099-415A-94C9-30279652A93C}" srcId="{DE600C63-2F49-49E0-B6F1-DBEF67D0979A}" destId="{9876BAE6-2408-470C-81B9-0E1E3F85F593}" srcOrd="0" destOrd="0" parTransId="{DB76988A-1242-42AB-BA07-8F68798B767F}" sibTransId="{C0DA19EB-AFB9-493D-97A3-4466A8DF1388}"/>
    <dgm:cxn modelId="{FC28AEC7-864C-4934-8C33-16C6F744EF93}" type="presParOf" srcId="{87AC5AC7-441F-4D92-8E38-5E21E758DDF0}" destId="{558558E8-3136-4889-91AC-14123268B1AC}" srcOrd="0" destOrd="0" presId="urn:microsoft.com/office/officeart/2005/8/layout/architecture+Icon"/>
    <dgm:cxn modelId="{3CBE7A2D-183B-4994-93B9-83DAEE0E89B4}" type="presParOf" srcId="{558558E8-3136-4889-91AC-14123268B1AC}" destId="{C994FB48-E2C8-40F5-8E2A-B0B5C5866DC7}" srcOrd="0" destOrd="0" presId="urn:microsoft.com/office/officeart/2005/8/layout/architecture+Icon"/>
    <dgm:cxn modelId="{07E59321-609E-479C-8616-9310CBD342E8}" type="presParOf" srcId="{558558E8-3136-4889-91AC-14123268B1AC}" destId="{ADA773BD-6360-4A91-9008-7ED2A6E41552}" srcOrd="1" destOrd="0" presId="urn:microsoft.com/office/officeart/2005/8/layout/architecture+Icon"/>
    <dgm:cxn modelId="{07EF1F8B-4157-40EC-BE1C-AD43B661CC4C}" type="presParOf" srcId="{558558E8-3136-4889-91AC-14123268B1AC}" destId="{B3462C67-A357-45A1-92C3-16254EE5917E}" srcOrd="2" destOrd="0" presId="urn:microsoft.com/office/officeart/2005/8/layout/architecture+Icon"/>
    <dgm:cxn modelId="{097ADD1F-84AE-4635-9805-257DF68D9F29}" type="presParOf" srcId="{B3462C67-A357-45A1-92C3-16254EE5917E}" destId="{D03C9472-BFBA-4BEB-8089-553C39ECDBDF}" srcOrd="0" destOrd="0" presId="urn:microsoft.com/office/officeart/2005/8/layout/architecture+Icon"/>
    <dgm:cxn modelId="{9DB74BEF-481C-48E5-9647-1573E7A9A7D8}" type="presParOf" srcId="{D03C9472-BFBA-4BEB-8089-553C39ECDBDF}" destId="{B4D69080-B2E4-4F3E-9914-1E862D9916E1}" srcOrd="0" destOrd="0" presId="urn:microsoft.com/office/officeart/2005/8/layout/architecture+Icon"/>
    <dgm:cxn modelId="{425897E9-E5AB-4596-B8EE-F1D8C0CBFCC4}" type="presParOf" srcId="{D03C9472-BFBA-4BEB-8089-553C39ECDBDF}" destId="{09168AFF-2CA6-4E5B-AF49-7E9848F5A608}" srcOrd="1" destOrd="0" presId="urn:microsoft.com/office/officeart/2005/8/layout/architecture+Icon"/>
    <dgm:cxn modelId="{BA78CC45-CE8D-4075-950B-C913F84A0BEE}" type="presParOf" srcId="{B3462C67-A357-45A1-92C3-16254EE5917E}" destId="{4980EF04-4C30-4F94-9DA8-63079F710BC4}" srcOrd="1" destOrd="0" presId="urn:microsoft.com/office/officeart/2005/8/layout/architecture+Icon"/>
    <dgm:cxn modelId="{CEA1AD92-0099-4835-9E34-B208CF3AA36B}" type="presParOf" srcId="{B3462C67-A357-45A1-92C3-16254EE5917E}" destId="{EC0432BE-F773-49EB-BB95-EC5F4F89D7BB}" srcOrd="2" destOrd="0" presId="urn:microsoft.com/office/officeart/2005/8/layout/architecture+Icon"/>
    <dgm:cxn modelId="{AF4DC192-D340-41E2-854D-DF1145F92401}" type="presParOf" srcId="{EC0432BE-F773-49EB-BB95-EC5F4F89D7BB}" destId="{21EECE2D-005B-47A9-B19A-51652F2CDB42}" srcOrd="0" destOrd="0" presId="urn:microsoft.com/office/officeart/2005/8/layout/architecture+Icon"/>
    <dgm:cxn modelId="{D508C970-11A0-460A-B85B-FD555AE7838D}" type="presParOf" srcId="{EC0432BE-F773-49EB-BB95-EC5F4F89D7BB}" destId="{078243D6-D5DF-4EA2-8A44-55D9516A4A61}" srcOrd="1" destOrd="0" presId="urn:microsoft.com/office/officeart/2005/8/layout/architecture+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chitecture+Icon">
  <dgm:title val="Rozložení Architektura"/>
  <dgm:desc val="Používejte k zobrazení hierarchických stavů budovaných odspoda nahoru. Toto rozložení je vhodné k zobrazení architektonických komponent nebo objektů budovaných na jiných objektech."/>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3346085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4118104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257506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423633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292795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C017519-0B96-474D-A14C-CE70A3771D8F}" type="datetimeFigureOut">
              <a:rPr lang="cs-CZ" smtClean="0"/>
              <a:t>26.12.2012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4030788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C017519-0B96-474D-A14C-CE70A3771D8F}" type="datetimeFigureOut">
              <a:rPr lang="cs-CZ" smtClean="0"/>
              <a:t>26.12.2012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649592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C017519-0B96-474D-A14C-CE70A3771D8F}" type="datetimeFigureOut">
              <a:rPr lang="cs-CZ" smtClean="0"/>
              <a:t>26.12.2012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2510298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C017519-0B96-474D-A14C-CE70A3771D8F}" type="datetimeFigureOut">
              <a:rPr lang="cs-CZ" smtClean="0"/>
              <a:t>26.12.2012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123854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C017519-0B96-474D-A14C-CE70A3771D8F}" type="datetimeFigureOut">
              <a:rPr lang="cs-CZ" smtClean="0"/>
              <a:t>26.12.2012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53083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C017519-0B96-474D-A14C-CE70A3771D8F}" type="datetimeFigureOut">
              <a:rPr lang="cs-CZ" smtClean="0"/>
              <a:t>26.12.2012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A41BABF-AF43-4A91-BA30-1A775FBE71F0}" type="slidenum">
              <a:rPr lang="cs-CZ" smtClean="0"/>
              <a:t>‹#›</a:t>
            </a:fld>
            <a:endParaRPr lang="cs-CZ"/>
          </a:p>
        </p:txBody>
      </p:sp>
    </p:spTree>
    <p:extLst>
      <p:ext uri="{BB962C8B-B14F-4D97-AF65-F5344CB8AC3E}">
        <p14:creationId xmlns:p14="http://schemas.microsoft.com/office/powerpoint/2010/main" val="2839234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17519-0B96-474D-A14C-CE70A3771D8F}" type="datetimeFigureOut">
              <a:rPr lang="cs-CZ" smtClean="0"/>
              <a:t>26.12.2012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1BABF-AF43-4A91-BA30-1A775FBE71F0}" type="slidenum">
              <a:rPr lang="cs-CZ" smtClean="0"/>
              <a:t>‹#›</a:t>
            </a:fld>
            <a:endParaRPr lang="cs-CZ"/>
          </a:p>
        </p:txBody>
      </p:sp>
    </p:spTree>
    <p:extLst>
      <p:ext uri="{BB962C8B-B14F-4D97-AF65-F5344CB8AC3E}">
        <p14:creationId xmlns:p14="http://schemas.microsoft.com/office/powerpoint/2010/main" val="809342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SERVEROVÉ SYSTÉMY</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944476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normAutofit/>
          </a:bodyPr>
          <a:lstStyle/>
          <a:p>
            <a:r>
              <a:rPr lang="cs-CZ" b="1" dirty="0" err="1"/>
              <a:t>Blade</a:t>
            </a:r>
            <a:r>
              <a:rPr lang="cs-CZ" b="1" dirty="0"/>
              <a:t> servery </a:t>
            </a:r>
            <a:r>
              <a:rPr lang="cs-CZ" dirty="0"/>
              <a:t>– určeny především do datových center, plně zkonsolidovaná kabeláž, konsolidované napájení, chlazení, ale i veškerý </a:t>
            </a:r>
            <a:r>
              <a:rPr lang="cs-CZ" dirty="0" err="1"/>
              <a:t>networking</a:t>
            </a:r>
            <a:r>
              <a:rPr lang="cs-CZ" dirty="0"/>
              <a:t> a v současnosti i diskové úložiště. Navrženy s cílem zjednodušit správu velkého množství serverů, zmenšit potřebu kabeláže, zmenšit nároky na chlazení a maximálně zahustit výpočetní prostor v rámci jednoho rozvaděče. Maximem bude více jak 3200 CPU jader v rámci jednoho 50U rozvaděče</a:t>
            </a:r>
            <a:r>
              <a:rPr lang="cs-CZ" dirty="0" smtClean="0"/>
              <a:t>.</a:t>
            </a:r>
          </a:p>
          <a:p>
            <a:r>
              <a:rPr lang="cs-CZ" dirty="0" smtClean="0"/>
              <a:t>Koncept vymyšlen firmou IBM</a:t>
            </a:r>
            <a:endParaRPr lang="cs-CZ" dirty="0"/>
          </a:p>
        </p:txBody>
      </p:sp>
    </p:spTree>
    <p:extLst>
      <p:ext uri="{BB962C8B-B14F-4D97-AF65-F5344CB8AC3E}">
        <p14:creationId xmlns:p14="http://schemas.microsoft.com/office/powerpoint/2010/main" val="2209731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r>
              <a:rPr lang="cs-CZ" dirty="0" err="1" smtClean="0"/>
              <a:t>Blade</a:t>
            </a:r>
            <a:r>
              <a:rPr lang="cs-CZ" dirty="0" smtClean="0"/>
              <a:t> technologie</a:t>
            </a:r>
            <a:endParaRPr lang="cs-CZ"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76056" y="1047837"/>
            <a:ext cx="3116168" cy="2213554"/>
          </a:xfrm>
          <a:prstGeom prst="rect">
            <a:avLst/>
          </a:prstGeo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736" y="3284984"/>
            <a:ext cx="5177010" cy="3417168"/>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271" y="1124744"/>
            <a:ext cx="3348410" cy="2611760"/>
          </a:xfrm>
          <a:prstGeom prst="rect">
            <a:avLst/>
          </a:prstGeom>
        </p:spPr>
      </p:pic>
    </p:spTree>
    <p:extLst>
      <p:ext uri="{BB962C8B-B14F-4D97-AF65-F5344CB8AC3E}">
        <p14:creationId xmlns:p14="http://schemas.microsoft.com/office/powerpoint/2010/main" val="3949231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Serverové procesory</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Intel </a:t>
            </a:r>
            <a:r>
              <a:rPr lang="cs-CZ" dirty="0" err="1" smtClean="0"/>
              <a:t>Xeon</a:t>
            </a:r>
            <a:r>
              <a:rPr lang="cs-CZ" dirty="0" smtClean="0"/>
              <a:t> – nejprodávanější, obecné použití, dnes 4-10 jader (vč. nových </a:t>
            </a:r>
            <a:r>
              <a:rPr lang="cs-CZ" dirty="0" err="1" smtClean="0"/>
              <a:t>Sandybridge</a:t>
            </a:r>
            <a:r>
              <a:rPr lang="cs-CZ" dirty="0" smtClean="0"/>
              <a:t> </a:t>
            </a:r>
            <a:r>
              <a:rPr lang="cs-CZ" dirty="0" err="1" smtClean="0"/>
              <a:t>Xeonů</a:t>
            </a:r>
            <a:r>
              <a:rPr lang="cs-CZ" dirty="0" smtClean="0"/>
              <a:t>). V dost ohledech srovnatelné s procesory I5 a I7, neobsahují grafické jádro, obsahují ale maximální podporu </a:t>
            </a:r>
            <a:r>
              <a:rPr lang="cs-CZ" dirty="0" err="1" smtClean="0"/>
              <a:t>virtualizačních</a:t>
            </a:r>
            <a:r>
              <a:rPr lang="cs-CZ" dirty="0" smtClean="0"/>
              <a:t> platforem. Vynikají při práci s pamětí (v současnosti)</a:t>
            </a:r>
          </a:p>
          <a:p>
            <a:r>
              <a:rPr lang="cs-CZ" dirty="0" smtClean="0"/>
              <a:t>Intel </a:t>
            </a:r>
            <a:r>
              <a:rPr lang="cs-CZ" dirty="0" err="1" smtClean="0"/>
              <a:t>Itanium</a:t>
            </a:r>
            <a:r>
              <a:rPr lang="cs-CZ" dirty="0" smtClean="0"/>
              <a:t> – procesory pro BCS použití, typické jsou pro ně nižší takty, vysoká kvalita a vysoká výkonnost v kritických aplikacích. </a:t>
            </a:r>
          </a:p>
          <a:p>
            <a:r>
              <a:rPr lang="cs-CZ" dirty="0" smtClean="0"/>
              <a:t>AMD </a:t>
            </a:r>
            <a:r>
              <a:rPr lang="cs-CZ" dirty="0" err="1" smtClean="0"/>
              <a:t>Opteron</a:t>
            </a:r>
            <a:r>
              <a:rPr lang="cs-CZ" dirty="0" smtClean="0"/>
              <a:t> – konkurence pro </a:t>
            </a:r>
            <a:r>
              <a:rPr lang="cs-CZ" dirty="0" err="1" smtClean="0"/>
              <a:t>Xeon</a:t>
            </a:r>
            <a:r>
              <a:rPr lang="cs-CZ" dirty="0" smtClean="0"/>
              <a:t>, vynikají nižší cenou a obrovským množstvím jader (až 12 u řady </a:t>
            </a:r>
            <a:r>
              <a:rPr lang="cs-CZ" dirty="0" err="1" smtClean="0"/>
              <a:t>MagnyCours</a:t>
            </a:r>
            <a:r>
              <a:rPr lang="cs-CZ" dirty="0" smtClean="0"/>
              <a:t>), vhodné pro databáze, dnes však za zenitem.</a:t>
            </a:r>
          </a:p>
          <a:p>
            <a:r>
              <a:rPr lang="cs-CZ" dirty="0" smtClean="0"/>
              <a:t>Sun (</a:t>
            </a:r>
            <a:r>
              <a:rPr lang="cs-CZ" dirty="0" err="1" smtClean="0"/>
              <a:t>Oracle</a:t>
            </a:r>
            <a:r>
              <a:rPr lang="cs-CZ" dirty="0" smtClean="0"/>
              <a:t>) SPARC – procesory určené především pro operační systémy </a:t>
            </a:r>
            <a:r>
              <a:rPr lang="cs-CZ" dirty="0" err="1" smtClean="0"/>
              <a:t>Solaris</a:t>
            </a:r>
            <a:r>
              <a:rPr lang="cs-CZ" dirty="0" smtClean="0"/>
              <a:t>, vhodné pro databáze, nebo webové a analytické aplikace. Není moc vhodný pro běžné použití.</a:t>
            </a:r>
          </a:p>
          <a:p>
            <a:r>
              <a:rPr lang="cs-CZ" dirty="0" smtClean="0"/>
              <a:t>IBM </a:t>
            </a:r>
            <a:r>
              <a:rPr lang="cs-CZ" dirty="0" err="1" smtClean="0"/>
              <a:t>Power</a:t>
            </a:r>
            <a:r>
              <a:rPr lang="cs-CZ" dirty="0" smtClean="0"/>
              <a:t> CELL – speciální CPU pro HPC stroje, navržené pro </a:t>
            </a:r>
            <a:r>
              <a:rPr lang="cs-CZ" dirty="0" err="1" smtClean="0"/>
              <a:t>multiCPU</a:t>
            </a:r>
            <a:r>
              <a:rPr lang="cs-CZ" dirty="0" smtClean="0"/>
              <a:t> operace, použito v superpočítači IBM </a:t>
            </a:r>
            <a:r>
              <a:rPr lang="cs-CZ" dirty="0" err="1" smtClean="0"/>
              <a:t>Roadrunner</a:t>
            </a:r>
            <a:r>
              <a:rPr lang="cs-CZ" dirty="0" smtClean="0"/>
              <a:t>. Tento procesor je mj. použit i v konzoli Sony </a:t>
            </a:r>
            <a:r>
              <a:rPr lang="cs-CZ" dirty="0" err="1" smtClean="0"/>
              <a:t>Playstation</a:t>
            </a:r>
            <a:r>
              <a:rPr lang="cs-CZ" dirty="0" smtClean="0"/>
              <a:t> 3.</a:t>
            </a:r>
            <a:endParaRPr lang="cs-CZ" dirty="0"/>
          </a:p>
        </p:txBody>
      </p:sp>
    </p:spTree>
    <p:extLst>
      <p:ext uri="{BB962C8B-B14F-4D97-AF65-F5344CB8AC3E}">
        <p14:creationId xmlns:p14="http://schemas.microsoft.com/office/powerpoint/2010/main" val="3973305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Typické znaky serverových systémů</a:t>
            </a:r>
            <a:endParaRPr lang="cs-CZ" dirty="0"/>
          </a:p>
        </p:txBody>
      </p:sp>
      <p:sp>
        <p:nvSpPr>
          <p:cNvPr id="3" name="Zástupný symbol pro obsah 2"/>
          <p:cNvSpPr>
            <a:spLocks noGrp="1"/>
          </p:cNvSpPr>
          <p:nvPr>
            <p:ph idx="1"/>
          </p:nvPr>
        </p:nvSpPr>
        <p:spPr/>
        <p:txBody>
          <a:bodyPr>
            <a:normAutofit/>
          </a:bodyPr>
          <a:lstStyle/>
          <a:p>
            <a:r>
              <a:rPr lang="cs-CZ" dirty="0" smtClean="0"/>
              <a:t>Chod </a:t>
            </a:r>
            <a:r>
              <a:rPr lang="cs-CZ" dirty="0"/>
              <a:t>24x7 – tedy nonstop </a:t>
            </a:r>
          </a:p>
          <a:p>
            <a:r>
              <a:rPr lang="cs-CZ" dirty="0" smtClean="0"/>
              <a:t>Odolnost </a:t>
            </a:r>
            <a:r>
              <a:rPr lang="cs-CZ" dirty="0"/>
              <a:t>proti chybám </a:t>
            </a:r>
          </a:p>
          <a:p>
            <a:r>
              <a:rPr lang="cs-CZ" dirty="0" smtClean="0"/>
              <a:t>Proaktivní </a:t>
            </a:r>
            <a:r>
              <a:rPr lang="cs-CZ" dirty="0"/>
              <a:t>a reaktivní reakce na vzniklé stavy </a:t>
            </a:r>
          </a:p>
          <a:p>
            <a:r>
              <a:rPr lang="cs-CZ" dirty="0" smtClean="0"/>
              <a:t>Upraveny </a:t>
            </a:r>
            <a:r>
              <a:rPr lang="cs-CZ" dirty="0"/>
              <a:t>pro </a:t>
            </a:r>
            <a:r>
              <a:rPr lang="cs-CZ" dirty="0" err="1"/>
              <a:t>multitaskingové</a:t>
            </a:r>
            <a:r>
              <a:rPr lang="cs-CZ" dirty="0"/>
              <a:t> a </a:t>
            </a:r>
            <a:r>
              <a:rPr lang="cs-CZ" dirty="0" err="1"/>
              <a:t>multithreadové</a:t>
            </a:r>
            <a:r>
              <a:rPr lang="cs-CZ" dirty="0"/>
              <a:t> nasazení </a:t>
            </a:r>
          </a:p>
          <a:p>
            <a:r>
              <a:rPr lang="sv-SE" dirty="0" smtClean="0"/>
              <a:t>Vyšší </a:t>
            </a:r>
            <a:r>
              <a:rPr lang="sv-SE" dirty="0"/>
              <a:t>cena proti klientským systémům </a:t>
            </a:r>
          </a:p>
          <a:p>
            <a:r>
              <a:rPr lang="cs-CZ" dirty="0" smtClean="0"/>
              <a:t>Páteřními </a:t>
            </a:r>
            <a:r>
              <a:rPr lang="cs-CZ" dirty="0"/>
              <a:t>prvky sítí </a:t>
            </a:r>
          </a:p>
          <a:p>
            <a:endParaRPr lang="cs-CZ" dirty="0"/>
          </a:p>
        </p:txBody>
      </p:sp>
    </p:spTree>
    <p:extLst>
      <p:ext uri="{BB962C8B-B14F-4D97-AF65-F5344CB8AC3E}">
        <p14:creationId xmlns:p14="http://schemas.microsoft.com/office/powerpoint/2010/main" val="3858835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Specifické vlastnosti serverů</a:t>
            </a:r>
            <a:endParaRPr lang="cs-CZ" dirty="0"/>
          </a:p>
        </p:txBody>
      </p:sp>
      <p:sp>
        <p:nvSpPr>
          <p:cNvPr id="3" name="Zástupný symbol pro obsah 2"/>
          <p:cNvSpPr>
            <a:spLocks noGrp="1"/>
          </p:cNvSpPr>
          <p:nvPr>
            <p:ph idx="1"/>
          </p:nvPr>
        </p:nvSpPr>
        <p:spPr/>
        <p:txBody>
          <a:bodyPr>
            <a:normAutofit/>
          </a:bodyPr>
          <a:lstStyle/>
          <a:p>
            <a:r>
              <a:rPr lang="cs-CZ" dirty="0" smtClean="0"/>
              <a:t>Dostupnost </a:t>
            </a:r>
            <a:r>
              <a:rPr lang="cs-CZ" dirty="0"/>
              <a:t>(</a:t>
            </a:r>
            <a:r>
              <a:rPr lang="cs-CZ" dirty="0" err="1"/>
              <a:t>availability</a:t>
            </a:r>
            <a:r>
              <a:rPr lang="cs-CZ" dirty="0"/>
              <a:t>) </a:t>
            </a:r>
          </a:p>
          <a:p>
            <a:r>
              <a:rPr lang="cs-CZ" dirty="0" smtClean="0"/>
              <a:t>Spolehlivost </a:t>
            </a:r>
            <a:r>
              <a:rPr lang="cs-CZ" dirty="0"/>
              <a:t>(reliability) </a:t>
            </a:r>
          </a:p>
          <a:p>
            <a:r>
              <a:rPr lang="cs-CZ" dirty="0" smtClean="0"/>
              <a:t>Odolnost </a:t>
            </a:r>
            <a:r>
              <a:rPr lang="cs-CZ" dirty="0"/>
              <a:t>(</a:t>
            </a:r>
            <a:r>
              <a:rPr lang="cs-CZ" dirty="0" err="1"/>
              <a:t>fault</a:t>
            </a:r>
            <a:r>
              <a:rPr lang="cs-CZ" dirty="0"/>
              <a:t>-tolerance) </a:t>
            </a:r>
          </a:p>
          <a:p>
            <a:r>
              <a:rPr lang="cs-CZ" dirty="0" smtClean="0"/>
              <a:t>Sledovatelnost </a:t>
            </a:r>
            <a:r>
              <a:rPr lang="cs-CZ" dirty="0"/>
              <a:t>(monitoring) </a:t>
            </a:r>
          </a:p>
          <a:p>
            <a:r>
              <a:rPr lang="cs-CZ" dirty="0" smtClean="0"/>
              <a:t>Možnost </a:t>
            </a:r>
            <a:r>
              <a:rPr lang="cs-CZ" dirty="0"/>
              <a:t>ovládání (management) </a:t>
            </a:r>
          </a:p>
          <a:p>
            <a:r>
              <a:rPr lang="cs-CZ" dirty="0" err="1" smtClean="0"/>
              <a:t>Předporuchová</a:t>
            </a:r>
            <a:r>
              <a:rPr lang="cs-CZ" dirty="0" smtClean="0"/>
              <a:t> </a:t>
            </a:r>
            <a:r>
              <a:rPr lang="cs-CZ" dirty="0"/>
              <a:t>detekce (</a:t>
            </a:r>
            <a:r>
              <a:rPr lang="cs-CZ" dirty="0" err="1"/>
              <a:t>prefailure</a:t>
            </a:r>
            <a:r>
              <a:rPr lang="cs-CZ" dirty="0"/>
              <a:t> </a:t>
            </a:r>
            <a:r>
              <a:rPr lang="cs-CZ" dirty="0" err="1"/>
              <a:t>detection</a:t>
            </a:r>
            <a:r>
              <a:rPr lang="cs-CZ" dirty="0" smtClean="0"/>
              <a:t>)</a:t>
            </a:r>
            <a:endParaRPr lang="cs-CZ" dirty="0"/>
          </a:p>
        </p:txBody>
      </p:sp>
    </p:spTree>
    <p:extLst>
      <p:ext uri="{BB962C8B-B14F-4D97-AF65-F5344CB8AC3E}">
        <p14:creationId xmlns:p14="http://schemas.microsoft.com/office/powerpoint/2010/main" val="1191633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serverů</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Dostupnost </a:t>
            </a:r>
            <a:r>
              <a:rPr lang="cs-CZ" b="1" dirty="0"/>
              <a:t>(</a:t>
            </a:r>
            <a:r>
              <a:rPr lang="cs-CZ" b="1" dirty="0" err="1"/>
              <a:t>availability</a:t>
            </a:r>
            <a:r>
              <a:rPr lang="cs-CZ" b="1" dirty="0"/>
              <a:t>) </a:t>
            </a:r>
            <a:r>
              <a:rPr lang="cs-CZ" dirty="0"/>
              <a:t>– klíčovým </a:t>
            </a:r>
            <a:r>
              <a:rPr lang="cs-CZ" dirty="0" smtClean="0"/>
              <a:t>parametrem, </a:t>
            </a:r>
            <a:r>
              <a:rPr lang="cs-CZ" dirty="0"/>
              <a:t>udává se v procentech, udává procento dostupnosti počítačového systému pro klienty (tedy procento, kdy server je schopen dělat to, co má). U serverů by mělo toto procento začínat na čísle 95% a mělo by stoupat výše. Standardní dostupnost pro </a:t>
            </a:r>
            <a:r>
              <a:rPr lang="cs-CZ" dirty="0" smtClean="0"/>
              <a:t>běžné kvalitní </a:t>
            </a:r>
            <a:r>
              <a:rPr lang="cs-CZ" dirty="0"/>
              <a:t>servery by měla být kolem 99%. Nejlepší servery mají dostupnost přes 99,99999%. Číslo </a:t>
            </a:r>
            <a:r>
              <a:rPr lang="cs-CZ" dirty="0" smtClean="0"/>
              <a:t>udává </a:t>
            </a:r>
            <a:r>
              <a:rPr lang="cs-CZ" b="1" dirty="0" smtClean="0"/>
              <a:t>GARANTOVANOU </a:t>
            </a:r>
            <a:r>
              <a:rPr lang="cs-CZ" dirty="0"/>
              <a:t>dostupnost. Hodnota dostupnosti je jedním z určujících faktorů ceny serveru</a:t>
            </a:r>
            <a:r>
              <a:rPr lang="cs-CZ" dirty="0" smtClean="0"/>
              <a:t>.</a:t>
            </a:r>
          </a:p>
          <a:p>
            <a:endParaRPr lang="cs-CZ" dirty="0" smtClean="0"/>
          </a:p>
          <a:p>
            <a:pPr marL="0" indent="0">
              <a:buNone/>
            </a:pPr>
            <a:r>
              <a:rPr lang="cs-CZ" b="1" dirty="0" smtClean="0"/>
              <a:t>Zvyšování </a:t>
            </a:r>
            <a:r>
              <a:rPr lang="cs-CZ" b="1" dirty="0"/>
              <a:t>dostupnosti: </a:t>
            </a:r>
          </a:p>
          <a:p>
            <a:r>
              <a:rPr lang="cs-CZ" dirty="0" smtClean="0"/>
              <a:t>Kvalita </a:t>
            </a:r>
            <a:r>
              <a:rPr lang="cs-CZ" dirty="0"/>
              <a:t>komponent </a:t>
            </a:r>
          </a:p>
          <a:p>
            <a:r>
              <a:rPr lang="cs-CZ" dirty="0" smtClean="0"/>
              <a:t>Servisní </a:t>
            </a:r>
            <a:r>
              <a:rPr lang="cs-CZ" dirty="0"/>
              <a:t>podpora </a:t>
            </a:r>
          </a:p>
          <a:p>
            <a:r>
              <a:rPr lang="cs-CZ" dirty="0" smtClean="0"/>
              <a:t>Díly </a:t>
            </a:r>
            <a:r>
              <a:rPr lang="cs-CZ" dirty="0"/>
              <a:t>vyměnitelné za chodu </a:t>
            </a:r>
          </a:p>
          <a:p>
            <a:r>
              <a:rPr lang="cs-CZ" dirty="0" smtClean="0"/>
              <a:t>Záložní </a:t>
            </a:r>
            <a:r>
              <a:rPr lang="cs-CZ" dirty="0"/>
              <a:t>systémy </a:t>
            </a:r>
          </a:p>
          <a:p>
            <a:r>
              <a:rPr lang="cs-CZ" dirty="0" err="1" smtClean="0"/>
              <a:t>Clustering</a:t>
            </a:r>
            <a:r>
              <a:rPr lang="cs-CZ" dirty="0" smtClean="0"/>
              <a:t> systém</a:t>
            </a:r>
            <a:endParaRPr lang="cs-CZ" dirty="0"/>
          </a:p>
        </p:txBody>
      </p:sp>
    </p:spTree>
    <p:extLst>
      <p:ext uri="{BB962C8B-B14F-4D97-AF65-F5344CB8AC3E}">
        <p14:creationId xmlns:p14="http://schemas.microsoft.com/office/powerpoint/2010/main" val="3729207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a:t>
            </a:r>
            <a:r>
              <a:rPr lang="cs-CZ" dirty="0" err="1" smtClean="0"/>
              <a:t>clustering</a:t>
            </a:r>
            <a:r>
              <a:rPr lang="cs-CZ" dirty="0" smtClean="0"/>
              <a:t>?</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Termín Cluster označuje skupinu dvou a více počítačů, které se navenek tváří jako jeden výpočetní systém. Jedná se tedy o logické (nikoliv fyzické) uspořádání počítačů.</a:t>
            </a:r>
          </a:p>
          <a:p>
            <a:r>
              <a:rPr lang="cs-CZ" dirty="0" smtClean="0"/>
              <a:t>Clustery mají dva základní úkoly:</a:t>
            </a:r>
          </a:p>
          <a:p>
            <a:pPr lvl="1"/>
            <a:r>
              <a:rPr lang="cs-CZ" dirty="0" smtClean="0"/>
              <a:t>Zvyšování výkonu (jednu operaci může dělat více počítačů najednou)</a:t>
            </a:r>
          </a:p>
          <a:p>
            <a:pPr lvl="1"/>
            <a:r>
              <a:rPr lang="cs-CZ" dirty="0" smtClean="0"/>
              <a:t>Zvyšování spolehlivosti – výpadkem jednoho člena dojde pouze ke snížení výkonu, nikoliv k výpadku provozu.</a:t>
            </a:r>
          </a:p>
          <a:p>
            <a:r>
              <a:rPr lang="cs-CZ" dirty="0" smtClean="0"/>
              <a:t>Clustery – typy</a:t>
            </a:r>
          </a:p>
          <a:p>
            <a:pPr lvl="1"/>
            <a:r>
              <a:rPr lang="cs-CZ" dirty="0" err="1" smtClean="0"/>
              <a:t>Active-Passive</a:t>
            </a:r>
            <a:r>
              <a:rPr lang="cs-CZ" dirty="0" smtClean="0"/>
              <a:t> – obvykle ve dvojici počítačů je jeden jen jako záložní, nic nedělá, jen čeká až ten první selže, aby ho nahradil.</a:t>
            </a:r>
          </a:p>
          <a:p>
            <a:pPr lvl="1"/>
            <a:r>
              <a:rPr lang="cs-CZ" dirty="0" err="1" smtClean="0"/>
              <a:t>Active-Active</a:t>
            </a:r>
            <a:r>
              <a:rPr lang="cs-CZ" dirty="0" smtClean="0"/>
              <a:t> – všechny uzly clusteru (všechna PC) pracují, žádný není záložní, v současnosti preferovaná varianta.</a:t>
            </a:r>
            <a:endParaRPr lang="cs-CZ" dirty="0"/>
          </a:p>
        </p:txBody>
      </p:sp>
    </p:spTree>
    <p:extLst>
      <p:ext uri="{BB962C8B-B14F-4D97-AF65-F5344CB8AC3E}">
        <p14:creationId xmlns:p14="http://schemas.microsoft.com/office/powerpoint/2010/main" val="3027409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Clustering</a:t>
            </a:r>
            <a:r>
              <a:rPr lang="cs-CZ" dirty="0" smtClean="0"/>
              <a:t> – doma? </a:t>
            </a:r>
            <a:endParaRPr lang="cs-CZ" dirty="0"/>
          </a:p>
        </p:txBody>
      </p:sp>
      <p:sp>
        <p:nvSpPr>
          <p:cNvPr id="3" name="Zástupný symbol pro obsah 2"/>
          <p:cNvSpPr>
            <a:spLocks noGrp="1"/>
          </p:cNvSpPr>
          <p:nvPr>
            <p:ph idx="1"/>
          </p:nvPr>
        </p:nvSpPr>
        <p:spPr/>
        <p:txBody>
          <a:bodyPr>
            <a:normAutofit lnSpcReduction="10000"/>
          </a:bodyPr>
          <a:lstStyle/>
          <a:p>
            <a:r>
              <a:rPr lang="cs-CZ" dirty="0" err="1" smtClean="0"/>
              <a:t>Clustering</a:t>
            </a:r>
            <a:r>
              <a:rPr lang="cs-CZ" dirty="0" smtClean="0"/>
              <a:t> má následující podmínky:</a:t>
            </a:r>
          </a:p>
          <a:p>
            <a:pPr lvl="1"/>
            <a:r>
              <a:rPr lang="cs-CZ" dirty="0" smtClean="0"/>
              <a:t>Min. dva stejné počítače (lze i neshodné typy, ale není to doporučované)</a:t>
            </a:r>
          </a:p>
          <a:p>
            <a:pPr lvl="1"/>
            <a:r>
              <a:rPr lang="cs-CZ" dirty="0" smtClean="0"/>
              <a:t>Oba dva musí mít přístup na stejnou síť</a:t>
            </a:r>
          </a:p>
          <a:p>
            <a:pPr lvl="1"/>
            <a:r>
              <a:rPr lang="cs-CZ" dirty="0" smtClean="0"/>
              <a:t>Oba dva musí mít přístup na sdílené úložiště (což je problém, který nelze v domácích podmínkách příliš řešit)</a:t>
            </a:r>
          </a:p>
          <a:p>
            <a:pPr lvl="1"/>
            <a:r>
              <a:rPr lang="cs-CZ" dirty="0" smtClean="0"/>
              <a:t>Uzly musí vidět na shodné disky</a:t>
            </a:r>
          </a:p>
          <a:p>
            <a:r>
              <a:rPr lang="cs-CZ" sz="1600" dirty="0" smtClean="0"/>
              <a:t>Doma? – ano, např. s využitím </a:t>
            </a:r>
            <a:r>
              <a:rPr lang="cs-CZ" sz="1600" dirty="0" err="1" smtClean="0"/>
              <a:t>virtualizace</a:t>
            </a:r>
            <a:r>
              <a:rPr lang="cs-CZ" sz="1600" dirty="0" smtClean="0"/>
              <a:t>, nebo samostatného diskového řešení na bázi </a:t>
            </a:r>
            <a:r>
              <a:rPr lang="cs-CZ" sz="1600" dirty="0" err="1" smtClean="0"/>
              <a:t>iSCSI</a:t>
            </a:r>
            <a:r>
              <a:rPr lang="cs-CZ" sz="1600" dirty="0" smtClean="0"/>
              <a:t>, ale z praktického hlediska to nemá doma smysl (ale pro získání představy to je vynikající)</a:t>
            </a:r>
          </a:p>
        </p:txBody>
      </p:sp>
    </p:spTree>
    <p:extLst>
      <p:ext uri="{BB962C8B-B14F-4D97-AF65-F5344CB8AC3E}">
        <p14:creationId xmlns:p14="http://schemas.microsoft.com/office/powerpoint/2010/main" val="1693208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Schéma clusteru</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58260158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Přímá spojnice 5"/>
          <p:cNvCxnSpPr/>
          <p:nvPr/>
        </p:nvCxnSpPr>
        <p:spPr>
          <a:xfrm>
            <a:off x="4355976" y="2420888"/>
            <a:ext cx="432048" cy="0"/>
          </a:xfrm>
          <a:prstGeom prst="line">
            <a:avLst/>
          </a:prstGeom>
          <a:ln w="263525"/>
        </p:spPr>
        <p:style>
          <a:lnRef idx="1">
            <a:schemeClr val="accent1"/>
          </a:lnRef>
          <a:fillRef idx="0">
            <a:schemeClr val="accent1"/>
          </a:fillRef>
          <a:effectRef idx="0">
            <a:schemeClr val="accent1"/>
          </a:effectRef>
          <a:fontRef idx="minor">
            <a:schemeClr val="tx1"/>
          </a:fontRef>
        </p:style>
      </p:cxnSp>
      <p:cxnSp>
        <p:nvCxnSpPr>
          <p:cNvPr id="9" name="Přímá spojnice 8"/>
          <p:cNvCxnSpPr/>
          <p:nvPr/>
        </p:nvCxnSpPr>
        <p:spPr>
          <a:xfrm>
            <a:off x="2339752" y="3861048"/>
            <a:ext cx="432048" cy="0"/>
          </a:xfrm>
          <a:prstGeom prst="line">
            <a:avLst/>
          </a:prstGeom>
          <a:ln w="263525"/>
        </p:spPr>
        <p:style>
          <a:lnRef idx="1">
            <a:schemeClr val="accent1"/>
          </a:lnRef>
          <a:fillRef idx="0">
            <a:schemeClr val="accent1"/>
          </a:fillRef>
          <a:effectRef idx="0">
            <a:schemeClr val="accent1"/>
          </a:effectRef>
          <a:fontRef idx="minor">
            <a:schemeClr val="tx1"/>
          </a:fontRef>
        </p:style>
      </p:cxnSp>
      <p:cxnSp>
        <p:nvCxnSpPr>
          <p:cNvPr id="10" name="Přímá spojnice 9"/>
          <p:cNvCxnSpPr/>
          <p:nvPr/>
        </p:nvCxnSpPr>
        <p:spPr>
          <a:xfrm>
            <a:off x="6516216" y="3861048"/>
            <a:ext cx="432048" cy="0"/>
          </a:xfrm>
          <a:prstGeom prst="line">
            <a:avLst/>
          </a:prstGeom>
          <a:ln w="2635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9466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Clustering</a:t>
            </a:r>
            <a:r>
              <a:rPr lang="cs-CZ" dirty="0" smtClean="0"/>
              <a:t> - doplnění</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Výše uvedené 100% platí pro čisté clustery</a:t>
            </a:r>
          </a:p>
          <a:p>
            <a:r>
              <a:rPr lang="cs-CZ" dirty="0" smtClean="0"/>
              <a:t>Částečně lze </a:t>
            </a:r>
            <a:r>
              <a:rPr lang="cs-CZ" dirty="0" err="1" smtClean="0"/>
              <a:t>clustering</a:t>
            </a:r>
            <a:r>
              <a:rPr lang="cs-CZ" dirty="0" smtClean="0"/>
              <a:t> suplovat i jinými metodami (např. replikacemi).</a:t>
            </a:r>
          </a:p>
          <a:p>
            <a:r>
              <a:rPr lang="cs-CZ" dirty="0" smtClean="0"/>
              <a:t>V praxi to vypadá tak, že data jsou duplikována na dvou izolovaných počítačových systémech, které se mezi sebou inteligentně domlouvají o proběhnuvších změnách na jednom, nebo druhém systému (provádějí replikaci změn)</a:t>
            </a:r>
          </a:p>
          <a:p>
            <a:r>
              <a:rPr lang="cs-CZ" dirty="0" smtClean="0"/>
              <a:t>Existuje delší čas na Linuxu, nově k dispozici na úrovni operačního systému Windows 2012. Historicky je tato funkce především spjata s databázemi.</a:t>
            </a:r>
            <a:endParaRPr lang="cs-CZ" dirty="0"/>
          </a:p>
        </p:txBody>
      </p:sp>
    </p:spTree>
    <p:extLst>
      <p:ext uri="{BB962C8B-B14F-4D97-AF65-F5344CB8AC3E}">
        <p14:creationId xmlns:p14="http://schemas.microsoft.com/office/powerpoint/2010/main" val="378580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Definice slova SERVER</a:t>
            </a:r>
            <a:endParaRPr lang="cs-CZ" dirty="0"/>
          </a:p>
        </p:txBody>
      </p:sp>
      <p:sp>
        <p:nvSpPr>
          <p:cNvPr id="3" name="Zástupný symbol pro obsah 2"/>
          <p:cNvSpPr>
            <a:spLocks noGrp="1"/>
          </p:cNvSpPr>
          <p:nvPr>
            <p:ph idx="1"/>
          </p:nvPr>
        </p:nvSpPr>
        <p:spPr/>
        <p:txBody>
          <a:bodyPr/>
          <a:lstStyle/>
          <a:p>
            <a:r>
              <a:rPr lang="cs-CZ" dirty="0" smtClean="0"/>
              <a:t>Server – používá se v rámci síťové architektury </a:t>
            </a:r>
            <a:r>
              <a:rPr lang="cs-CZ" dirty="0" err="1" smtClean="0"/>
              <a:t>Client</a:t>
            </a:r>
            <a:r>
              <a:rPr lang="cs-CZ" dirty="0" smtClean="0"/>
              <a:t>-Server a označuje:</a:t>
            </a:r>
          </a:p>
          <a:p>
            <a:pPr marL="0" indent="0">
              <a:buNone/>
            </a:pPr>
            <a:r>
              <a:rPr lang="cs-CZ" dirty="0" smtClean="0"/>
              <a:t>Hardware, nebo software (v podobě aplikace, či operačního systému), který poskytuje své zdroje pro své klienty (</a:t>
            </a:r>
            <a:r>
              <a:rPr lang="cs-CZ" dirty="0" err="1" smtClean="0"/>
              <a:t>Clients</a:t>
            </a:r>
            <a:r>
              <a:rPr lang="cs-CZ" dirty="0" smtClean="0"/>
              <a:t>). Jedná se o centrální prvek a je odpovědný za řízení přístupu ke svým zdrojům. Je tedy nadřazeným prvkem. </a:t>
            </a:r>
            <a:r>
              <a:rPr lang="cs-CZ" dirty="0" err="1" smtClean="0"/>
              <a:t>Client</a:t>
            </a:r>
            <a:r>
              <a:rPr lang="cs-CZ" dirty="0" smtClean="0"/>
              <a:t> je zase prvkem podřízeným.</a:t>
            </a:r>
            <a:endParaRPr lang="cs-CZ" dirty="0"/>
          </a:p>
        </p:txBody>
      </p:sp>
    </p:spTree>
    <p:extLst>
      <p:ext uri="{BB962C8B-B14F-4D97-AF65-F5344CB8AC3E}">
        <p14:creationId xmlns:p14="http://schemas.microsoft.com/office/powerpoint/2010/main" val="4174034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Spolehlivost serverů</a:t>
            </a:r>
            <a:endParaRPr lang="cs-CZ" dirty="0"/>
          </a:p>
        </p:txBody>
      </p:sp>
      <p:sp>
        <p:nvSpPr>
          <p:cNvPr id="3" name="Zástupný symbol pro obsah 2"/>
          <p:cNvSpPr>
            <a:spLocks noGrp="1"/>
          </p:cNvSpPr>
          <p:nvPr>
            <p:ph idx="1"/>
          </p:nvPr>
        </p:nvSpPr>
        <p:spPr/>
        <p:txBody>
          <a:bodyPr/>
          <a:lstStyle/>
          <a:p>
            <a:r>
              <a:rPr lang="cs-CZ" b="1" dirty="0"/>
              <a:t>Spolehlivost (reliability) </a:t>
            </a:r>
            <a:r>
              <a:rPr lang="cs-CZ" dirty="0"/>
              <a:t>– úzce souvisí s dostupnost, bezvadný provoz bez následků na dostupnost a bez snížení výkonnosti. </a:t>
            </a:r>
          </a:p>
          <a:p>
            <a:pPr marL="0" indent="0">
              <a:buNone/>
            </a:pPr>
            <a:r>
              <a:rPr lang="cs-CZ" b="1" dirty="0"/>
              <a:t>Zvyšování spolehlivosti: </a:t>
            </a:r>
          </a:p>
          <a:p>
            <a:r>
              <a:rPr lang="cs-CZ" dirty="0" smtClean="0"/>
              <a:t>Kvalitní BIOS, zdvojený</a:t>
            </a:r>
            <a:endParaRPr lang="cs-CZ" dirty="0"/>
          </a:p>
          <a:p>
            <a:r>
              <a:rPr lang="cs-CZ" dirty="0" smtClean="0"/>
              <a:t>Kvalitní </a:t>
            </a:r>
            <a:r>
              <a:rPr lang="cs-CZ" dirty="0"/>
              <a:t>ovladače </a:t>
            </a:r>
            <a:r>
              <a:rPr lang="cs-CZ" dirty="0" smtClean="0"/>
              <a:t>a firmware komponent</a:t>
            </a:r>
            <a:endParaRPr lang="cs-CZ" dirty="0"/>
          </a:p>
          <a:p>
            <a:r>
              <a:rPr lang="cs-CZ" dirty="0" smtClean="0"/>
              <a:t>Pečlivé testování</a:t>
            </a:r>
            <a:endParaRPr lang="cs-CZ" dirty="0"/>
          </a:p>
          <a:p>
            <a:r>
              <a:rPr lang="cs-CZ" dirty="0" smtClean="0"/>
              <a:t>Sledování výkonnosti</a:t>
            </a:r>
            <a:endParaRPr lang="cs-CZ" dirty="0"/>
          </a:p>
          <a:p>
            <a:endParaRPr lang="cs-CZ" dirty="0"/>
          </a:p>
        </p:txBody>
      </p:sp>
    </p:spTree>
    <p:extLst>
      <p:ext uri="{BB962C8B-B14F-4D97-AF65-F5344CB8AC3E}">
        <p14:creationId xmlns:p14="http://schemas.microsoft.com/office/powerpoint/2010/main" val="3735489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Odolnost serverů, </a:t>
            </a:r>
            <a:r>
              <a:rPr lang="cs-CZ" dirty="0" err="1" smtClean="0"/>
              <a:t>fault</a:t>
            </a:r>
            <a:r>
              <a:rPr lang="cs-CZ" dirty="0" smtClean="0"/>
              <a:t>-tolerance</a:t>
            </a:r>
            <a:endParaRPr lang="cs-CZ" dirty="0"/>
          </a:p>
        </p:txBody>
      </p:sp>
      <p:sp>
        <p:nvSpPr>
          <p:cNvPr id="3" name="Zástupný symbol pro obsah 2"/>
          <p:cNvSpPr>
            <a:spLocks noGrp="1"/>
          </p:cNvSpPr>
          <p:nvPr>
            <p:ph idx="1"/>
          </p:nvPr>
        </p:nvSpPr>
        <p:spPr>
          <a:xfrm>
            <a:off x="457200" y="1268760"/>
            <a:ext cx="8229600" cy="5256584"/>
          </a:xfrm>
        </p:spPr>
        <p:txBody>
          <a:bodyPr>
            <a:normAutofit fontScale="85000" lnSpcReduction="20000"/>
          </a:bodyPr>
          <a:lstStyle/>
          <a:p>
            <a:r>
              <a:rPr lang="cs-CZ" b="1" dirty="0"/>
              <a:t>Odolnost (</a:t>
            </a:r>
            <a:r>
              <a:rPr lang="cs-CZ" b="1" dirty="0" err="1"/>
              <a:t>fault-tolerant</a:t>
            </a:r>
            <a:r>
              <a:rPr lang="cs-CZ" b="1" dirty="0"/>
              <a:t>) </a:t>
            </a:r>
            <a:r>
              <a:rPr lang="cs-CZ" dirty="0"/>
              <a:t>– Schopnost chránit se proti předvídatelným chybám (nesouvisí přímo s </a:t>
            </a:r>
            <a:r>
              <a:rPr lang="cs-CZ" dirty="0" err="1"/>
              <a:t>předporuchovou</a:t>
            </a:r>
            <a:r>
              <a:rPr lang="cs-CZ" dirty="0"/>
              <a:t> detekcí). Jedná se o </a:t>
            </a:r>
            <a:r>
              <a:rPr lang="cs-CZ" u="sng" dirty="0"/>
              <a:t>reaktivní</a:t>
            </a:r>
            <a:r>
              <a:rPr lang="cs-CZ" dirty="0"/>
              <a:t> systém. Reaguje </a:t>
            </a:r>
            <a:r>
              <a:rPr lang="cs-CZ" dirty="0" smtClean="0"/>
              <a:t>až na </a:t>
            </a:r>
            <a:r>
              <a:rPr lang="cs-CZ" dirty="0"/>
              <a:t>vznik poruchy. </a:t>
            </a:r>
            <a:r>
              <a:rPr lang="cs-CZ" dirty="0" err="1"/>
              <a:t>Fault-tolerant</a:t>
            </a:r>
            <a:r>
              <a:rPr lang="cs-CZ" dirty="0"/>
              <a:t> techniky umožňují přežít vznik a existenci chyby do doby, než bude opravena. S tím se obvykle pojí termín redundance. </a:t>
            </a:r>
            <a:endParaRPr lang="cs-CZ" b="1" dirty="0"/>
          </a:p>
          <a:p>
            <a:r>
              <a:rPr lang="cs-CZ" b="1" dirty="0"/>
              <a:t>Redundance</a:t>
            </a:r>
            <a:r>
              <a:rPr lang="cs-CZ" dirty="0"/>
              <a:t> – je technologie, která díky znásobení počtu některých komponent serveru dokáže přežít jednu, nebo více poruch. Mezi </a:t>
            </a:r>
            <a:r>
              <a:rPr lang="cs-CZ" dirty="0" err="1"/>
              <a:t>fault-tolerant</a:t>
            </a:r>
            <a:r>
              <a:rPr lang="cs-CZ" dirty="0"/>
              <a:t> komponenty patří: zdroje, paměti, pevné disky, ventilátory a omezeně některé procesory. Někdy funguje v režimu </a:t>
            </a:r>
            <a:r>
              <a:rPr lang="cs-CZ" dirty="0" err="1" smtClean="0"/>
              <a:t>fault</a:t>
            </a:r>
            <a:r>
              <a:rPr lang="cs-CZ" dirty="0" smtClean="0"/>
              <a:t>-tolerance </a:t>
            </a:r>
            <a:r>
              <a:rPr lang="cs-CZ" dirty="0"/>
              <a:t>i celý počítač. Redundantní mohou být i síťové prvky, síťová spojení, nebo dokonce celé sítě. </a:t>
            </a:r>
          </a:p>
        </p:txBody>
      </p:sp>
    </p:spTree>
    <p:extLst>
      <p:ext uri="{BB962C8B-B14F-4D97-AF65-F5344CB8AC3E}">
        <p14:creationId xmlns:p14="http://schemas.microsoft.com/office/powerpoint/2010/main" val="3151564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Fault</a:t>
            </a:r>
            <a:r>
              <a:rPr lang="cs-CZ" dirty="0" smtClean="0"/>
              <a:t> tolerance techniky</a:t>
            </a:r>
            <a:endParaRPr lang="cs-CZ" dirty="0"/>
          </a:p>
        </p:txBody>
      </p:sp>
      <p:sp>
        <p:nvSpPr>
          <p:cNvPr id="3" name="Zástupný symbol pro obsah 2"/>
          <p:cNvSpPr>
            <a:spLocks noGrp="1"/>
          </p:cNvSpPr>
          <p:nvPr>
            <p:ph idx="1"/>
          </p:nvPr>
        </p:nvSpPr>
        <p:spPr>
          <a:xfrm>
            <a:off x="457200" y="1268760"/>
            <a:ext cx="8229600" cy="5400600"/>
          </a:xfrm>
        </p:spPr>
        <p:txBody>
          <a:bodyPr>
            <a:normAutofit fontScale="62500" lnSpcReduction="20000"/>
          </a:bodyPr>
          <a:lstStyle/>
          <a:p>
            <a:r>
              <a:rPr lang="cs-CZ" b="1" dirty="0"/>
              <a:t>RAID</a:t>
            </a:r>
            <a:r>
              <a:rPr lang="cs-CZ" dirty="0"/>
              <a:t> – technologie související s disky a paměťmi, řeší </a:t>
            </a:r>
            <a:r>
              <a:rPr lang="cs-CZ" dirty="0" err="1"/>
              <a:t>fault-tolerant</a:t>
            </a:r>
            <a:r>
              <a:rPr lang="cs-CZ" dirty="0"/>
              <a:t> konfigurace na těchto nejcitlivějších </a:t>
            </a:r>
            <a:r>
              <a:rPr lang="cs-CZ" dirty="0" smtClean="0"/>
              <a:t>komponentech formou logického spojování</a:t>
            </a:r>
            <a:endParaRPr lang="cs-CZ" dirty="0"/>
          </a:p>
          <a:p>
            <a:r>
              <a:rPr lang="cs-CZ" b="1" dirty="0"/>
              <a:t>ECC</a:t>
            </a:r>
            <a:r>
              <a:rPr lang="cs-CZ" dirty="0"/>
              <a:t> (nebo </a:t>
            </a:r>
            <a:r>
              <a:rPr lang="cs-CZ" dirty="0" err="1"/>
              <a:t>Advanced</a:t>
            </a:r>
            <a:r>
              <a:rPr lang="cs-CZ" dirty="0"/>
              <a:t> ECC, případně </a:t>
            </a:r>
            <a:r>
              <a:rPr lang="cs-CZ" dirty="0" err="1"/>
              <a:t>Chipkill</a:t>
            </a:r>
            <a:r>
              <a:rPr lang="cs-CZ" dirty="0"/>
              <a:t>) – ochrana před „provozními“ </a:t>
            </a:r>
            <a:r>
              <a:rPr lang="cs-CZ" dirty="0" smtClean="0"/>
              <a:t>chybami</a:t>
            </a:r>
            <a:endParaRPr lang="cs-CZ" dirty="0"/>
          </a:p>
          <a:p>
            <a:r>
              <a:rPr lang="cs-CZ" dirty="0"/>
              <a:t>Redundance u dalších komponent – zdroje, ventilátory – systém jeden jistí </a:t>
            </a:r>
            <a:r>
              <a:rPr lang="cs-CZ" dirty="0" smtClean="0"/>
              <a:t>druhého, když fungují mají snížený výkon a tím se méně opotřebovávají. </a:t>
            </a:r>
            <a:endParaRPr lang="cs-CZ" dirty="0"/>
          </a:p>
          <a:p>
            <a:r>
              <a:rPr lang="cs-CZ" b="1" dirty="0" err="1"/>
              <a:t>Clustering</a:t>
            </a:r>
            <a:r>
              <a:rPr lang="cs-CZ" dirty="0"/>
              <a:t> – Speciální technologie umožňující </a:t>
            </a:r>
            <a:r>
              <a:rPr lang="cs-CZ" dirty="0" err="1"/>
              <a:t>fault-tolerant</a:t>
            </a:r>
            <a:r>
              <a:rPr lang="cs-CZ" dirty="0"/>
              <a:t> konfigurace celých systémů (viz nákres), funguje buď jako </a:t>
            </a:r>
            <a:r>
              <a:rPr lang="cs-CZ" dirty="0" err="1"/>
              <a:t>fault</a:t>
            </a:r>
            <a:r>
              <a:rPr lang="cs-CZ" dirty="0"/>
              <a:t> </a:t>
            </a:r>
            <a:r>
              <a:rPr lang="cs-CZ" dirty="0" err="1"/>
              <a:t>tolerant</a:t>
            </a:r>
            <a:r>
              <a:rPr lang="cs-CZ" dirty="0"/>
              <a:t>, nebo výkonová verze </a:t>
            </a:r>
          </a:p>
          <a:p>
            <a:r>
              <a:rPr lang="cs-CZ" b="1" dirty="0"/>
              <a:t>NLB</a:t>
            </a:r>
            <a:r>
              <a:rPr lang="cs-CZ" dirty="0"/>
              <a:t> – Network </a:t>
            </a:r>
            <a:r>
              <a:rPr lang="cs-CZ" dirty="0" err="1"/>
              <a:t>load</a:t>
            </a:r>
            <a:r>
              <a:rPr lang="cs-CZ" dirty="0"/>
              <a:t> </a:t>
            </a:r>
            <a:r>
              <a:rPr lang="cs-CZ" dirty="0" err="1"/>
              <a:t>balancing</a:t>
            </a:r>
            <a:r>
              <a:rPr lang="cs-CZ" dirty="0"/>
              <a:t> – podobná technologie jako </a:t>
            </a:r>
            <a:r>
              <a:rPr lang="cs-CZ" dirty="0" err="1"/>
              <a:t>clustering</a:t>
            </a:r>
            <a:r>
              <a:rPr lang="cs-CZ" dirty="0"/>
              <a:t> s tím, že je určená pro zvýšení odolnosti a dostupnosti pro síťové prvky, nebo pro zvýšení </a:t>
            </a:r>
            <a:r>
              <a:rPr lang="cs-CZ" dirty="0" smtClean="0"/>
              <a:t>výkonnosti. U samotných síťových prvků pak existují názvy jako Link-</a:t>
            </a:r>
            <a:r>
              <a:rPr lang="cs-CZ" dirty="0" err="1" smtClean="0"/>
              <a:t>aggregation</a:t>
            </a:r>
            <a:r>
              <a:rPr lang="cs-CZ" dirty="0" smtClean="0"/>
              <a:t>, port-</a:t>
            </a:r>
            <a:r>
              <a:rPr lang="cs-CZ" dirty="0" err="1" smtClean="0"/>
              <a:t>trunking</a:t>
            </a:r>
            <a:r>
              <a:rPr lang="cs-CZ" dirty="0" smtClean="0"/>
              <a:t>, LACP, </a:t>
            </a:r>
            <a:r>
              <a:rPr lang="cs-CZ" dirty="0" err="1" smtClean="0"/>
              <a:t>bonding</a:t>
            </a:r>
            <a:r>
              <a:rPr lang="cs-CZ" dirty="0" smtClean="0"/>
              <a:t>, </a:t>
            </a:r>
            <a:r>
              <a:rPr lang="cs-CZ" dirty="0" err="1" smtClean="0"/>
              <a:t>teaming</a:t>
            </a:r>
            <a:r>
              <a:rPr lang="cs-CZ" dirty="0" smtClean="0"/>
              <a:t> atd.</a:t>
            </a:r>
          </a:p>
          <a:p>
            <a:r>
              <a:rPr lang="cs-CZ" b="1" dirty="0" err="1" smtClean="0"/>
              <a:t>Hotplug</a:t>
            </a:r>
            <a:r>
              <a:rPr lang="cs-CZ" b="1" dirty="0" smtClean="0"/>
              <a:t>, swap </a:t>
            </a:r>
            <a:r>
              <a:rPr lang="cs-CZ" dirty="0" smtClean="0"/>
              <a:t>– není </a:t>
            </a:r>
            <a:r>
              <a:rPr lang="cs-CZ" dirty="0" err="1" smtClean="0"/>
              <a:t>fault-tolerant</a:t>
            </a:r>
            <a:r>
              <a:rPr lang="cs-CZ" dirty="0" smtClean="0"/>
              <a:t> technika, ale doplňuje je a umožňuje řešit stavy za provozu bez nutnosti vypínat celý server. Pozor FT techniky nenahrazuje, musí být jimi doplněna.</a:t>
            </a:r>
            <a:endParaRPr lang="cs-CZ" dirty="0"/>
          </a:p>
        </p:txBody>
      </p:sp>
    </p:spTree>
    <p:extLst>
      <p:ext uri="{BB962C8B-B14F-4D97-AF65-F5344CB8AC3E}">
        <p14:creationId xmlns:p14="http://schemas.microsoft.com/office/powerpoint/2010/main" val="2184067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Sledovatelnost, management</a:t>
            </a:r>
            <a:endParaRPr lang="cs-CZ" dirty="0"/>
          </a:p>
        </p:txBody>
      </p:sp>
      <p:sp>
        <p:nvSpPr>
          <p:cNvPr id="3" name="Zástupný symbol pro obsah 2"/>
          <p:cNvSpPr>
            <a:spLocks noGrp="1"/>
          </p:cNvSpPr>
          <p:nvPr>
            <p:ph idx="1"/>
          </p:nvPr>
        </p:nvSpPr>
        <p:spPr>
          <a:xfrm>
            <a:off x="457200" y="1600200"/>
            <a:ext cx="8229600" cy="4853136"/>
          </a:xfrm>
        </p:spPr>
        <p:txBody>
          <a:bodyPr>
            <a:normAutofit fontScale="70000" lnSpcReduction="20000"/>
          </a:bodyPr>
          <a:lstStyle/>
          <a:p>
            <a:r>
              <a:rPr lang="cs-CZ" b="1" dirty="0"/>
              <a:t>Sledovatelnost (monitoring) </a:t>
            </a:r>
            <a:r>
              <a:rPr lang="cs-CZ" dirty="0"/>
              <a:t>– Prvky serveru umožňující dohled na korektním fungováním serveru jak na hardwarové, tak softwarové úrovni. Patří sem všemožná čidla (teploty, výkonnosti), sledovací prvky limitů (</a:t>
            </a:r>
            <a:r>
              <a:rPr lang="cs-CZ" dirty="0" err="1"/>
              <a:t>thresholdů</a:t>
            </a:r>
            <a:r>
              <a:rPr lang="cs-CZ" dirty="0"/>
              <a:t>), které jsou vyhodnocovány buď automaticky, nebo manuálně operátorem. </a:t>
            </a:r>
            <a:r>
              <a:rPr lang="cs-CZ" dirty="0" smtClean="0"/>
              <a:t>U disků třeba technologie SMART. Sledovatelnost </a:t>
            </a:r>
            <a:r>
              <a:rPr lang="cs-CZ" dirty="0"/>
              <a:t>je základním stavebním prvkem proaktivní formy údržby. </a:t>
            </a:r>
            <a:r>
              <a:rPr lang="cs-CZ" dirty="0" smtClean="0"/>
              <a:t>Na aplikační straně jsou pak technologie schopné zachytávat tyto parametry = SNMP protokol, nebo WBEM</a:t>
            </a:r>
            <a:endParaRPr lang="cs-CZ" dirty="0"/>
          </a:p>
          <a:p>
            <a:r>
              <a:rPr lang="cs-CZ" b="1" dirty="0"/>
              <a:t>Možnost ovládání (management) </a:t>
            </a:r>
            <a:r>
              <a:rPr lang="cs-CZ" dirty="0"/>
              <a:t>– řízení chodu serveru na úrovni operačního systému, nebo mimo něj, kdykoliv, odkudkoliv téměř bez ohledu na zdravotní stav serveru. Používají se speciální technologie, které umožňují řídit zařízení aniž by běžel operační systém. U HP například </a:t>
            </a:r>
            <a:r>
              <a:rPr lang="cs-CZ" dirty="0" err="1"/>
              <a:t>iLO</a:t>
            </a:r>
            <a:r>
              <a:rPr lang="cs-CZ" dirty="0"/>
              <a:t> (</a:t>
            </a:r>
            <a:r>
              <a:rPr lang="cs-CZ" dirty="0" err="1"/>
              <a:t>Integrated</a:t>
            </a:r>
            <a:r>
              <a:rPr lang="cs-CZ" dirty="0"/>
              <a:t> </a:t>
            </a:r>
            <a:r>
              <a:rPr lang="cs-CZ" dirty="0" err="1"/>
              <a:t>Lights-Out</a:t>
            </a:r>
            <a:r>
              <a:rPr lang="cs-CZ" dirty="0"/>
              <a:t>), u jiných výrobců například Intel </a:t>
            </a:r>
            <a:r>
              <a:rPr lang="cs-CZ" dirty="0" err="1"/>
              <a:t>vPro</a:t>
            </a:r>
            <a:r>
              <a:rPr lang="cs-CZ" dirty="0" smtClean="0"/>
              <a:t>, u </a:t>
            </a:r>
            <a:r>
              <a:rPr lang="cs-CZ" dirty="0" err="1" smtClean="0"/>
              <a:t>Dellu</a:t>
            </a:r>
            <a:r>
              <a:rPr lang="cs-CZ" dirty="0" smtClean="0"/>
              <a:t> </a:t>
            </a:r>
            <a:r>
              <a:rPr lang="cs-CZ" dirty="0" err="1" smtClean="0"/>
              <a:t>iDRAC</a:t>
            </a:r>
            <a:r>
              <a:rPr lang="cs-CZ" dirty="0" smtClean="0"/>
              <a:t>, u IBM BMC, </a:t>
            </a:r>
            <a:r>
              <a:rPr lang="cs-CZ" dirty="0"/>
              <a:t>nebo jiné technologie. Dále pak sem patří nástavbové aplikace nad operační systém určené především ke sledování softwarových komponent serverů a hlavně výkonnostní části. </a:t>
            </a:r>
          </a:p>
        </p:txBody>
      </p:sp>
    </p:spTree>
    <p:extLst>
      <p:ext uri="{BB962C8B-B14F-4D97-AF65-F5344CB8AC3E}">
        <p14:creationId xmlns:p14="http://schemas.microsoft.com/office/powerpoint/2010/main" val="4285996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Předporuchová</a:t>
            </a:r>
            <a:r>
              <a:rPr lang="cs-CZ" dirty="0" smtClean="0"/>
              <a:t> detekce</a:t>
            </a:r>
            <a:endParaRPr lang="cs-CZ" dirty="0"/>
          </a:p>
        </p:txBody>
      </p:sp>
      <p:sp>
        <p:nvSpPr>
          <p:cNvPr id="3" name="Zástupný symbol pro obsah 2"/>
          <p:cNvSpPr>
            <a:spLocks noGrp="1"/>
          </p:cNvSpPr>
          <p:nvPr>
            <p:ph idx="1"/>
          </p:nvPr>
        </p:nvSpPr>
        <p:spPr/>
        <p:txBody>
          <a:bodyPr>
            <a:normAutofit fontScale="85000" lnSpcReduction="10000"/>
          </a:bodyPr>
          <a:lstStyle/>
          <a:p>
            <a:r>
              <a:rPr lang="cs-CZ" b="1" dirty="0" err="1"/>
              <a:t>Předporuchová</a:t>
            </a:r>
            <a:r>
              <a:rPr lang="cs-CZ" b="1" dirty="0"/>
              <a:t> detekce (</a:t>
            </a:r>
            <a:r>
              <a:rPr lang="cs-CZ" b="1" dirty="0" err="1"/>
              <a:t>prefailure</a:t>
            </a:r>
            <a:r>
              <a:rPr lang="cs-CZ" b="1" dirty="0"/>
              <a:t> </a:t>
            </a:r>
            <a:r>
              <a:rPr lang="cs-CZ" b="1" dirty="0" err="1"/>
              <a:t>detection</a:t>
            </a:r>
            <a:r>
              <a:rPr lang="cs-CZ" b="1" dirty="0"/>
              <a:t>) </a:t>
            </a:r>
            <a:r>
              <a:rPr lang="cs-CZ" dirty="0"/>
              <a:t>- sada speciálních softwarových utilit integrovaných do čipů na některých komponentech, které sledují stav zařízení a v případě výchylky od limitu stanového administrátorem, nebo výrobcem dojde k vygenerování trapu (</a:t>
            </a:r>
            <a:r>
              <a:rPr lang="cs-CZ" dirty="0" err="1"/>
              <a:t>eventu</a:t>
            </a:r>
            <a:r>
              <a:rPr lang="cs-CZ" dirty="0"/>
              <a:t>, události), který upozorní na stav před vznikem chyby (chyba tedy ještě nenastala, ale systém informuje, že je pravděpodobné, že k ní dojde). Existuje pro kritická zařízení paměti, procesory a hlavně pevné disky. Některé funkce PFD najdeme i na normálních počítačích (technologie S.M.A.R.T). </a:t>
            </a:r>
          </a:p>
        </p:txBody>
      </p:sp>
    </p:spTree>
    <p:extLst>
      <p:ext uri="{BB962C8B-B14F-4D97-AF65-F5344CB8AC3E}">
        <p14:creationId xmlns:p14="http://schemas.microsoft.com/office/powerpoint/2010/main" val="4048262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SERVER - druhy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Hardware – počítač, nebo zařízení které je uzpůsobeno k poskytování svých zdrojů pro klienty. Typickými zdroji, které jsou poskytovány hardwarem patří výkon procesorů, kapacita operační paměti, alokace diskového úložiště, alokace síťových prostředků.</a:t>
            </a:r>
          </a:p>
          <a:p>
            <a:r>
              <a:rPr lang="cs-CZ" dirty="0" smtClean="0"/>
              <a:t>Software</a:t>
            </a:r>
          </a:p>
          <a:p>
            <a:pPr lvl="1"/>
            <a:r>
              <a:rPr lang="cs-CZ" dirty="0" smtClean="0"/>
              <a:t>Operační systém – speciálně upravený operační systém určený pro centrální řízení a přístup ke svým zdrojům. Typickým zdrojem, který operační systém poskytuje je přidělení kapacity v rámci diskového prostoru, nebo priorita jednotlivých procesů. Na úrovni OS jsou řešena konkrétní oprávnění (vztažena na hardware, nebo software), přístup ověřován jménem a heslem, čipovou kartou, certifikátem, MAC adresami atd.</a:t>
            </a:r>
          </a:p>
          <a:p>
            <a:pPr lvl="1"/>
            <a:r>
              <a:rPr lang="cs-CZ" dirty="0" smtClean="0"/>
              <a:t>Aplikační servery – aplikace navržená pro práci v </a:t>
            </a:r>
            <a:r>
              <a:rPr lang="cs-CZ" dirty="0" err="1" smtClean="0"/>
              <a:t>client</a:t>
            </a:r>
            <a:r>
              <a:rPr lang="cs-CZ" dirty="0" smtClean="0"/>
              <a:t>-server síti, upravena tak, aby její část, nebo celá běžela na serveru (HW a OS) a druhá část pak na klientovi (případně se z klienta jen spouštěla).</a:t>
            </a:r>
            <a:endParaRPr lang="cs-CZ" dirty="0"/>
          </a:p>
        </p:txBody>
      </p:sp>
    </p:spTree>
    <p:extLst>
      <p:ext uri="{BB962C8B-B14F-4D97-AF65-F5344CB8AC3E}">
        <p14:creationId xmlns:p14="http://schemas.microsoft.com/office/powerpoint/2010/main" val="29768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SERVERY - příklady</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Hardware servery – upravené počítače od renomovaných firem např. HP, IBM, DELL, Fujitsu Siemens, Cisco, Intel, nebo Acer.</a:t>
            </a:r>
          </a:p>
          <a:p>
            <a:r>
              <a:rPr lang="cs-CZ" dirty="0" smtClean="0"/>
              <a:t>Software</a:t>
            </a:r>
          </a:p>
          <a:p>
            <a:pPr lvl="1"/>
            <a:r>
              <a:rPr lang="cs-CZ" dirty="0" smtClean="0"/>
              <a:t>Operační systémy – Windows Server 2008 R2, </a:t>
            </a:r>
            <a:r>
              <a:rPr lang="cs-CZ" dirty="0" err="1" smtClean="0"/>
              <a:t>RedHat</a:t>
            </a:r>
            <a:r>
              <a:rPr lang="cs-CZ" dirty="0" smtClean="0"/>
              <a:t> </a:t>
            </a:r>
            <a:r>
              <a:rPr lang="cs-CZ" dirty="0" err="1" smtClean="0"/>
              <a:t>Enterprise</a:t>
            </a:r>
            <a:r>
              <a:rPr lang="cs-CZ" dirty="0" smtClean="0"/>
              <a:t> Linux Server, HP-UX, </a:t>
            </a:r>
            <a:r>
              <a:rPr lang="cs-CZ" dirty="0" err="1" smtClean="0"/>
              <a:t>Solaris</a:t>
            </a:r>
            <a:r>
              <a:rPr lang="cs-CZ" dirty="0" smtClean="0"/>
              <a:t>, </a:t>
            </a:r>
            <a:r>
              <a:rPr lang="cs-CZ" dirty="0" err="1" smtClean="0"/>
              <a:t>FreeBSD</a:t>
            </a:r>
            <a:r>
              <a:rPr lang="cs-CZ" dirty="0" smtClean="0"/>
              <a:t>, ale i </a:t>
            </a:r>
            <a:r>
              <a:rPr lang="cs-CZ" dirty="0" err="1" smtClean="0"/>
              <a:t>virtualizační</a:t>
            </a:r>
            <a:r>
              <a:rPr lang="cs-CZ" dirty="0" smtClean="0"/>
              <a:t> platformy </a:t>
            </a:r>
            <a:r>
              <a:rPr lang="cs-CZ" dirty="0" err="1" smtClean="0"/>
              <a:t>VMWare</a:t>
            </a:r>
            <a:r>
              <a:rPr lang="cs-CZ" dirty="0" smtClean="0"/>
              <a:t> </a:t>
            </a:r>
            <a:r>
              <a:rPr lang="cs-CZ" dirty="0" err="1" smtClean="0"/>
              <a:t>ESXi</a:t>
            </a:r>
            <a:r>
              <a:rPr lang="cs-CZ" dirty="0" smtClean="0"/>
              <a:t>, Microsoft Hyper-V Server 2008 R2, nebo </a:t>
            </a:r>
            <a:r>
              <a:rPr lang="cs-CZ" dirty="0" err="1" smtClean="0"/>
              <a:t>Citrix</a:t>
            </a:r>
            <a:r>
              <a:rPr lang="cs-CZ" dirty="0" smtClean="0"/>
              <a:t> XEN Server, </a:t>
            </a:r>
            <a:r>
              <a:rPr lang="cs-CZ" dirty="0" err="1" smtClean="0"/>
              <a:t>RedHat</a:t>
            </a:r>
            <a:r>
              <a:rPr lang="cs-CZ" dirty="0" smtClean="0"/>
              <a:t> </a:t>
            </a:r>
            <a:r>
              <a:rPr lang="cs-CZ" dirty="0" err="1" smtClean="0"/>
              <a:t>Enterprise</a:t>
            </a:r>
            <a:r>
              <a:rPr lang="cs-CZ" dirty="0" smtClean="0"/>
              <a:t> </a:t>
            </a:r>
            <a:r>
              <a:rPr lang="cs-CZ" dirty="0" err="1" smtClean="0"/>
              <a:t>Virtualization</a:t>
            </a:r>
            <a:r>
              <a:rPr lang="cs-CZ" dirty="0" smtClean="0"/>
              <a:t> atd.</a:t>
            </a:r>
          </a:p>
          <a:p>
            <a:pPr lvl="1"/>
            <a:r>
              <a:rPr lang="cs-CZ" dirty="0" smtClean="0"/>
              <a:t>Aplikační servery – velké množství, příkladem jsou různé databázové systémy (Microsoft SQL Server, </a:t>
            </a:r>
            <a:r>
              <a:rPr lang="cs-CZ" dirty="0" err="1" smtClean="0"/>
              <a:t>Oracle</a:t>
            </a:r>
            <a:r>
              <a:rPr lang="cs-CZ" dirty="0" smtClean="0"/>
              <a:t> Database server, </a:t>
            </a:r>
            <a:r>
              <a:rPr lang="cs-CZ" dirty="0" err="1" smtClean="0"/>
              <a:t>MySQL</a:t>
            </a:r>
            <a:r>
              <a:rPr lang="cs-CZ" dirty="0" smtClean="0"/>
              <a:t>, </a:t>
            </a:r>
            <a:r>
              <a:rPr lang="cs-CZ" dirty="0" err="1" smtClean="0"/>
              <a:t>PostgreSQL</a:t>
            </a:r>
            <a:r>
              <a:rPr lang="cs-CZ" dirty="0" smtClean="0"/>
              <a:t>, </a:t>
            </a:r>
            <a:r>
              <a:rPr lang="cs-CZ" dirty="0" err="1" smtClean="0"/>
              <a:t>SQLite</a:t>
            </a:r>
            <a:r>
              <a:rPr lang="cs-CZ" dirty="0" smtClean="0"/>
              <a:t>, </a:t>
            </a:r>
            <a:r>
              <a:rPr lang="cs-CZ" dirty="0" err="1" smtClean="0"/>
              <a:t>Firebird</a:t>
            </a:r>
            <a:r>
              <a:rPr lang="cs-CZ" dirty="0" smtClean="0"/>
              <a:t>, </a:t>
            </a:r>
            <a:r>
              <a:rPr lang="cs-CZ" dirty="0" err="1" smtClean="0"/>
              <a:t>Caché</a:t>
            </a:r>
            <a:r>
              <a:rPr lang="cs-CZ" dirty="0" smtClean="0"/>
              <a:t> atd.), dále webservery (</a:t>
            </a:r>
            <a:r>
              <a:rPr lang="cs-CZ" dirty="0" err="1" smtClean="0"/>
              <a:t>Apache</a:t>
            </a:r>
            <a:r>
              <a:rPr lang="cs-CZ" dirty="0" smtClean="0"/>
              <a:t>, IIS), nebo aplikační služby jako DHCP server, DNS server, WINS server, dále pak </a:t>
            </a:r>
            <a:r>
              <a:rPr lang="cs-CZ" dirty="0" err="1" smtClean="0"/>
              <a:t>mailserverové</a:t>
            </a:r>
            <a:r>
              <a:rPr lang="cs-CZ" dirty="0" smtClean="0"/>
              <a:t> aplikace (</a:t>
            </a:r>
            <a:r>
              <a:rPr lang="cs-CZ" dirty="0" err="1" smtClean="0"/>
              <a:t>Kerio</a:t>
            </a:r>
            <a:r>
              <a:rPr lang="cs-CZ" dirty="0" smtClean="0"/>
              <a:t> </a:t>
            </a:r>
            <a:r>
              <a:rPr lang="cs-CZ" dirty="0" err="1" smtClean="0"/>
              <a:t>Connect</a:t>
            </a:r>
            <a:r>
              <a:rPr lang="cs-CZ" dirty="0" smtClean="0"/>
              <a:t>, Microsoft Exchange, Lotus Notes, </a:t>
            </a:r>
            <a:r>
              <a:rPr lang="cs-CZ" dirty="0" err="1" smtClean="0"/>
              <a:t>Merak</a:t>
            </a:r>
            <a:r>
              <a:rPr lang="cs-CZ" dirty="0" smtClean="0"/>
              <a:t> Mail server).</a:t>
            </a:r>
            <a:endParaRPr lang="cs-CZ" dirty="0"/>
          </a:p>
        </p:txBody>
      </p:sp>
    </p:spTree>
    <p:extLst>
      <p:ext uri="{BB962C8B-B14F-4D97-AF65-F5344CB8AC3E}">
        <p14:creationId xmlns:p14="http://schemas.microsoft.com/office/powerpoint/2010/main" val="4095051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Servery – hardware</a:t>
            </a:r>
            <a:br>
              <a:rPr lang="cs-CZ" dirty="0" smtClean="0"/>
            </a:br>
            <a:r>
              <a:rPr lang="cs-CZ" dirty="0" smtClean="0"/>
              <a:t>Dělení</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Hardware servery se dělí dle procesorových architektur na:</a:t>
            </a:r>
          </a:p>
          <a:p>
            <a:pPr lvl="1"/>
            <a:r>
              <a:rPr lang="cs-CZ" dirty="0" smtClean="0"/>
              <a:t>X86 servery – někdy taky </a:t>
            </a:r>
            <a:r>
              <a:rPr lang="cs-CZ" dirty="0" err="1" smtClean="0"/>
              <a:t>Industry</a:t>
            </a:r>
            <a:r>
              <a:rPr lang="cs-CZ" dirty="0" smtClean="0"/>
              <a:t>-standard</a:t>
            </a:r>
          </a:p>
          <a:p>
            <a:pPr lvl="1"/>
            <a:r>
              <a:rPr lang="cs-CZ" dirty="0" err="1" smtClean="0"/>
              <a:t>Itanium</a:t>
            </a:r>
            <a:r>
              <a:rPr lang="cs-CZ" dirty="0" smtClean="0"/>
              <a:t> servery</a:t>
            </a:r>
          </a:p>
          <a:p>
            <a:pPr lvl="1"/>
            <a:r>
              <a:rPr lang="cs-CZ" dirty="0" smtClean="0"/>
              <a:t>SPARC servery</a:t>
            </a:r>
          </a:p>
          <a:p>
            <a:pPr lvl="1"/>
            <a:r>
              <a:rPr lang="cs-CZ" dirty="0" err="1" smtClean="0"/>
              <a:t>PowerPC</a:t>
            </a:r>
            <a:r>
              <a:rPr lang="cs-CZ" dirty="0" smtClean="0"/>
              <a:t> servery</a:t>
            </a:r>
          </a:p>
          <a:p>
            <a:pPr lvl="1"/>
            <a:r>
              <a:rPr lang="cs-CZ" dirty="0" smtClean="0"/>
              <a:t>A další minoritní CPU architektury používané spíše pro speciální účely</a:t>
            </a:r>
          </a:p>
          <a:p>
            <a:r>
              <a:rPr lang="cs-CZ" dirty="0" smtClean="0"/>
              <a:t>Nejvíce se prodává x86 serverů. Tedy serverů na platformě procesorů Intel, nebo AMD.</a:t>
            </a:r>
            <a:endParaRPr lang="cs-CZ" dirty="0"/>
          </a:p>
        </p:txBody>
      </p:sp>
    </p:spTree>
    <p:extLst>
      <p:ext uri="{BB962C8B-B14F-4D97-AF65-F5344CB8AC3E}">
        <p14:creationId xmlns:p14="http://schemas.microsoft.com/office/powerpoint/2010/main" val="368014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Servery – hardware</a:t>
            </a:r>
            <a:br>
              <a:rPr lang="cs-CZ" dirty="0" smtClean="0"/>
            </a:br>
            <a:r>
              <a:rPr lang="cs-CZ" dirty="0" smtClean="0"/>
              <a:t>Dělení</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Servery dále dělíme dle nasazení:</a:t>
            </a:r>
          </a:p>
          <a:p>
            <a:pPr lvl="1"/>
            <a:r>
              <a:rPr lang="cs-CZ" dirty="0" smtClean="0"/>
              <a:t>SMB – </a:t>
            </a:r>
            <a:r>
              <a:rPr lang="cs-CZ" dirty="0" err="1" smtClean="0"/>
              <a:t>Small</a:t>
            </a:r>
            <a:r>
              <a:rPr lang="cs-CZ" dirty="0" smtClean="0"/>
              <a:t> Business servery – stroje určené pro malé firmy, pro domácí použití, levné, méně vybavené, přesto se základními rysy serveru</a:t>
            </a:r>
          </a:p>
          <a:p>
            <a:pPr lvl="1"/>
            <a:r>
              <a:rPr lang="cs-CZ" dirty="0" smtClean="0"/>
              <a:t>Standard servery (</a:t>
            </a:r>
            <a:r>
              <a:rPr lang="cs-CZ" dirty="0" err="1" smtClean="0"/>
              <a:t>general</a:t>
            </a:r>
            <a:r>
              <a:rPr lang="cs-CZ" dirty="0" smtClean="0"/>
              <a:t> </a:t>
            </a:r>
            <a:r>
              <a:rPr lang="cs-CZ" dirty="0" err="1" smtClean="0"/>
              <a:t>usage</a:t>
            </a:r>
            <a:r>
              <a:rPr lang="cs-CZ" dirty="0" smtClean="0"/>
              <a:t>) – skupina nemá vlastní pojmenování, ale zastupuje většinu prodaných serverů. Jedná se o stroje s obecnou použitelností od malých firem, po ty úplně největší. Hlavním znakem je jejich univerzálnost a adekvátní vybavenost. Starají se o většinu běžné serverové agendy.</a:t>
            </a:r>
          </a:p>
          <a:p>
            <a:pPr lvl="1"/>
            <a:r>
              <a:rPr lang="cs-CZ" dirty="0" smtClean="0"/>
              <a:t>HPC servery (</a:t>
            </a:r>
            <a:r>
              <a:rPr lang="cs-CZ" dirty="0" err="1" smtClean="0"/>
              <a:t>high</a:t>
            </a:r>
            <a:r>
              <a:rPr lang="cs-CZ" dirty="0" smtClean="0"/>
              <a:t> performance) – servery designované na vysoký výpočetní výkon se standardní spolehlivostí a dostupností. Typické jsou extrémní procesory, množství paměti, ale spíše standardní výbava</a:t>
            </a:r>
          </a:p>
          <a:p>
            <a:pPr lvl="1"/>
            <a:r>
              <a:rPr lang="cs-CZ" dirty="0" smtClean="0"/>
              <a:t>Business </a:t>
            </a:r>
            <a:r>
              <a:rPr lang="cs-CZ" dirty="0" err="1" smtClean="0"/>
              <a:t>Critical</a:t>
            </a:r>
            <a:r>
              <a:rPr lang="cs-CZ" dirty="0" smtClean="0"/>
              <a:t> (</a:t>
            </a:r>
            <a:r>
              <a:rPr lang="cs-CZ" dirty="0" err="1" smtClean="0"/>
              <a:t>Mission</a:t>
            </a:r>
            <a:r>
              <a:rPr lang="cs-CZ" dirty="0" smtClean="0"/>
              <a:t> </a:t>
            </a:r>
            <a:r>
              <a:rPr lang="cs-CZ" dirty="0" err="1" smtClean="0"/>
              <a:t>critical</a:t>
            </a:r>
            <a:r>
              <a:rPr lang="cs-CZ" dirty="0" smtClean="0"/>
              <a:t>) – server určené pro absolutní dostupnost, bez tolerance výpadku, pro nejkritičtější systémy.</a:t>
            </a:r>
            <a:endParaRPr lang="cs-CZ" dirty="0"/>
          </a:p>
        </p:txBody>
      </p:sp>
    </p:spTree>
    <p:extLst>
      <p:ext uri="{BB962C8B-B14F-4D97-AF65-F5344CB8AC3E}">
        <p14:creationId xmlns:p14="http://schemas.microsoft.com/office/powerpoint/2010/main" val="2879731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5155083"/>
            <a:ext cx="3645388" cy="1702917"/>
          </a:xfrm>
          <a:prstGeom prst="rect">
            <a:avLst/>
          </a:prstGeom>
        </p:spPr>
      </p:pic>
      <p:sp>
        <p:nvSpPr>
          <p:cNvPr id="2" name="Nadpis 1"/>
          <p:cNvSpPr>
            <a:spLocks noGrp="1"/>
          </p:cNvSpPr>
          <p:nvPr>
            <p:ph type="title"/>
          </p:nvPr>
        </p:nvSpPr>
        <p:spPr>
          <a:xfrm>
            <a:off x="457200" y="274638"/>
            <a:ext cx="8229600" cy="850106"/>
          </a:xfrm>
        </p:spPr>
        <p:txBody>
          <a:bodyPr>
            <a:noAutofit/>
          </a:bodyPr>
          <a:lstStyle/>
          <a:p>
            <a:r>
              <a:rPr lang="cs-CZ" sz="2800" dirty="0" smtClean="0"/>
              <a:t>Servery – hardware </a:t>
            </a:r>
            <a:br>
              <a:rPr lang="cs-CZ" sz="2800" dirty="0" smtClean="0"/>
            </a:br>
            <a:r>
              <a:rPr lang="cs-CZ" sz="2800" dirty="0" smtClean="0"/>
              <a:t>Dělení</a:t>
            </a:r>
            <a:endParaRPr lang="cs-CZ" sz="2800" dirty="0"/>
          </a:p>
        </p:txBody>
      </p:sp>
      <p:sp>
        <p:nvSpPr>
          <p:cNvPr id="3" name="Zástupný symbol pro obsah 2"/>
          <p:cNvSpPr>
            <a:spLocks noGrp="1"/>
          </p:cNvSpPr>
          <p:nvPr>
            <p:ph idx="1"/>
          </p:nvPr>
        </p:nvSpPr>
        <p:spPr>
          <a:xfrm>
            <a:off x="457200" y="1196752"/>
            <a:ext cx="5338936" cy="5544616"/>
          </a:xfrm>
        </p:spPr>
        <p:txBody>
          <a:bodyPr>
            <a:normAutofit fontScale="92500"/>
          </a:bodyPr>
          <a:lstStyle/>
          <a:p>
            <a:r>
              <a:rPr lang="cs-CZ" dirty="0" smtClean="0"/>
              <a:t>Dle tzv. </a:t>
            </a:r>
            <a:r>
              <a:rPr lang="cs-CZ" dirty="0" err="1" smtClean="0"/>
              <a:t>fabrického</a:t>
            </a:r>
            <a:r>
              <a:rPr lang="cs-CZ" dirty="0" smtClean="0"/>
              <a:t> provedení (nebo také dle </a:t>
            </a:r>
            <a:r>
              <a:rPr lang="cs-CZ" dirty="0" err="1" smtClean="0"/>
              <a:t>formfactoru</a:t>
            </a:r>
            <a:r>
              <a:rPr lang="cs-CZ" dirty="0" smtClean="0"/>
              <a:t>)</a:t>
            </a:r>
          </a:p>
          <a:p>
            <a:pPr lvl="1"/>
            <a:r>
              <a:rPr lang="cs-CZ" b="1" dirty="0" smtClean="0"/>
              <a:t>Tower servery </a:t>
            </a:r>
            <a:r>
              <a:rPr lang="cs-CZ" dirty="0" smtClean="0"/>
              <a:t>– nejpodobnější klasickému PC, uplatnění hlavně u SMB a standardních serverů v nižší cenové hladině. Dbá se na nižší hlučnost a nízkou spotřebu, hodí se tam, kde není specifická technická místnost. Bývají i v tzv. konvertibilní formě pro montáž do racku. Jsou relativně velké. Neexistuje BCS skupina.</a:t>
            </a:r>
          </a:p>
          <a:p>
            <a:pPr lvl="1"/>
            <a:endParaRPr lang="cs-CZ" dirty="0"/>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6216" y="764704"/>
            <a:ext cx="2238375" cy="2809875"/>
          </a:xfrm>
          <a:prstGeom prst="rect">
            <a:avLst/>
          </a:prstGeom>
        </p:spPr>
      </p:pic>
    </p:spTree>
    <p:extLst>
      <p:ext uri="{BB962C8B-B14F-4D97-AF65-F5344CB8AC3E}">
        <p14:creationId xmlns:p14="http://schemas.microsoft.com/office/powerpoint/2010/main" val="3628667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7594" y="4284003"/>
            <a:ext cx="3419872" cy="2564904"/>
          </a:xfrm>
          <a:prstGeom prst="rect">
            <a:avLst/>
          </a:prstGeom>
        </p:spPr>
      </p:pic>
      <p:sp>
        <p:nvSpPr>
          <p:cNvPr id="3" name="Zástupný symbol pro obsah 2"/>
          <p:cNvSpPr>
            <a:spLocks noGrp="1"/>
          </p:cNvSpPr>
          <p:nvPr>
            <p:ph idx="1"/>
          </p:nvPr>
        </p:nvSpPr>
        <p:spPr>
          <a:xfrm>
            <a:off x="457200" y="548680"/>
            <a:ext cx="4330824" cy="5577483"/>
          </a:xfrm>
        </p:spPr>
        <p:txBody>
          <a:bodyPr>
            <a:normAutofit fontScale="92500" lnSpcReduction="10000"/>
          </a:bodyPr>
          <a:lstStyle/>
          <a:p>
            <a:r>
              <a:rPr lang="cs-CZ" b="1" dirty="0" err="1"/>
              <a:t>Rack-mount</a:t>
            </a:r>
            <a:r>
              <a:rPr lang="cs-CZ" b="1" dirty="0"/>
              <a:t> servery </a:t>
            </a:r>
            <a:r>
              <a:rPr lang="cs-CZ" dirty="0"/>
              <a:t>– určené k montáži do datového rozvaděče, normované rozměry (hloubka max. 1 metr, šířka +/- 45cm, výška v jednotkách U=4,5cm), pevná rozteč montážních otvorů. 1,2,4,8 </a:t>
            </a:r>
            <a:r>
              <a:rPr lang="cs-CZ" dirty="0" err="1"/>
              <a:t>socket</a:t>
            </a:r>
            <a:r>
              <a:rPr lang="cs-CZ" dirty="0"/>
              <a:t> verze u x86 serverů, existují i pro BCS a HPC skupinu.</a:t>
            </a:r>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8104" y="116632"/>
            <a:ext cx="3389362" cy="3389362"/>
          </a:xfrm>
          <a:prstGeom prst="rect">
            <a:avLst/>
          </a:prstGeom>
        </p:spPr>
      </p:pic>
      <p:pic>
        <p:nvPicPr>
          <p:cNvPr id="5" name="Obráze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2080" y="2564904"/>
            <a:ext cx="3333750" cy="2343150"/>
          </a:xfrm>
          <a:prstGeom prst="rect">
            <a:avLst/>
          </a:prstGeom>
        </p:spPr>
      </p:pic>
    </p:spTree>
    <p:extLst>
      <p:ext uri="{BB962C8B-B14F-4D97-AF65-F5344CB8AC3E}">
        <p14:creationId xmlns:p14="http://schemas.microsoft.com/office/powerpoint/2010/main" val="3835616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51520" y="620688"/>
            <a:ext cx="4176464" cy="5505475"/>
          </a:xfrm>
        </p:spPr>
        <p:txBody>
          <a:bodyPr>
            <a:normAutofit fontScale="92500" lnSpcReduction="10000"/>
          </a:bodyPr>
          <a:lstStyle/>
          <a:p>
            <a:r>
              <a:rPr lang="cs-CZ" b="1" dirty="0" err="1"/>
              <a:t>SemiBlade</a:t>
            </a:r>
            <a:r>
              <a:rPr lang="cs-CZ" b="1" dirty="0"/>
              <a:t> servery </a:t>
            </a:r>
            <a:r>
              <a:rPr lang="cs-CZ" dirty="0"/>
              <a:t>– určeny hlavně pro HPC skupinu, mají jednotné napájení a chlazení, jednoduchý design, montáž do rozvaděče a smyslem je udělat maximum CPU per U v racku (takže v rámci rozvaděče maximálně zahustit výpočetní výkon)</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620688"/>
            <a:ext cx="4824536" cy="2412268"/>
          </a:xfrm>
          <a:prstGeom prst="rect">
            <a:avLst/>
          </a:prstGeom>
        </p:spPr>
      </p:pic>
    </p:spTree>
    <p:extLst>
      <p:ext uri="{BB962C8B-B14F-4D97-AF65-F5344CB8AC3E}">
        <p14:creationId xmlns:p14="http://schemas.microsoft.com/office/powerpoint/2010/main" val="2500099111"/>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kument" ma:contentTypeID="0x010100E0F635AD3BA2CF44A3B9B86DC2AD9EC1" ma:contentTypeVersion="1" ma:contentTypeDescription="Vytvoří nový dokument" ma:contentTypeScope="" ma:versionID="8f7326285afd49f5ef5002430cc49389">
  <xsd:schema xmlns:xsd="http://www.w3.org/2001/XMLSchema" xmlns:xs="http://www.w3.org/2001/XMLSchema" xmlns:p="http://schemas.microsoft.com/office/2006/metadata/properties" xmlns:ns2="739c032b-a5be-4b43-b007-0b056e5ef5b0" targetNamespace="http://schemas.microsoft.com/office/2006/metadata/properties" ma:root="true" ma:fieldsID="5f670596faa504749097f9c31e0ae072" ns2:_="">
    <xsd:import namespace="739c032b-a5be-4b43-b007-0b056e5ef5b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032b-a5be-4b43-b007-0b056e5ef5b0" elementFormDefault="qualified">
    <xsd:import namespace="http://schemas.microsoft.com/office/2006/documentManagement/types"/>
    <xsd:import namespace="http://schemas.microsoft.com/office/infopath/2007/PartnerControls"/>
    <xsd:element name="_dlc_DocId" ma:index="8" nillable="true" ma:displayName="Hodnota ID dokumentu" ma:description="Hodnota ID dokumentu přiřazená této položce" ma:internalName="_dlc_DocId" ma:readOnly="true">
      <xsd:simpleType>
        <xsd:restriction base="dms:Text"/>
      </xsd:simpleType>
    </xsd:element>
    <xsd:element name="_dlc_DocIdUrl" ma:index="9" nillable="true" ma:displayName="ID dokumentu" ma:description="Trvalý odkaz na tento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Zachovat ID" ma:description="Ponechat ID po přidání"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739c032b-a5be-4b43-b007-0b056e5ef5b0">2QZ4H56NJ3VP-63-1720</_dlc_DocId>
    <_dlc_DocIdUrl xmlns="739c032b-a5be-4b43-b007-0b056e5ef5b0">
      <Url>https://www1/seminar4/_layouts/DocIdRedir.aspx?ID=2QZ4H56NJ3VP-63-1720</Url>
      <Description>2QZ4H56NJ3VP-63-1720</Description>
    </_dlc_DocIdUrl>
  </documentManagement>
</p:properties>
</file>

<file path=customXml/itemProps1.xml><?xml version="1.0" encoding="utf-8"?>
<ds:datastoreItem xmlns:ds="http://schemas.openxmlformats.org/officeDocument/2006/customXml" ds:itemID="{6BFFDBFD-942D-4E88-9F1B-B28FA587965E}">
  <ds:schemaRefs>
    <ds:schemaRef ds:uri="http://schemas.microsoft.com/sharepoint/v3/contenttype/forms"/>
  </ds:schemaRefs>
</ds:datastoreItem>
</file>

<file path=customXml/itemProps2.xml><?xml version="1.0" encoding="utf-8"?>
<ds:datastoreItem xmlns:ds="http://schemas.openxmlformats.org/officeDocument/2006/customXml" ds:itemID="{F9320F69-6831-47AB-BCE4-9F23A1CA844B}">
  <ds:schemaRefs>
    <ds:schemaRef ds:uri="http://schemas.microsoft.com/sharepoint/events"/>
  </ds:schemaRefs>
</ds:datastoreItem>
</file>

<file path=customXml/itemProps3.xml><?xml version="1.0" encoding="utf-8"?>
<ds:datastoreItem xmlns:ds="http://schemas.openxmlformats.org/officeDocument/2006/customXml" ds:itemID="{C8B48D86-7EA6-42C4-AD78-E0960E79F8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c032b-a5be-4b43-b007-0b056e5ef5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9AB3B99-7855-4410-8E98-E6EA019D0015}">
  <ds:schemaRefs>
    <ds:schemaRef ds:uri="http://schemas.microsoft.com/office/2006/metadata/properties"/>
    <ds:schemaRef ds:uri="http://schemas.microsoft.com/office/infopath/2007/PartnerControls"/>
    <ds:schemaRef ds:uri="739c032b-a5be-4b43-b007-0b056e5ef5b0"/>
  </ds:schemaRefs>
</ds:datastoreItem>
</file>

<file path=docProps/app.xml><?xml version="1.0" encoding="utf-8"?>
<Properties xmlns="http://schemas.openxmlformats.org/officeDocument/2006/extended-properties" xmlns:vt="http://schemas.openxmlformats.org/officeDocument/2006/docPropsVTypes">
  <TotalTime>604</TotalTime>
  <Words>2025</Words>
  <Application>Microsoft Office PowerPoint</Application>
  <PresentationFormat>On-screen Show (4:3)</PresentationFormat>
  <Paragraphs>113</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Motiv systému Office</vt:lpstr>
      <vt:lpstr>SERVEROVÉ SYSTÉMY</vt:lpstr>
      <vt:lpstr>Definice slova SERVER</vt:lpstr>
      <vt:lpstr>SERVER - druhy</vt:lpstr>
      <vt:lpstr>SERVERY - příklady</vt:lpstr>
      <vt:lpstr>Servery – hardware Dělení</vt:lpstr>
      <vt:lpstr>Servery – hardware Dělení</vt:lpstr>
      <vt:lpstr>Servery – hardware  Dělení</vt:lpstr>
      <vt:lpstr>PowerPoint Presentation</vt:lpstr>
      <vt:lpstr>PowerPoint Presentation</vt:lpstr>
      <vt:lpstr>PowerPoint Presentation</vt:lpstr>
      <vt:lpstr>Blade technologie</vt:lpstr>
      <vt:lpstr>Serverové procesory</vt:lpstr>
      <vt:lpstr>Typické znaky serverových systémů</vt:lpstr>
      <vt:lpstr>Specifické vlastnosti serverů</vt:lpstr>
      <vt:lpstr>Dostupnost serverů</vt:lpstr>
      <vt:lpstr>Co je clustering?</vt:lpstr>
      <vt:lpstr>Clustering – doma? </vt:lpstr>
      <vt:lpstr>Schéma clusteru</vt:lpstr>
      <vt:lpstr>Clustering - doplnění</vt:lpstr>
      <vt:lpstr>Spolehlivost serverů</vt:lpstr>
      <vt:lpstr>Odolnost serverů, fault-tolerance</vt:lpstr>
      <vt:lpstr>Fault tolerance techniky</vt:lpstr>
      <vt:lpstr>Sledovatelnost, management</vt:lpstr>
      <vt:lpstr>Předporuchová detekce</vt:lpstr>
    </vt:vector>
  </TitlesOfParts>
  <Company>Gymnazium, Praha 4, Postupicka 3150</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SERVEROVÉ SYSTÉMY</dc:title>
  <dc:creator>Administrator</dc:creator>
  <cp:lastModifiedBy>Mirek Vlach</cp:lastModifiedBy>
  <cp:revision>16</cp:revision>
  <dcterms:created xsi:type="dcterms:W3CDTF">2011-12-05T09:24:50Z</dcterms:created>
  <dcterms:modified xsi:type="dcterms:W3CDTF">2012-12-26T19:28:44Z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0x010100E0F635AD3BA2CF44A3B9B86DC2AD9EC1</vt:lpwstr>
  </property>
  <property fmtid="{D5CDD505-2E9C-101B-9397-08002B2CF9AE}" pid="3" name="_dlc_DocIdItemGuid">
    <vt:lpwstr>a30279b1-8ad8-4098-a1c8-6a3b18f112b1</vt:lpwstr>
  </property>
</Properties>
</file>