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4585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301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828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722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72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160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25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04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096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14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71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0BB07-C95C-40FA-8102-0D5780215148}" type="datetimeFigureOut">
              <a:rPr lang="cs-CZ" smtClean="0"/>
              <a:t>24.11.2010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2BE72-4E66-4021-9B4A-DB92151BE4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627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Diskové systémy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65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Diskové systémy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Mohou být:</a:t>
            </a:r>
          </a:p>
          <a:p>
            <a:pPr lvl="1"/>
            <a:r>
              <a:rPr lang="cs-CZ" dirty="0" smtClean="0"/>
              <a:t>Externí (připojeny mimo počítač, fungující jako samostatné jednotky) </a:t>
            </a:r>
          </a:p>
          <a:p>
            <a:pPr lvl="1"/>
            <a:r>
              <a:rPr lang="cs-CZ" dirty="0" smtClean="0"/>
              <a:t>Interní (připojeny přímo v počítači)</a:t>
            </a:r>
          </a:p>
          <a:p>
            <a:r>
              <a:rPr lang="cs-CZ" dirty="0" smtClean="0"/>
              <a:t>Dělí se dále dle jejich využití na:</a:t>
            </a:r>
          </a:p>
          <a:p>
            <a:pPr lvl="1"/>
            <a:r>
              <a:rPr lang="cs-CZ" dirty="0" smtClean="0"/>
              <a:t>Diskové systémy pro domácí použití</a:t>
            </a:r>
          </a:p>
          <a:p>
            <a:pPr lvl="1"/>
            <a:r>
              <a:rPr lang="cs-CZ" dirty="0" smtClean="0"/>
              <a:t>Diskové systémy pro firemní použití</a:t>
            </a:r>
          </a:p>
          <a:p>
            <a:pPr lvl="2"/>
            <a:r>
              <a:rPr lang="cs-CZ" dirty="0" smtClean="0"/>
              <a:t>Základní (tzv. přímo připojené)</a:t>
            </a:r>
          </a:p>
          <a:p>
            <a:pPr lvl="2"/>
            <a:r>
              <a:rPr lang="cs-CZ" dirty="0" smtClean="0"/>
              <a:t>NAS systémy (sdílené přes klasickou LAN síť)</a:t>
            </a:r>
          </a:p>
          <a:p>
            <a:pPr lvl="2"/>
            <a:r>
              <a:rPr lang="cs-CZ" dirty="0" smtClean="0"/>
              <a:t>SAN systémy (připojené do infrastruktury, publikované počítačům jako pevné disky)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682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Interní a Externí diskové systémy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Interní systémy</a:t>
            </a:r>
          </a:p>
          <a:p>
            <a:pPr lvl="1"/>
            <a:r>
              <a:rPr lang="cs-CZ" dirty="0" smtClean="0"/>
              <a:t>Zjednodušeně jsou to klasické konvenční pevné disky připojené přímo k řadičům pevných disků (u domácích počítačů obvykle přímo do desky, u serverů pak obvykle do speciálních řadičů</a:t>
            </a:r>
          </a:p>
          <a:p>
            <a:pPr lvl="1"/>
            <a:r>
              <a:rPr lang="cs-CZ" dirty="0" smtClean="0"/>
              <a:t>Komunikační rozhraní je obvykle SATA (pro domácí počítače) a SAS pro servery (ale i pracovní stanice)</a:t>
            </a:r>
          </a:p>
          <a:p>
            <a:pPr lvl="1"/>
            <a:r>
              <a:rPr lang="cs-CZ" dirty="0" smtClean="0"/>
              <a:t>Fungují jak v režimu diskového pole, tak v režimu JBOD (Just </a:t>
            </a:r>
            <a:r>
              <a:rPr lang="cs-CZ" dirty="0" err="1" smtClean="0"/>
              <a:t>Bunch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disks</a:t>
            </a:r>
            <a:r>
              <a:rPr lang="cs-CZ" dirty="0" smtClean="0"/>
              <a:t>), což je obvyklé u domácích počítačů</a:t>
            </a:r>
          </a:p>
          <a:p>
            <a:r>
              <a:rPr lang="cs-CZ" dirty="0" smtClean="0"/>
              <a:t>Externí diskové systémy</a:t>
            </a:r>
          </a:p>
          <a:p>
            <a:pPr lvl="1"/>
            <a:r>
              <a:rPr lang="cs-CZ" dirty="0" smtClean="0"/>
              <a:t>Samostatná disková zařízení, která jsou fyzicky oddělena od počítače</a:t>
            </a:r>
          </a:p>
          <a:p>
            <a:pPr lvl="1"/>
            <a:r>
              <a:rPr lang="cs-CZ" dirty="0" smtClean="0"/>
              <a:t>Komunikační rozhraní je obvykle USB, FW či </a:t>
            </a:r>
            <a:r>
              <a:rPr lang="cs-CZ" dirty="0" err="1" smtClean="0"/>
              <a:t>eSATA</a:t>
            </a:r>
            <a:r>
              <a:rPr lang="cs-CZ" dirty="0" smtClean="0"/>
              <a:t> (pro domácí počítače) a SAS pro servery. U SAN diskových systémů se pak používají speciální rozhraní typu FC (</a:t>
            </a:r>
            <a:r>
              <a:rPr lang="cs-CZ" dirty="0" err="1" smtClean="0"/>
              <a:t>Fibre</a:t>
            </a:r>
            <a:r>
              <a:rPr lang="cs-CZ" dirty="0" smtClean="0"/>
              <a:t> </a:t>
            </a:r>
            <a:r>
              <a:rPr lang="cs-CZ" dirty="0" err="1" smtClean="0"/>
              <a:t>channel</a:t>
            </a:r>
            <a:r>
              <a:rPr lang="cs-CZ" dirty="0" smtClean="0"/>
              <a:t>), </a:t>
            </a:r>
            <a:r>
              <a:rPr lang="cs-CZ" dirty="0" err="1" smtClean="0"/>
              <a:t>iSCSI</a:t>
            </a:r>
            <a:r>
              <a:rPr lang="cs-CZ" dirty="0" smtClean="0"/>
              <a:t>, nebo nově </a:t>
            </a:r>
            <a:r>
              <a:rPr lang="cs-CZ" dirty="0" err="1" smtClean="0"/>
              <a:t>FCoE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Fibre</a:t>
            </a:r>
            <a:r>
              <a:rPr lang="cs-CZ" dirty="0" smtClean="0"/>
              <a:t> </a:t>
            </a:r>
            <a:r>
              <a:rPr lang="cs-CZ" dirty="0" err="1" smtClean="0"/>
              <a:t>channel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 </a:t>
            </a:r>
            <a:r>
              <a:rPr lang="cs-CZ" dirty="0" err="1" smtClean="0"/>
              <a:t>Ethernet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Fungují obvykle v režimu diskového pole (výjimečně u domácích počítačů jako izolované disky)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414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Diskové systémy pro domácí použití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Jsou vyráběny s důrazem na cenu</a:t>
            </a:r>
          </a:p>
          <a:p>
            <a:r>
              <a:rPr lang="cs-CZ" dirty="0" smtClean="0"/>
              <a:t>Interní provedení je obvykle tvořeno pouze pevnými disky připojenými do konektorů na základní desce rozhraním SATA.</a:t>
            </a:r>
          </a:p>
          <a:p>
            <a:r>
              <a:rPr lang="cs-CZ" dirty="0" smtClean="0"/>
              <a:t>Sdružování do diskových polí je jen velmi omezené. Nejčastěji jsou k dispozici režimy RAID0, RAID1. Jen velmi </a:t>
            </a:r>
            <a:r>
              <a:rPr lang="cs-CZ" dirty="0" err="1" smtClean="0"/>
              <a:t>výjmečně</a:t>
            </a:r>
            <a:r>
              <a:rPr lang="cs-CZ" dirty="0" smtClean="0"/>
              <a:t> RAID5 a lepší.</a:t>
            </a:r>
          </a:p>
          <a:p>
            <a:r>
              <a:rPr lang="cs-CZ" dirty="0" smtClean="0"/>
              <a:t>Diskové pole bývá obvykle softwarové.</a:t>
            </a:r>
          </a:p>
          <a:p>
            <a:r>
              <a:rPr lang="cs-CZ" dirty="0" smtClean="0"/>
              <a:t>Externí varianty se vyrábějí obvykle jako multifunkční zařízení (vestavěný web server, DHCP) a podporují od  1 – 8 disků.</a:t>
            </a:r>
          </a:p>
          <a:p>
            <a:r>
              <a:rPr lang="cs-CZ" dirty="0" smtClean="0"/>
              <a:t>Výrobci: Seagate, WD, </a:t>
            </a:r>
            <a:r>
              <a:rPr lang="cs-CZ" dirty="0" err="1" smtClean="0"/>
              <a:t>Hitachi</a:t>
            </a:r>
            <a:r>
              <a:rPr lang="cs-CZ" dirty="0" smtClean="0"/>
              <a:t>, Samsung jako výrobci pevných disků plus Intel, </a:t>
            </a:r>
            <a:r>
              <a:rPr lang="cs-CZ" dirty="0" err="1" smtClean="0"/>
              <a:t>Nvidia</a:t>
            </a:r>
            <a:r>
              <a:rPr lang="cs-CZ" dirty="0" smtClean="0"/>
              <a:t> a AMD jako výrobci řadičů, u externích variant diskových systémů jsou etablovanými výrobci firmy </a:t>
            </a:r>
            <a:r>
              <a:rPr lang="cs-CZ" dirty="0" err="1" smtClean="0"/>
              <a:t>Synology</a:t>
            </a:r>
            <a:r>
              <a:rPr lang="cs-CZ" dirty="0" smtClean="0"/>
              <a:t>, nebo QNAP, nebo D-Link.</a:t>
            </a:r>
          </a:p>
          <a:p>
            <a:r>
              <a:rPr lang="cs-CZ" dirty="0" smtClean="0"/>
              <a:t>Externí varianty jsou často vybavovány konektivitou </a:t>
            </a:r>
            <a:r>
              <a:rPr lang="cs-CZ" dirty="0" err="1" smtClean="0"/>
              <a:t>Ethernet</a:t>
            </a:r>
            <a:r>
              <a:rPr lang="cs-CZ" dirty="0" smtClean="0"/>
              <a:t> a stávají se z nich tzv. NAS řešení (Network </a:t>
            </a:r>
            <a:r>
              <a:rPr lang="cs-CZ" dirty="0" err="1" smtClean="0"/>
              <a:t>Attached</a:t>
            </a:r>
            <a:r>
              <a:rPr lang="cs-CZ" dirty="0" smtClean="0"/>
              <a:t> </a:t>
            </a:r>
            <a:r>
              <a:rPr lang="cs-CZ" dirty="0" err="1" smtClean="0"/>
              <a:t>Storage</a:t>
            </a:r>
            <a:r>
              <a:rPr lang="cs-CZ" dirty="0" smtClean="0"/>
              <a:t>) a lze je využít jako centrální úložiště.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344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Diskové systémy pro firmy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sz="6400" dirty="0" smtClean="0"/>
              <a:t>Standardní koncept je tvořen kombinací tří komponent</a:t>
            </a:r>
          </a:p>
          <a:p>
            <a:pPr lvl="1"/>
            <a:r>
              <a:rPr lang="cs-CZ" sz="6400" dirty="0" smtClean="0"/>
              <a:t>Pevnými disky</a:t>
            </a:r>
          </a:p>
          <a:p>
            <a:pPr lvl="1"/>
            <a:r>
              <a:rPr lang="cs-CZ" sz="6400" dirty="0" err="1" smtClean="0"/>
              <a:t>Backplane</a:t>
            </a:r>
            <a:r>
              <a:rPr lang="cs-CZ" sz="6400" dirty="0" smtClean="0"/>
              <a:t> propojením (univerzální připojení mezi disky a řadičem)</a:t>
            </a:r>
          </a:p>
          <a:p>
            <a:pPr lvl="1"/>
            <a:r>
              <a:rPr lang="cs-CZ" sz="6400" dirty="0" smtClean="0"/>
              <a:t>Řadičem diskového pole</a:t>
            </a:r>
          </a:p>
          <a:p>
            <a:r>
              <a:rPr lang="cs-CZ" sz="6400" dirty="0" smtClean="0"/>
              <a:t>U interních variant se používá takřka výlučně rozhraní SAS (dnes SAS 6G)</a:t>
            </a:r>
          </a:p>
          <a:p>
            <a:r>
              <a:rPr lang="cs-CZ" sz="6400" dirty="0" smtClean="0"/>
              <a:t>Je k dispozici celá škála řadičů s podporou většiny úrovní RAID (RAID0, 1, 5,6, 10, 50, 60,100 atd.)</a:t>
            </a:r>
          </a:p>
          <a:p>
            <a:r>
              <a:rPr lang="cs-CZ" sz="6400" dirty="0" smtClean="0"/>
              <a:t>Disková pole jsou hardwarová</a:t>
            </a:r>
          </a:p>
          <a:p>
            <a:r>
              <a:rPr lang="cs-CZ" sz="6400" dirty="0" smtClean="0"/>
              <a:t>Je kladen důraz na spolehlivost</a:t>
            </a:r>
          </a:p>
          <a:p>
            <a:r>
              <a:rPr lang="cs-CZ" sz="6400" dirty="0" smtClean="0"/>
              <a:t>Externí varianty existují ve třech verzích:</a:t>
            </a:r>
          </a:p>
          <a:p>
            <a:pPr lvl="1"/>
            <a:r>
              <a:rPr lang="cs-CZ" sz="6400" dirty="0" smtClean="0"/>
              <a:t>DAS (Direct </a:t>
            </a:r>
            <a:r>
              <a:rPr lang="cs-CZ" sz="6400" dirty="0" err="1" smtClean="0"/>
              <a:t>Attached</a:t>
            </a:r>
            <a:r>
              <a:rPr lang="cs-CZ" sz="6400" dirty="0" smtClean="0"/>
              <a:t>) – v podstatě shodné s interní verzí, jen jsou disky uloženy mimo server, řadič diskového pole má externí konektor, který se kabelem propojí do police, kde jsou pevné disky</a:t>
            </a:r>
          </a:p>
          <a:p>
            <a:pPr lvl="1"/>
            <a:r>
              <a:rPr lang="cs-CZ" sz="6400" dirty="0" smtClean="0"/>
              <a:t>NAS – Diskový systém je v podstatě klasickým počítačem, který je připojen do počítačové sítě a přístup k němu je zprostředkován přes klasická rozhraní určená na sdílení (například FTP, nebo CIFS, nebo NFS). Klient si v počítači jen připojí </a:t>
            </a:r>
            <a:r>
              <a:rPr lang="cs-CZ" sz="6400" dirty="0" err="1" smtClean="0"/>
              <a:t>nasdílenou</a:t>
            </a:r>
            <a:r>
              <a:rPr lang="cs-CZ" sz="6400" dirty="0" smtClean="0"/>
              <a:t> jednotku.</a:t>
            </a:r>
          </a:p>
          <a:p>
            <a:pPr lvl="1"/>
            <a:r>
              <a:rPr lang="cs-CZ" sz="6400" dirty="0" smtClean="0"/>
              <a:t>SAN – Diskový systém je připojen do dedikované sítě určené právě pro komunikaci diskových systémů. Jeho prostor může sdílet shodně s NAS mnoho počítačů, ale na rozdíl od NAS jsou jednotlivé diskové prostory publikovány shodně tak, jako by byly v daném počítači klasické interní disky, lze tedy například ze SAN diskového systému startovat přímo operační systém (počítač nemusí mít vůbec pevné disky).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489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DAS – SATA diskové pole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272808" cy="4962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987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SAN – FC diskové pole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824952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76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Svět velkých diskových systémů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Jsou to vysoce dostupné systémy</a:t>
            </a:r>
          </a:p>
          <a:p>
            <a:r>
              <a:rPr lang="cs-CZ" dirty="0" smtClean="0"/>
              <a:t>Musí na nich být garantována spolehlivost dat</a:t>
            </a:r>
          </a:p>
          <a:p>
            <a:r>
              <a:rPr lang="cs-CZ" dirty="0" smtClean="0"/>
              <a:t>Používají se násobné ochrany RAID (na úrovni samotných disků, dokonce na úrovni samotných diskových polic)</a:t>
            </a:r>
          </a:p>
          <a:p>
            <a:r>
              <a:rPr lang="cs-CZ" dirty="0" smtClean="0"/>
              <a:t>Počítače dostávají z takovéhoto systému vždy přiděleno určité množství diskového prostoru, které lze v případě potřeby zvětšit, nebo zmenšit. </a:t>
            </a:r>
          </a:p>
          <a:p>
            <a:r>
              <a:rPr lang="cs-CZ" dirty="0" smtClean="0"/>
              <a:t>Disky se obvykle přidávají v celých velkých skupinách (běžně například po 16)</a:t>
            </a:r>
          </a:p>
          <a:p>
            <a:r>
              <a:rPr lang="cs-CZ" dirty="0" smtClean="0"/>
              <a:t>Jsou obvykle vybaveny několika řadiči</a:t>
            </a:r>
          </a:p>
          <a:p>
            <a:r>
              <a:rPr lang="cs-CZ" dirty="0" smtClean="0"/>
              <a:t>Doménou jsou disková pole na standardu </a:t>
            </a:r>
            <a:r>
              <a:rPr lang="cs-CZ" dirty="0" err="1" smtClean="0"/>
              <a:t>Fibre</a:t>
            </a:r>
            <a:r>
              <a:rPr lang="cs-CZ" dirty="0" smtClean="0"/>
              <a:t> </a:t>
            </a:r>
            <a:r>
              <a:rPr lang="cs-CZ" dirty="0" err="1" smtClean="0"/>
              <a:t>channel</a:t>
            </a:r>
            <a:endParaRPr lang="cs-CZ" dirty="0" smtClean="0"/>
          </a:p>
          <a:p>
            <a:r>
              <a:rPr lang="cs-CZ" dirty="0" smtClean="0"/>
              <a:t>Poslední dobou ale sílí tlak na vývoj univerzálního komunikačního standardu, který by sdílel jednu kabeláž (dnes disková pole mají svůj vlastní datový rozvod a LAN síť rovněž)</a:t>
            </a:r>
          </a:p>
          <a:p>
            <a:r>
              <a:rPr lang="cs-CZ" dirty="0" smtClean="0"/>
              <a:t>Mluví se v této souvislosti o takzvané konvergenci.</a:t>
            </a:r>
          </a:p>
          <a:p>
            <a:r>
              <a:rPr lang="cs-CZ" dirty="0" smtClean="0"/>
              <a:t>Největší výrobci: IBM, 3PAR(dnes HP), EMC, </a:t>
            </a:r>
            <a:r>
              <a:rPr lang="cs-CZ" dirty="0" err="1" smtClean="0"/>
              <a:t>NetApp</a:t>
            </a:r>
            <a:r>
              <a:rPr lang="cs-CZ" smtClean="0"/>
              <a:t>, HP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64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340768"/>
            <a:ext cx="9141088" cy="416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135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587041A6B7EF7418DC6B96EA81FFA86" ma:contentTypeVersion="1" ma:contentTypeDescription="Vytvoří nový dokument" ma:contentTypeScope="" ma:versionID="46681582010ff8fa9714711223659ee0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2QZ4H56NJ3VP-2-17</_dlc_DocId>
    <_dlc_DocIdUrl xmlns="739c032b-a5be-4b43-b007-0b056e5ef5b0">
      <Url>https://sharepoint.postupicka.cz/_layouts/DocIdRedir.aspx?ID=2QZ4H56NJ3VP-2-17</Url>
      <Description>2QZ4H56NJ3VP-2-17</Description>
    </_dlc_DocIdUrl>
  </documentManagement>
</p:properties>
</file>

<file path=customXml/itemProps1.xml><?xml version="1.0" encoding="utf-8"?>
<ds:datastoreItem xmlns:ds="http://schemas.openxmlformats.org/officeDocument/2006/customXml" ds:itemID="{DE66DAE4-0BF3-484A-B8DA-0D3B059301C3}"/>
</file>

<file path=customXml/itemProps2.xml><?xml version="1.0" encoding="utf-8"?>
<ds:datastoreItem xmlns:ds="http://schemas.openxmlformats.org/officeDocument/2006/customXml" ds:itemID="{1B79B85B-6796-4655-85E5-DBC41BD6AECB}"/>
</file>

<file path=customXml/itemProps3.xml><?xml version="1.0" encoding="utf-8"?>
<ds:datastoreItem xmlns:ds="http://schemas.openxmlformats.org/officeDocument/2006/customXml" ds:itemID="{CD531FED-0145-46E5-96AA-58CB8385B689}"/>
</file>

<file path=customXml/itemProps4.xml><?xml version="1.0" encoding="utf-8"?>
<ds:datastoreItem xmlns:ds="http://schemas.openxmlformats.org/officeDocument/2006/customXml" ds:itemID="{02B74C3B-555F-46E4-A3B1-FF7FC0C0F2F9}"/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754</Words>
  <Application>Microsoft Office PowerPoint</Application>
  <PresentationFormat>Předvádění na obrazovce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Diskové systémy</vt:lpstr>
      <vt:lpstr>Diskové systémy</vt:lpstr>
      <vt:lpstr>Interní a Externí diskové systémy</vt:lpstr>
      <vt:lpstr>Diskové systémy pro domácí použití</vt:lpstr>
      <vt:lpstr>Diskové systémy pro firmy</vt:lpstr>
      <vt:lpstr>DAS – SATA diskové pole</vt:lpstr>
      <vt:lpstr>SAN – FC diskové pole</vt:lpstr>
      <vt:lpstr>Svět velkých diskových systémů</vt:lpstr>
      <vt:lpstr>Prezentace aplikace PowerPoint</vt:lpstr>
    </vt:vector>
  </TitlesOfParts>
  <Company>Gymnazium, Praha 4, Postupicka 3150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Diskové systémy</dc:title>
  <dc:creator>Administrator</dc:creator>
  <cp:lastModifiedBy>Administrator</cp:lastModifiedBy>
  <cp:revision>8</cp:revision>
  <dcterms:created xsi:type="dcterms:W3CDTF">2010-11-24T16:40:33Z</dcterms:created>
  <dcterms:modified xsi:type="dcterms:W3CDTF">2010-11-25T06:48:15Z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0x0101008587041A6B7EF7418DC6B96EA81FFA86</vt:lpwstr>
  </property>
  <property fmtid="{D5CDD505-2E9C-101B-9397-08002B2CF9AE}" pid="3" name="_dlc_DocIdItemGuid">
    <vt:lpwstr>0706ee7c-a3ca-4aad-bbf0-0da277e76f37</vt:lpwstr>
  </property>
</Properties>
</file>