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8" r:id="rId13"/>
    <p:sldId id="269" r:id="rId14"/>
    <p:sldId id="270" r:id="rId15"/>
    <p:sldId id="266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840" y="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53DB-6810-442E-BF6A-0DC168A6983E}" type="datetimeFigureOut">
              <a:rPr lang="cs-CZ" smtClean="0"/>
              <a:t>5.1.2013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4FB5DA-0C00-4785-B14A-8C58028227E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53DB-6810-442E-BF6A-0DC168A6983E}" type="datetimeFigureOut">
              <a:rPr lang="cs-CZ" smtClean="0"/>
              <a:t>5.1.2013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B5DA-0C00-4785-B14A-8C58028227E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53DB-6810-442E-BF6A-0DC168A6983E}" type="datetimeFigureOut">
              <a:rPr lang="cs-CZ" smtClean="0"/>
              <a:t>5.1.2013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B5DA-0C00-4785-B14A-8C58028227E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9"/>
            <a:ext cx="5791200" cy="75600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53DB-6810-442E-BF6A-0DC168A6983E}" type="datetimeFigureOut">
              <a:rPr lang="cs-CZ" smtClean="0"/>
              <a:t>5.1.2013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B5DA-0C00-4785-B14A-8C58028227E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883838"/>
              </a:clrFrom>
              <a:clrTo>
                <a:srgbClr val="88383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080120" cy="105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53DB-6810-442E-BF6A-0DC168A6983E}" type="datetimeFigureOut">
              <a:rPr lang="cs-CZ" smtClean="0"/>
              <a:t>5.1.2013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FB5DA-0C00-4785-B14A-8C58028227E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53DB-6810-442E-BF6A-0DC168A6983E}" type="datetimeFigureOut">
              <a:rPr lang="cs-CZ" smtClean="0"/>
              <a:t>5.1.2013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B5DA-0C00-4785-B14A-8C58028227E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53DB-6810-442E-BF6A-0DC168A6983E}" type="datetimeFigureOut">
              <a:rPr lang="cs-CZ" smtClean="0"/>
              <a:t>5.1.2013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B5DA-0C00-4785-B14A-8C58028227E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53DB-6810-442E-BF6A-0DC168A6983E}" type="datetimeFigureOut">
              <a:rPr lang="cs-CZ" smtClean="0"/>
              <a:t>5.1.2013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B5DA-0C00-4785-B14A-8C58028227E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53DB-6810-442E-BF6A-0DC168A6983E}" type="datetimeFigureOut">
              <a:rPr lang="cs-CZ" smtClean="0"/>
              <a:t>5.1.2013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B5DA-0C00-4785-B14A-8C58028227E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53DB-6810-442E-BF6A-0DC168A6983E}" type="datetimeFigureOut">
              <a:rPr lang="cs-CZ" smtClean="0"/>
              <a:t>5.1.2013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B5DA-0C00-4785-B14A-8C58028227E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53DB-6810-442E-BF6A-0DC168A6983E}" type="datetimeFigureOut">
              <a:rPr lang="cs-CZ" smtClean="0"/>
              <a:t>5.1.2013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4FB5DA-0C00-4785-B14A-8C58028227E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58053DB-6810-442E-BF6A-0DC168A6983E}" type="datetimeFigureOut">
              <a:rPr lang="cs-CZ" smtClean="0"/>
              <a:t>5.1.2013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84FB5DA-0C00-4785-B14A-8C58028227E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rague" TargetMode="External"/><Relationship Id="rId2" Type="http://schemas.openxmlformats.org/officeDocument/2006/relationships/hyperlink" Target="http://cs.wikipedia.org/wiki/Prah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78794"/>
            <a:ext cx="2909624" cy="193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07704" y="1628800"/>
            <a:ext cx="5346556" cy="1656184"/>
          </a:xfrm>
        </p:spPr>
        <p:txBody>
          <a:bodyPr/>
          <a:lstStyle/>
          <a:p>
            <a:r>
              <a:rPr lang="cs-CZ" dirty="0" smtClean="0"/>
              <a:t>Prague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78794"/>
            <a:ext cx="2147286" cy="209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02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Sport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80728"/>
            <a:ext cx="5904656" cy="345638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Prague is home of many sport </a:t>
            </a:r>
            <a:r>
              <a:rPr lang="en-GB" dirty="0" smtClean="0"/>
              <a:t>teams</a:t>
            </a:r>
            <a:r>
              <a:rPr lang="cs-CZ" dirty="0" smtClean="0"/>
              <a:t> (</a:t>
            </a:r>
            <a:r>
              <a:rPr lang="cs-CZ" dirty="0" err="1" smtClean="0"/>
              <a:t>football</a:t>
            </a:r>
            <a:r>
              <a:rPr lang="cs-CZ" dirty="0" smtClean="0"/>
              <a:t> and </a:t>
            </a:r>
            <a:r>
              <a:rPr lang="cs-CZ" dirty="0" err="1" smtClean="0"/>
              <a:t>hockey</a:t>
            </a:r>
            <a:r>
              <a:rPr lang="cs-CZ" dirty="0" smtClean="0"/>
              <a:t> - </a:t>
            </a:r>
            <a:r>
              <a:rPr lang="en-GB" dirty="0"/>
              <a:t>Sparta </a:t>
            </a:r>
            <a:r>
              <a:rPr lang="cs-CZ" dirty="0" smtClean="0"/>
              <a:t>Praha, </a:t>
            </a:r>
            <a:r>
              <a:rPr lang="en-GB" dirty="0" err="1" smtClean="0"/>
              <a:t>Slavia</a:t>
            </a:r>
            <a:r>
              <a:rPr lang="cs-CZ" dirty="0"/>
              <a:t> </a:t>
            </a:r>
            <a:r>
              <a:rPr lang="cs-CZ" dirty="0" smtClean="0"/>
              <a:t>Praha)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The largest Czech multifunctional </a:t>
            </a:r>
            <a:r>
              <a:rPr lang="en-GB" dirty="0" smtClean="0"/>
              <a:t>hall</a:t>
            </a:r>
            <a:r>
              <a:rPr lang="cs-CZ" dirty="0" smtClean="0"/>
              <a:t> -</a:t>
            </a:r>
            <a:r>
              <a:rPr lang="en-GB" dirty="0" smtClean="0"/>
              <a:t> </a:t>
            </a:r>
            <a:r>
              <a:rPr lang="en-GB" dirty="0"/>
              <a:t>O2 Arena 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second </a:t>
            </a:r>
            <a:r>
              <a:rPr lang="en-GB" dirty="0"/>
              <a:t>largest </a:t>
            </a:r>
            <a:r>
              <a:rPr lang="en-GB" dirty="0" err="1" smtClean="0"/>
              <a:t>stadi</a:t>
            </a:r>
            <a:r>
              <a:rPr lang="cs-CZ" dirty="0" smtClean="0"/>
              <a:t>u</a:t>
            </a:r>
            <a:r>
              <a:rPr lang="en-GB" dirty="0" smtClean="0"/>
              <a:t>m </a:t>
            </a:r>
            <a:r>
              <a:rPr lang="en-GB" dirty="0"/>
              <a:t>in the </a:t>
            </a:r>
            <a:r>
              <a:rPr lang="en-GB" dirty="0" smtClean="0"/>
              <a:t>world</a:t>
            </a:r>
            <a:r>
              <a:rPr lang="cs-CZ" dirty="0" smtClean="0"/>
              <a:t> -</a:t>
            </a:r>
            <a:r>
              <a:rPr lang="en-GB" dirty="0" smtClean="0"/>
              <a:t> </a:t>
            </a:r>
            <a:r>
              <a:rPr lang="en-GB" dirty="0" err="1"/>
              <a:t>Strahov</a:t>
            </a:r>
            <a:r>
              <a:rPr lang="en-GB" dirty="0"/>
              <a:t> </a:t>
            </a:r>
            <a:r>
              <a:rPr lang="en-GB" dirty="0" smtClean="0"/>
              <a:t>stadium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sports events include: Prague International Marathon (PIM), Memorial of Joseph </a:t>
            </a:r>
            <a:r>
              <a:rPr lang="en-GB" dirty="0" err="1"/>
              <a:t>Odložil</a:t>
            </a:r>
            <a:r>
              <a:rPr lang="en-GB" dirty="0"/>
              <a:t> (international athletics meeting), Mystic Sk8 Cup (World skateboard Cup).</a:t>
            </a:r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79059"/>
            <a:ext cx="2665781" cy="1783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24328"/>
            <a:ext cx="3168352" cy="1784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944" y="2538992"/>
            <a:ext cx="2602334" cy="172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05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sights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80729"/>
            <a:ext cx="5875652" cy="3744415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Prague </a:t>
            </a:r>
            <a:r>
              <a:rPr lang="en-GB" dirty="0"/>
              <a:t>is the sixth-most-visited European </a:t>
            </a:r>
            <a:r>
              <a:rPr lang="en-GB" dirty="0" smtClean="0"/>
              <a:t>city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contains one of the world's most pristine and varied collections of </a:t>
            </a:r>
            <a:r>
              <a:rPr lang="en-GB" dirty="0" smtClean="0"/>
              <a:t>architecture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m</a:t>
            </a:r>
            <a:r>
              <a:rPr lang="en-GB" dirty="0" err="1" smtClean="0"/>
              <a:t>ost</a:t>
            </a:r>
            <a:r>
              <a:rPr lang="en-GB" dirty="0" smtClean="0"/>
              <a:t> </a:t>
            </a:r>
            <a:r>
              <a:rPr lang="en-GB" dirty="0"/>
              <a:t>of the most popular sights are in Old Town, Lesser Town or </a:t>
            </a:r>
            <a:r>
              <a:rPr lang="en-GB" dirty="0" err="1"/>
              <a:t>Hradčany</a:t>
            </a:r>
            <a:r>
              <a:rPr lang="en-GB" dirty="0"/>
              <a:t>. </a:t>
            </a:r>
            <a:endParaRPr lang="cs-CZ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s-CZ" dirty="0" err="1" smtClean="0"/>
              <a:t>Examples</a:t>
            </a:r>
            <a:r>
              <a:rPr lang="cs-CZ" dirty="0" smtClean="0"/>
              <a:t>:</a:t>
            </a:r>
          </a:p>
          <a:p>
            <a:pPr marL="800100" lvl="1" indent="-342900"/>
            <a:r>
              <a:rPr lang="en-GB" dirty="0" smtClean="0"/>
              <a:t>Prague </a:t>
            </a:r>
            <a:r>
              <a:rPr lang="en-GB" dirty="0"/>
              <a:t>Castle with the St. Vitus </a:t>
            </a:r>
            <a:r>
              <a:rPr lang="en-GB" dirty="0" smtClean="0"/>
              <a:t>Cathedral</a:t>
            </a:r>
            <a:endParaRPr lang="cs-CZ" dirty="0" smtClean="0"/>
          </a:p>
          <a:p>
            <a:pPr marL="800100" lvl="1" indent="-342900"/>
            <a:r>
              <a:rPr lang="en-GB" dirty="0" smtClean="0"/>
              <a:t>Charles </a:t>
            </a:r>
            <a:r>
              <a:rPr lang="en-GB" dirty="0"/>
              <a:t>Bridge</a:t>
            </a:r>
            <a:endParaRPr lang="cs-CZ" dirty="0"/>
          </a:p>
          <a:p>
            <a:pPr marL="800100" lvl="1" indent="-342900"/>
            <a:r>
              <a:rPr lang="en-GB" dirty="0" err="1"/>
              <a:t>Petřín</a:t>
            </a:r>
            <a:r>
              <a:rPr lang="en-GB" dirty="0"/>
              <a:t> Hill with </a:t>
            </a:r>
            <a:r>
              <a:rPr lang="en-GB" dirty="0" err="1"/>
              <a:t>Petřín</a:t>
            </a:r>
            <a:r>
              <a:rPr lang="en-GB" dirty="0"/>
              <a:t> Lookout Tower</a:t>
            </a:r>
            <a:endParaRPr lang="cs-CZ" dirty="0"/>
          </a:p>
          <a:p>
            <a:pPr marL="800100" lvl="1" indent="-342900"/>
            <a:r>
              <a:rPr lang="en-GB" dirty="0"/>
              <a:t>The Astronomical Clock (</a:t>
            </a:r>
            <a:r>
              <a:rPr lang="en-GB" dirty="0" err="1"/>
              <a:t>Orloj</a:t>
            </a:r>
            <a:r>
              <a:rPr lang="en-GB" dirty="0"/>
              <a:t>) on Old Town City Hall</a:t>
            </a:r>
            <a:endParaRPr lang="cs-CZ" dirty="0"/>
          </a:p>
          <a:p>
            <a:pPr marL="800100" lvl="1" indent="-342900"/>
            <a:r>
              <a:rPr lang="en-GB" dirty="0" smtClean="0"/>
              <a:t>Wenceslas </a:t>
            </a:r>
            <a:r>
              <a:rPr lang="en-GB" dirty="0"/>
              <a:t>Square</a:t>
            </a:r>
            <a:endParaRPr lang="cs-CZ" dirty="0"/>
          </a:p>
          <a:p>
            <a:pPr marL="800100" lvl="1" indent="-342900"/>
            <a:r>
              <a:rPr lang="en-GB" dirty="0" smtClean="0"/>
              <a:t>The </a:t>
            </a:r>
            <a:r>
              <a:rPr lang="en-GB" dirty="0"/>
              <a:t>Dancing House </a:t>
            </a:r>
            <a:r>
              <a:rPr lang="en-GB" dirty="0" err="1" smtClean="0"/>
              <a:t>Žižkov</a:t>
            </a:r>
            <a:r>
              <a:rPr lang="en-GB" dirty="0" smtClean="0"/>
              <a:t> </a:t>
            </a:r>
            <a:r>
              <a:rPr lang="en-GB" dirty="0"/>
              <a:t>Television Tower </a:t>
            </a:r>
            <a:endParaRPr lang="cs-CZ" dirty="0" smtClean="0"/>
          </a:p>
          <a:p>
            <a:pPr marL="800100" lvl="1" indent="-342900"/>
            <a:r>
              <a:rPr lang="en-GB" dirty="0" err="1" smtClean="0"/>
              <a:t>Vyšehrad</a:t>
            </a:r>
            <a:r>
              <a:rPr lang="en-GB" dirty="0" smtClean="0"/>
              <a:t> Castle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797152"/>
            <a:ext cx="2520280" cy="1890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914421"/>
            <a:ext cx="1619250" cy="1724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96" y="3057402"/>
            <a:ext cx="2405268" cy="358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1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4618856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Prague </a:t>
            </a:r>
            <a:r>
              <a:rPr lang="cs-CZ" dirty="0" err="1" smtClean="0"/>
              <a:t>castle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5"/>
            <a:ext cx="6408712" cy="648071"/>
          </a:xfrm>
        </p:spPr>
        <p:txBody>
          <a:bodyPr/>
          <a:lstStyle/>
          <a:p>
            <a:r>
              <a:rPr lang="cs-CZ" dirty="0" err="1"/>
              <a:t>seat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Czech </a:t>
            </a:r>
            <a:r>
              <a:rPr lang="cs-CZ" dirty="0" err="1" smtClean="0"/>
              <a:t>kings</a:t>
            </a:r>
            <a:r>
              <a:rPr lang="cs-CZ" dirty="0" smtClean="0"/>
              <a:t>, </a:t>
            </a:r>
            <a:r>
              <a:rPr lang="cs-CZ" dirty="0" err="1" smtClean="0"/>
              <a:t>now</a:t>
            </a:r>
            <a:r>
              <a:rPr lang="cs-CZ" dirty="0" smtClean="0"/>
              <a:t> </a:t>
            </a:r>
            <a:r>
              <a:rPr lang="cs-CZ" dirty="0" err="1" smtClean="0"/>
              <a:t>seat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President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058023" cy="2047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77072"/>
            <a:ext cx="3721189" cy="2467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153648" y="3361184"/>
            <a:ext cx="461885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Charles </a:t>
            </a:r>
            <a:r>
              <a:rPr lang="cs-CZ" dirty="0" err="1" smtClean="0"/>
              <a:t>bridge</a:t>
            </a:r>
            <a:endParaRPr lang="cs-CZ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96720" y="5310727"/>
            <a:ext cx="3744416" cy="998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Charles </a:t>
            </a:r>
            <a:r>
              <a:rPr lang="cs-CZ" dirty="0" err="1" smtClean="0"/>
              <a:t>Bridge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30 </a:t>
            </a:r>
            <a:r>
              <a:rPr lang="cs-CZ" dirty="0" err="1"/>
              <a:t>mostly</a:t>
            </a:r>
            <a:r>
              <a:rPr lang="cs-CZ" dirty="0"/>
              <a:t> </a:t>
            </a:r>
            <a:r>
              <a:rPr lang="cs-CZ" dirty="0" err="1"/>
              <a:t>baroque</a:t>
            </a:r>
            <a:r>
              <a:rPr lang="cs-CZ" dirty="0"/>
              <a:t> </a:t>
            </a:r>
            <a:r>
              <a:rPr lang="cs-CZ" dirty="0" err="1"/>
              <a:t>statues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40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6120680" cy="648072"/>
          </a:xfrm>
        </p:spPr>
        <p:txBody>
          <a:bodyPr>
            <a:normAutofit fontScale="90000"/>
          </a:bodyPr>
          <a:lstStyle/>
          <a:p>
            <a:r>
              <a:rPr lang="en-GB" sz="2700" dirty="0"/>
              <a:t>The Astronomical Clock (</a:t>
            </a:r>
            <a:r>
              <a:rPr lang="en-GB" sz="2700" dirty="0" err="1"/>
              <a:t>Orloj</a:t>
            </a:r>
            <a:r>
              <a:rPr lang="en-GB" dirty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52601"/>
            <a:ext cx="2890664" cy="596279"/>
          </a:xfrm>
        </p:spPr>
        <p:txBody>
          <a:bodyPr/>
          <a:lstStyle/>
          <a:p>
            <a:r>
              <a:rPr lang="en-GB" dirty="0"/>
              <a:t>on Old Town City Hall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052736"/>
            <a:ext cx="3917000" cy="260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45562" y="3753036"/>
            <a:ext cx="3882422" cy="50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Wenceslas Square</a:t>
            </a:r>
            <a:endParaRPr lang="cs-CZ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27204"/>
            <a:ext cx="3435710" cy="274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1187624" y="4509120"/>
            <a:ext cx="2890664" cy="596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 smtClean="0"/>
              <a:t>With</a:t>
            </a:r>
            <a:r>
              <a:rPr lang="cs-CZ" dirty="0" smtClean="0"/>
              <a:t> Czech </a:t>
            </a:r>
            <a:r>
              <a:rPr lang="cs-CZ" dirty="0" err="1" smtClean="0"/>
              <a:t>National</a:t>
            </a:r>
            <a:r>
              <a:rPr lang="cs-CZ" dirty="0" smtClean="0"/>
              <a:t> museum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52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5976664" cy="504056"/>
          </a:xfrm>
        </p:spPr>
        <p:txBody>
          <a:bodyPr>
            <a:normAutofit fontScale="90000"/>
          </a:bodyPr>
          <a:lstStyle/>
          <a:p>
            <a:r>
              <a:rPr lang="en-GB" dirty="0"/>
              <a:t>The National Theatre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56792"/>
            <a:ext cx="2880320" cy="2232248"/>
          </a:xfrm>
        </p:spPr>
        <p:txBody>
          <a:bodyPr/>
          <a:lstStyle/>
          <a:p>
            <a:r>
              <a:rPr lang="en-GB" dirty="0"/>
              <a:t>a neo-Renaissance building with golden roof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32428"/>
            <a:ext cx="3158949" cy="2369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03936" y="4219332"/>
            <a:ext cx="4964172" cy="50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Vyšehrad </a:t>
            </a:r>
            <a:r>
              <a:rPr lang="cs-CZ" dirty="0" err="1" smtClean="0"/>
              <a:t>castle</a:t>
            </a:r>
            <a:endParaRPr lang="cs-CZ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83568" y="5157192"/>
            <a:ext cx="326798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with </a:t>
            </a:r>
            <a:r>
              <a:rPr lang="en-GB" dirty="0" err="1"/>
              <a:t>Vyšehrad</a:t>
            </a:r>
            <a:r>
              <a:rPr lang="en-GB" dirty="0"/>
              <a:t> cemetery and Prague oldest Rotunda of St. Martin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92" y="4581128"/>
            <a:ext cx="3109464" cy="207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1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3754760" cy="504056"/>
          </a:xfrm>
        </p:spPr>
        <p:txBody>
          <a:bodyPr>
            <a:noAutofit/>
          </a:bodyPr>
          <a:lstStyle/>
          <a:p>
            <a:r>
              <a:rPr lang="cs-CZ" sz="2400" dirty="0" smtClean="0"/>
              <a:t>Lukáš chvátal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852936"/>
            <a:ext cx="5266928" cy="2540496"/>
          </a:xfrm>
        </p:spPr>
        <p:txBody>
          <a:bodyPr>
            <a:normAutofit/>
          </a:bodyPr>
          <a:lstStyle/>
          <a:p>
            <a:r>
              <a:rPr lang="cs-CZ" sz="1400" dirty="0" smtClean="0"/>
              <a:t>Zdroje:</a:t>
            </a:r>
          </a:p>
          <a:p>
            <a:r>
              <a:rPr lang="cs-CZ" sz="1400" dirty="0">
                <a:hlinkClick r:id="rId2"/>
              </a:rPr>
              <a:t>http://</a:t>
            </a:r>
            <a:r>
              <a:rPr lang="cs-CZ" sz="1400" dirty="0" smtClean="0">
                <a:hlinkClick r:id="rId2"/>
              </a:rPr>
              <a:t>cs.wikipedia.org/wiki/Praha</a:t>
            </a:r>
            <a:endParaRPr lang="cs-CZ" sz="1400" dirty="0" smtClean="0"/>
          </a:p>
          <a:p>
            <a:r>
              <a:rPr lang="cs-CZ" sz="1400" dirty="0">
                <a:hlinkClick r:id="rId3"/>
              </a:rPr>
              <a:t>http://</a:t>
            </a:r>
            <a:r>
              <a:rPr lang="cs-CZ" sz="1400" dirty="0" smtClean="0">
                <a:hlinkClick r:id="rId3"/>
              </a:rPr>
              <a:t>en.wikipedia.org/wiki/Prague</a:t>
            </a:r>
            <a:endParaRPr lang="cs-CZ" sz="1400" dirty="0" smtClean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1269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information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7620000" cy="4713387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the capital and largest city of the Czech </a:t>
            </a:r>
            <a:r>
              <a:rPr lang="en-US" dirty="0" smtClean="0"/>
              <a:t>Republic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14th </a:t>
            </a:r>
            <a:r>
              <a:rPr lang="cs-CZ" dirty="0" err="1" smtClean="0"/>
              <a:t>largest</a:t>
            </a:r>
            <a:r>
              <a:rPr lang="cs-CZ" dirty="0" smtClean="0"/>
              <a:t> city in </a:t>
            </a:r>
            <a:r>
              <a:rPr lang="cs-CZ" dirty="0" err="1" smtClean="0"/>
              <a:t>the</a:t>
            </a:r>
            <a:r>
              <a:rPr lang="cs-CZ" dirty="0"/>
              <a:t> EU (</a:t>
            </a:r>
            <a:r>
              <a:rPr lang="cs-CZ" dirty="0" smtClean="0"/>
              <a:t>area - </a:t>
            </a:r>
            <a:r>
              <a:rPr lang="cs-CZ" dirty="0"/>
              <a:t>496 </a:t>
            </a:r>
            <a:r>
              <a:rPr lang="cs-CZ" dirty="0" smtClean="0"/>
              <a:t>km</a:t>
            </a:r>
            <a:r>
              <a:rPr lang="cs-CZ" baseline="30000" dirty="0" smtClean="0"/>
              <a:t>2</a:t>
            </a:r>
            <a:r>
              <a:rPr lang="cs-CZ" dirty="0" smtClean="0"/>
              <a:t>)</a:t>
            </a:r>
            <a:endParaRPr lang="cs-CZ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1,3 Million </a:t>
            </a:r>
            <a:r>
              <a:rPr lang="en-GB" dirty="0" smtClean="0"/>
              <a:t>inhabitants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political, cultural, and economic centre 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President of the Czech </a:t>
            </a:r>
            <a:r>
              <a:rPr lang="en-GB" dirty="0" smtClean="0"/>
              <a:t>Republic</a:t>
            </a:r>
            <a:r>
              <a:rPr lang="cs-CZ" dirty="0" smtClean="0"/>
              <a:t> and </a:t>
            </a:r>
            <a:r>
              <a:rPr lang="en-US" dirty="0" smtClean="0"/>
              <a:t>government have seats here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considered </a:t>
            </a:r>
            <a:r>
              <a:rPr lang="en-GB" dirty="0"/>
              <a:t>one of the most beautiful cities in </a:t>
            </a:r>
            <a:r>
              <a:rPr lang="en-GB" dirty="0" smtClean="0"/>
              <a:t>Europe</a:t>
            </a:r>
            <a:r>
              <a:rPr lang="cs-CZ" dirty="0" smtClean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visited by many tourists</a:t>
            </a:r>
          </a:p>
        </p:txBody>
      </p:sp>
    </p:spTree>
    <p:extLst>
      <p:ext uri="{BB962C8B-B14F-4D97-AF65-F5344CB8AC3E}">
        <p14:creationId xmlns:p14="http://schemas.microsoft.com/office/powerpoint/2010/main" val="26455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history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7620000" cy="561662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capital </a:t>
            </a:r>
            <a:r>
              <a:rPr lang="cs-CZ" dirty="0" smtClean="0"/>
              <a:t>city </a:t>
            </a:r>
            <a:r>
              <a:rPr lang="en-GB" dirty="0" smtClean="0"/>
              <a:t>of </a:t>
            </a:r>
            <a:r>
              <a:rPr lang="en-GB" dirty="0"/>
              <a:t>the Czech </a:t>
            </a:r>
            <a:r>
              <a:rPr lang="en-GB" dirty="0" smtClean="0"/>
              <a:t>stat</a:t>
            </a:r>
            <a:r>
              <a:rPr lang="cs-CZ" dirty="0" smtClean="0"/>
              <a:t>e </a:t>
            </a:r>
            <a:r>
              <a:rPr lang="cs-CZ" dirty="0" err="1" smtClean="0"/>
              <a:t>for</a:t>
            </a:r>
            <a:r>
              <a:rPr lang="cs-CZ" dirty="0" smtClean="0"/>
              <a:t> 11 </a:t>
            </a:r>
            <a:r>
              <a:rPr lang="en-GB" dirty="0"/>
              <a:t>centuries </a:t>
            </a:r>
            <a:r>
              <a:rPr lang="cs-CZ" dirty="0" smtClean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originated as settlement around the Prague </a:t>
            </a:r>
            <a:r>
              <a:rPr lang="en-GB" dirty="0" smtClean="0"/>
              <a:t>Castle</a:t>
            </a:r>
            <a:r>
              <a:rPr lang="cs-CZ" dirty="0" smtClean="0"/>
              <a:t> (</a:t>
            </a:r>
            <a:r>
              <a:rPr lang="cs-CZ" dirty="0" err="1" smtClean="0"/>
              <a:t>founded</a:t>
            </a:r>
            <a:r>
              <a:rPr lang="cs-CZ" dirty="0" smtClean="0"/>
              <a:t> </a:t>
            </a:r>
            <a:r>
              <a:rPr lang="cs-CZ" dirty="0" err="1" smtClean="0"/>
              <a:t>around</a:t>
            </a:r>
            <a:r>
              <a:rPr lang="cs-CZ" dirty="0" smtClean="0"/>
              <a:t> 880)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In 1348, Emperor Charles IV founded the New Town of </a:t>
            </a:r>
            <a:r>
              <a:rPr lang="en-GB" dirty="0" smtClean="0"/>
              <a:t>Prague</a:t>
            </a:r>
            <a:r>
              <a:rPr lang="cs-CZ" dirty="0" smtClean="0"/>
              <a:t> - </a:t>
            </a:r>
            <a:r>
              <a:rPr lang="en-GB" dirty="0"/>
              <a:t>created one of the biggest cities in medieval </a:t>
            </a:r>
            <a:r>
              <a:rPr lang="en-GB" dirty="0" smtClean="0"/>
              <a:t>Europe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1583-1612 Rudolf II Habsburg chose the Prague castle for permanent </a:t>
            </a:r>
            <a:r>
              <a:rPr lang="en-GB" dirty="0" smtClean="0"/>
              <a:t>residence</a:t>
            </a:r>
            <a:r>
              <a:rPr lang="cs-CZ" dirty="0" smtClean="0"/>
              <a:t> – art boom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1618-1648 </a:t>
            </a:r>
            <a:r>
              <a:rPr lang="en-GB" dirty="0"/>
              <a:t>Thirty Years' </a:t>
            </a:r>
            <a:r>
              <a:rPr lang="en-GB" dirty="0" smtClean="0"/>
              <a:t>War</a:t>
            </a:r>
            <a:r>
              <a:rPr lang="cs-CZ" dirty="0" smtClean="0"/>
              <a:t> – end </a:t>
            </a:r>
            <a:r>
              <a:rPr lang="cs-CZ" dirty="0" err="1" smtClean="0"/>
              <a:t>of</a:t>
            </a:r>
            <a:r>
              <a:rPr lang="cs-CZ" dirty="0" smtClean="0"/>
              <a:t> boom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In 1784 the Emperor Joseph II joined independent Prague cities -Old Town, New Town, Lesser Town and </a:t>
            </a:r>
            <a:r>
              <a:rPr lang="en-GB" dirty="0" err="1"/>
              <a:t>Hradcany</a:t>
            </a:r>
            <a:r>
              <a:rPr lang="en-GB" dirty="0"/>
              <a:t> -into a single capital city</a:t>
            </a:r>
            <a:r>
              <a:rPr lang="en-GB" dirty="0" smtClean="0"/>
              <a:t>.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In the 19 century </a:t>
            </a:r>
            <a:r>
              <a:rPr lang="cs-CZ" dirty="0" smtClean="0"/>
              <a:t> - </a:t>
            </a:r>
            <a:r>
              <a:rPr lang="en-GB" dirty="0" smtClean="0"/>
              <a:t>the </a:t>
            </a:r>
            <a:r>
              <a:rPr lang="en-GB" dirty="0"/>
              <a:t>centre of the Czech national </a:t>
            </a:r>
            <a:r>
              <a:rPr lang="en-GB" dirty="0" smtClean="0"/>
              <a:t>revival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In November 1989 Prague was the birthplace of the "Velvet Revolution"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38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808" y="332656"/>
            <a:ext cx="5791200" cy="756001"/>
          </a:xfrm>
        </p:spPr>
        <p:txBody>
          <a:bodyPr/>
          <a:lstStyle/>
          <a:p>
            <a:r>
              <a:rPr lang="cs-CZ" dirty="0" err="1" smtClean="0"/>
              <a:t>Climate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58242"/>
            <a:ext cx="7620000" cy="4373563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borderline oceanic </a:t>
            </a:r>
            <a:r>
              <a:rPr lang="en-GB" dirty="0" smtClean="0"/>
              <a:t>climate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w</a:t>
            </a:r>
            <a:r>
              <a:rPr lang="en-GB" dirty="0" smtClean="0"/>
              <a:t>inters </a:t>
            </a:r>
            <a:r>
              <a:rPr lang="cs-CZ" dirty="0" smtClean="0"/>
              <a:t>- </a:t>
            </a:r>
            <a:r>
              <a:rPr lang="en-GB" dirty="0" smtClean="0"/>
              <a:t>relatively </a:t>
            </a:r>
            <a:r>
              <a:rPr lang="en-GB" dirty="0"/>
              <a:t>cold with very little </a:t>
            </a:r>
            <a:r>
              <a:rPr lang="en-GB" dirty="0" smtClean="0"/>
              <a:t>sunshine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s</a:t>
            </a:r>
            <a:r>
              <a:rPr lang="en-GB" dirty="0" err="1" smtClean="0"/>
              <a:t>ummers</a:t>
            </a:r>
            <a:r>
              <a:rPr lang="en-GB" dirty="0" smtClean="0"/>
              <a:t> </a:t>
            </a:r>
            <a:r>
              <a:rPr lang="cs-CZ" dirty="0" smtClean="0"/>
              <a:t>- </a:t>
            </a:r>
            <a:r>
              <a:rPr lang="en-GB" dirty="0" smtClean="0"/>
              <a:t>usually </a:t>
            </a:r>
            <a:r>
              <a:rPr lang="en-GB" dirty="0"/>
              <a:t>bring fine sunny days with highs being around 25 degrees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4032448" cy="295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92" y="3596146"/>
            <a:ext cx="4104456" cy="3054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8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economy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373563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Prague is in comparison with the rest of the CR strongly richer </a:t>
            </a:r>
            <a:r>
              <a:rPr lang="en-GB" dirty="0" smtClean="0"/>
              <a:t>region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one of the most important economic centre of the </a:t>
            </a:r>
            <a:r>
              <a:rPr lang="en-GB" dirty="0" smtClean="0"/>
              <a:t>Czech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Services</a:t>
            </a:r>
            <a:r>
              <a:rPr lang="cs-CZ" dirty="0" smtClean="0"/>
              <a:t> </a:t>
            </a:r>
            <a:r>
              <a:rPr lang="en-GB" dirty="0" smtClean="0"/>
              <a:t>account </a:t>
            </a:r>
            <a:r>
              <a:rPr lang="en-GB" dirty="0"/>
              <a:t>for around 80 </a:t>
            </a:r>
            <a:r>
              <a:rPr lang="cs-CZ" dirty="0" smtClean="0"/>
              <a:t>%</a:t>
            </a:r>
            <a:r>
              <a:rPr lang="en-GB" dirty="0" smtClean="0"/>
              <a:t> </a:t>
            </a:r>
            <a:r>
              <a:rPr lang="en-GB" dirty="0"/>
              <a:t>of employment.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51" y="3717032"/>
            <a:ext cx="3619500" cy="271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9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population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7620000" cy="203644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1,3 </a:t>
            </a:r>
            <a:r>
              <a:rPr lang="cs-CZ" dirty="0" err="1" smtClean="0"/>
              <a:t>Million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 err="1" smtClean="0"/>
              <a:t>Foreigners</a:t>
            </a:r>
            <a:r>
              <a:rPr lang="cs-CZ" dirty="0" smtClean="0"/>
              <a:t> – 14%</a:t>
            </a:r>
            <a:endParaRPr lang="cs-CZ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most numerous minorities are Ukrainians, Slovaks, Russians and Vietnamese. The city also has got several Roma communities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17032"/>
            <a:ext cx="4231026" cy="2821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61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administration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83016"/>
            <a:ext cx="7620000" cy="2108447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Prague has 57 municipal </a:t>
            </a:r>
            <a:r>
              <a:rPr lang="en-GB" dirty="0" smtClean="0"/>
              <a:t>districts</a:t>
            </a:r>
            <a:r>
              <a:rPr lang="cs-CZ" dirty="0" smtClean="0"/>
              <a:t> - </a:t>
            </a:r>
            <a:r>
              <a:rPr lang="en-GB" dirty="0"/>
              <a:t>managed by an elected council, mayor and district </a:t>
            </a:r>
            <a:r>
              <a:rPr lang="en-GB" dirty="0" smtClean="0"/>
              <a:t>office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From 1 July 2001 this level of competence in the whole of Prague is divided into 22 administrative districts and they are named Prague 1-22.</a:t>
            </a:r>
            <a:endParaRPr lang="cs-CZ" dirty="0"/>
          </a:p>
          <a:p>
            <a:pPr marL="342900" indent="-342900"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7500" l="2500" r="9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5260286" cy="394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8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Transport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1"/>
            <a:ext cx="7620000" cy="1872208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Prague is a major intersection in the Czech Republic and also in Central </a:t>
            </a:r>
            <a:r>
              <a:rPr lang="en-GB" dirty="0" smtClean="0"/>
              <a:t>Europe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Public transport - </a:t>
            </a:r>
            <a:r>
              <a:rPr lang="en-GB" dirty="0"/>
              <a:t>Prague Metro, Prague tram system, buses, the </a:t>
            </a:r>
            <a:r>
              <a:rPr lang="en-GB" dirty="0" err="1"/>
              <a:t>Petřín</a:t>
            </a:r>
            <a:r>
              <a:rPr lang="en-GB" dirty="0"/>
              <a:t> funicular to </a:t>
            </a:r>
            <a:r>
              <a:rPr lang="en-GB" dirty="0" err="1"/>
              <a:t>Petřín</a:t>
            </a:r>
            <a:r>
              <a:rPr lang="en-GB" dirty="0"/>
              <a:t> Hill, and six ferries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95116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92453"/>
            <a:ext cx="3309364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204">
            <a:off x="5186869" y="3009214"/>
            <a:ext cx="3402896" cy="2263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5700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culture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5"/>
            <a:ext cx="7620000" cy="18002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Prague is the cultural centre of the Czech </a:t>
            </a:r>
            <a:r>
              <a:rPr lang="en-GB" dirty="0" smtClean="0"/>
              <a:t>Republic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a lot of museums, galleries, theatres, cinemas and various cultural </a:t>
            </a:r>
            <a:r>
              <a:rPr lang="en-GB" dirty="0" smtClean="0"/>
              <a:t>institutions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/>
              <a:t>hundreds of restaurants, bars and pubs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" y="2936608"/>
            <a:ext cx="3041238" cy="2280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02688"/>
            <a:ext cx="2831689" cy="2122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49680"/>
            <a:ext cx="3065028" cy="2042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2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ákladní">
  <a:themeElements>
    <a:clrScheme name="Základní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ákladní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774</TotalTime>
  <Words>589</Words>
  <Application>Microsoft Office PowerPoint</Application>
  <PresentationFormat>Předvádění na obrazovce (4:3)</PresentationFormat>
  <Paragraphs>73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Základní</vt:lpstr>
      <vt:lpstr>Prague</vt:lpstr>
      <vt:lpstr>Basic information</vt:lpstr>
      <vt:lpstr>history</vt:lpstr>
      <vt:lpstr>Climate</vt:lpstr>
      <vt:lpstr>economy</vt:lpstr>
      <vt:lpstr>population</vt:lpstr>
      <vt:lpstr>administration</vt:lpstr>
      <vt:lpstr>Transport</vt:lpstr>
      <vt:lpstr>culture</vt:lpstr>
      <vt:lpstr>Sport</vt:lpstr>
      <vt:lpstr>Main sights</vt:lpstr>
      <vt:lpstr>Prague castle</vt:lpstr>
      <vt:lpstr>The Astronomical Clock (Orloj)</vt:lpstr>
      <vt:lpstr>The National Theatre</vt:lpstr>
      <vt:lpstr>Lukáš chvátal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Chvatal</dc:creator>
  <cp:lastModifiedBy>Lukas Chvatal</cp:lastModifiedBy>
  <cp:revision>32</cp:revision>
  <dcterms:created xsi:type="dcterms:W3CDTF">2012-12-22T10:14:38Z</dcterms:created>
  <dcterms:modified xsi:type="dcterms:W3CDTF">2013-01-05T12:50:54Z</dcterms:modified>
</cp:coreProperties>
</file>