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2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39A29-5AB4-4581-97FC-A87A88104762}" type="datetimeFigureOut">
              <a:rPr lang="cs-CZ" smtClean="0"/>
              <a:t>6.9.2012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6D06-CF71-487E-A8A8-BBC5F9E065B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39A29-5AB4-4581-97FC-A87A88104762}" type="datetimeFigureOut">
              <a:rPr lang="cs-CZ" smtClean="0"/>
              <a:t>6.9.2012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6D06-CF71-487E-A8A8-BBC5F9E065B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39A29-5AB4-4581-97FC-A87A88104762}" type="datetimeFigureOut">
              <a:rPr lang="cs-CZ" smtClean="0"/>
              <a:t>6.9.2012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6D06-CF71-487E-A8A8-BBC5F9E065B4}" type="slidenum">
              <a:rPr lang="cs-CZ" smtClean="0"/>
              <a:t>‹#›</a:t>
            </a:fld>
            <a:endParaRPr lang="cs-CZ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39A29-5AB4-4581-97FC-A87A88104762}" type="datetimeFigureOut">
              <a:rPr lang="cs-CZ" smtClean="0"/>
              <a:t>6.9.2012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6D06-CF71-487E-A8A8-BBC5F9E065B4}" type="slidenum">
              <a:rPr lang="cs-CZ" smtClean="0"/>
              <a:t>‹#›</a:t>
            </a:fld>
            <a:endParaRPr lang="cs-C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39A29-5AB4-4581-97FC-A87A88104762}" type="datetimeFigureOut">
              <a:rPr lang="cs-CZ" smtClean="0"/>
              <a:t>6.9.2012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6D06-CF71-487E-A8A8-BBC5F9E065B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39A29-5AB4-4581-97FC-A87A88104762}" type="datetimeFigureOut">
              <a:rPr lang="cs-CZ" smtClean="0"/>
              <a:t>6.9.2012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6D06-CF71-487E-A8A8-BBC5F9E065B4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39A29-5AB4-4581-97FC-A87A88104762}" type="datetimeFigureOut">
              <a:rPr lang="cs-CZ" smtClean="0"/>
              <a:t>6.9.2012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6D06-CF71-487E-A8A8-BBC5F9E065B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39A29-5AB4-4581-97FC-A87A88104762}" type="datetimeFigureOut">
              <a:rPr lang="cs-CZ" smtClean="0"/>
              <a:t>6.9.2012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6D06-CF71-487E-A8A8-BBC5F9E065B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39A29-5AB4-4581-97FC-A87A88104762}" type="datetimeFigureOut">
              <a:rPr lang="cs-CZ" smtClean="0"/>
              <a:t>6.9.2012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6D06-CF71-487E-A8A8-BBC5F9E065B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39A29-5AB4-4581-97FC-A87A88104762}" type="datetimeFigureOut">
              <a:rPr lang="cs-CZ" smtClean="0"/>
              <a:t>6.9.2012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6D06-CF71-487E-A8A8-BBC5F9E065B4}" type="slidenum">
              <a:rPr lang="cs-CZ" smtClean="0"/>
              <a:t>‹#›</a:t>
            </a:fld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39A29-5AB4-4581-97FC-A87A88104762}" type="datetimeFigureOut">
              <a:rPr lang="cs-CZ" smtClean="0"/>
              <a:t>6.9.2012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6D06-CF71-487E-A8A8-BBC5F9E065B4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5E39A29-5AB4-4581-97FC-A87A88104762}" type="datetimeFigureOut">
              <a:rPr lang="cs-CZ" smtClean="0"/>
              <a:t>6.9.2012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A7B6D06-CF71-487E-A8A8-BBC5F9E065B4}" type="slidenum">
              <a:rPr lang="cs-CZ" smtClean="0"/>
              <a:t>‹#›</a:t>
            </a:fld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ive.cz/" TargetMode="External"/><Relationship Id="rId2" Type="http://schemas.openxmlformats.org/officeDocument/2006/relationships/hyperlink" Target="http://www.microsoft.com/hk/technet/ebook.asp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nnadtech.com/" TargetMode="External"/><Relationship Id="rId5" Type="http://schemas.openxmlformats.org/officeDocument/2006/relationships/hyperlink" Target="http://www.tomshardware.com/" TargetMode="External"/><Relationship Id="rId4" Type="http://schemas.openxmlformats.org/officeDocument/2006/relationships/hyperlink" Target="http://www.svethardware.cz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Seminář IVT 2012/2013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581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Nejsou vyžadovány žádné pevné učebnice</a:t>
            </a:r>
          </a:p>
          <a:p>
            <a:pPr lvl="1"/>
            <a:r>
              <a:rPr lang="cs-CZ" dirty="0" smtClean="0"/>
              <a:t>Jednak z hlediska ceny, jednak i z hlediska obsahu</a:t>
            </a:r>
          </a:p>
          <a:p>
            <a:r>
              <a:rPr lang="cs-CZ" dirty="0" smtClean="0"/>
              <a:t>Jako doporučené publikace lze použít:</a:t>
            </a:r>
          </a:p>
          <a:p>
            <a:pPr lvl="1"/>
            <a:r>
              <a:rPr lang="cs-CZ" dirty="0" smtClean="0"/>
              <a:t>Mark </a:t>
            </a:r>
            <a:r>
              <a:rPr lang="cs-CZ" dirty="0" err="1" smtClean="0"/>
              <a:t>Minassi</a:t>
            </a:r>
            <a:r>
              <a:rPr lang="cs-CZ" dirty="0" smtClean="0"/>
              <a:t> – Velký průvodce hardware</a:t>
            </a:r>
          </a:p>
          <a:p>
            <a:pPr lvl="1"/>
            <a:r>
              <a:rPr lang="cs-CZ" dirty="0" smtClean="0"/>
              <a:t>Carl </a:t>
            </a:r>
            <a:r>
              <a:rPr lang="cs-CZ" dirty="0" err="1" smtClean="0"/>
              <a:t>Stiechert</a:t>
            </a:r>
            <a:r>
              <a:rPr lang="cs-CZ" dirty="0" smtClean="0"/>
              <a:t>, </a:t>
            </a:r>
            <a:r>
              <a:rPr lang="cs-CZ" dirty="0" err="1" smtClean="0"/>
              <a:t>Craig</a:t>
            </a:r>
            <a:r>
              <a:rPr lang="cs-CZ" dirty="0" smtClean="0"/>
              <a:t> </a:t>
            </a:r>
            <a:r>
              <a:rPr lang="cs-CZ" dirty="0" err="1" smtClean="0"/>
              <a:t>Stinson</a:t>
            </a:r>
            <a:r>
              <a:rPr lang="cs-CZ" dirty="0" smtClean="0"/>
              <a:t> – Mistrovství ve Windows 7</a:t>
            </a:r>
          </a:p>
          <a:p>
            <a:pPr lvl="1"/>
            <a:r>
              <a:rPr lang="cs-CZ" dirty="0" smtClean="0"/>
              <a:t>Nelson </a:t>
            </a:r>
            <a:r>
              <a:rPr lang="cs-CZ" dirty="0" err="1" smtClean="0"/>
              <a:t>Ruest</a:t>
            </a:r>
            <a:r>
              <a:rPr lang="cs-CZ" dirty="0" smtClean="0"/>
              <a:t> – </a:t>
            </a:r>
            <a:r>
              <a:rPr lang="cs-CZ" dirty="0" err="1" smtClean="0"/>
              <a:t>Virtualizace</a:t>
            </a:r>
            <a:endParaRPr lang="cs-CZ" dirty="0" smtClean="0"/>
          </a:p>
          <a:p>
            <a:pPr lvl="1"/>
            <a:r>
              <a:rPr lang="cs-CZ" dirty="0" smtClean="0"/>
              <a:t>Microsoft MSDN (e-</a:t>
            </a:r>
            <a:r>
              <a:rPr lang="cs-CZ" dirty="0" err="1" smtClean="0"/>
              <a:t>books</a:t>
            </a:r>
            <a:r>
              <a:rPr lang="cs-CZ" dirty="0"/>
              <a:t>) - </a:t>
            </a:r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www.microsoft.com/hk/technet/ebook.aspx</a:t>
            </a:r>
            <a:endParaRPr lang="cs-CZ" dirty="0" smtClean="0"/>
          </a:p>
          <a:p>
            <a:r>
              <a:rPr lang="cs-CZ" dirty="0" smtClean="0"/>
              <a:t>Webové stránky zabývající se aktualitami</a:t>
            </a:r>
          </a:p>
          <a:p>
            <a:pPr lvl="1"/>
            <a:r>
              <a:rPr lang="cs-CZ" dirty="0" smtClean="0">
                <a:hlinkClick r:id="rId3"/>
              </a:rPr>
              <a:t>www.zive.cz</a:t>
            </a:r>
            <a:endParaRPr lang="cs-CZ" dirty="0" smtClean="0"/>
          </a:p>
          <a:p>
            <a:pPr lvl="1"/>
            <a:r>
              <a:rPr lang="cs-CZ" dirty="0" smtClean="0">
                <a:hlinkClick r:id="rId4"/>
              </a:rPr>
              <a:t>www.svethardware.cz</a:t>
            </a:r>
            <a:endParaRPr lang="cs-CZ" dirty="0" smtClean="0"/>
          </a:p>
          <a:p>
            <a:pPr lvl="1"/>
            <a:r>
              <a:rPr lang="cs-CZ" dirty="0" smtClean="0">
                <a:hlinkClick r:id="rId5"/>
              </a:rPr>
              <a:t>www.tomshardware.com</a:t>
            </a:r>
            <a:endParaRPr lang="cs-CZ" dirty="0" smtClean="0"/>
          </a:p>
          <a:p>
            <a:pPr lvl="1"/>
            <a:r>
              <a:rPr lang="cs-CZ" dirty="0" smtClean="0">
                <a:hlinkClick r:id="rId6"/>
              </a:rPr>
              <a:t>www.anadtech.com</a:t>
            </a:r>
            <a:endParaRPr lang="cs-CZ" dirty="0" smtClean="0"/>
          </a:p>
          <a:p>
            <a:pPr lvl="1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Studijní materiály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4872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Učebny 1 a 2:</a:t>
            </a:r>
          </a:p>
          <a:p>
            <a:pPr lvl="1"/>
            <a:r>
              <a:rPr lang="cs-CZ" dirty="0" smtClean="0"/>
              <a:t>HP 8200 </a:t>
            </a:r>
            <a:r>
              <a:rPr lang="cs-CZ" dirty="0" err="1" smtClean="0"/>
              <a:t>AiO</a:t>
            </a:r>
            <a:r>
              <a:rPr lang="cs-CZ" dirty="0" smtClean="0"/>
              <a:t> (</a:t>
            </a:r>
            <a:r>
              <a:rPr lang="cs-CZ" dirty="0" err="1" smtClean="0"/>
              <a:t>all</a:t>
            </a:r>
            <a:r>
              <a:rPr lang="cs-CZ" dirty="0" smtClean="0"/>
              <a:t>-in-</a:t>
            </a:r>
            <a:r>
              <a:rPr lang="cs-CZ" dirty="0" err="1" smtClean="0"/>
              <a:t>one</a:t>
            </a:r>
            <a:r>
              <a:rPr lang="cs-CZ" dirty="0" smtClean="0"/>
              <a:t>)</a:t>
            </a:r>
          </a:p>
          <a:p>
            <a:pPr lvl="2"/>
            <a:r>
              <a:rPr lang="cs-CZ" dirty="0" smtClean="0"/>
              <a:t>Procesor: 		Intel i5-2400S</a:t>
            </a:r>
          </a:p>
          <a:p>
            <a:pPr lvl="2"/>
            <a:r>
              <a:rPr lang="cs-CZ" dirty="0" smtClean="0"/>
              <a:t>Operační paměť:		8 GB</a:t>
            </a:r>
          </a:p>
          <a:p>
            <a:pPr lvl="2"/>
            <a:r>
              <a:rPr lang="cs-CZ" dirty="0" smtClean="0"/>
              <a:t>Pevný disk:		500 GB SATAIII</a:t>
            </a:r>
          </a:p>
          <a:p>
            <a:pPr lvl="2"/>
            <a:r>
              <a:rPr lang="cs-CZ" dirty="0" smtClean="0"/>
              <a:t>Intel HD </a:t>
            </a:r>
            <a:r>
              <a:rPr lang="cs-CZ" dirty="0" err="1" smtClean="0"/>
              <a:t>graphics</a:t>
            </a:r>
            <a:r>
              <a:rPr lang="cs-CZ" dirty="0" smtClean="0"/>
              <a:t>, </a:t>
            </a:r>
            <a:r>
              <a:rPr lang="cs-CZ" dirty="0" err="1" smtClean="0"/>
              <a:t>Realtek</a:t>
            </a:r>
            <a:r>
              <a:rPr lang="cs-CZ" dirty="0" smtClean="0"/>
              <a:t> Audio HD, WIFI Intel 6205n</a:t>
            </a:r>
          </a:p>
          <a:p>
            <a:pPr lvl="2"/>
            <a:r>
              <a:rPr lang="cs-CZ" dirty="0" smtClean="0"/>
              <a:t>Display:			23,5“ </a:t>
            </a:r>
            <a:r>
              <a:rPr lang="cs-CZ" dirty="0" err="1" smtClean="0"/>
              <a:t>Twisted</a:t>
            </a:r>
            <a:r>
              <a:rPr lang="cs-CZ" dirty="0" smtClean="0"/>
              <a:t> </a:t>
            </a:r>
            <a:r>
              <a:rPr lang="cs-CZ" dirty="0" err="1" smtClean="0"/>
              <a:t>Nematic</a:t>
            </a:r>
            <a:r>
              <a:rPr lang="cs-CZ" dirty="0" smtClean="0"/>
              <a:t> (TN)</a:t>
            </a:r>
          </a:p>
          <a:p>
            <a:pPr lvl="2"/>
            <a:r>
              <a:rPr lang="cs-CZ" dirty="0" smtClean="0"/>
              <a:t>Rozlišení:		1920x1200</a:t>
            </a:r>
          </a:p>
          <a:p>
            <a:pPr lvl="1"/>
            <a:r>
              <a:rPr lang="cs-CZ" dirty="0" smtClean="0"/>
              <a:t>Windows 7 x64 </a:t>
            </a:r>
            <a:r>
              <a:rPr lang="cs-CZ" dirty="0" err="1" smtClean="0"/>
              <a:t>Service</a:t>
            </a:r>
            <a:r>
              <a:rPr lang="cs-CZ" dirty="0" smtClean="0"/>
              <a:t> </a:t>
            </a:r>
            <a:r>
              <a:rPr lang="cs-CZ" dirty="0" err="1" smtClean="0"/>
              <a:t>pack</a:t>
            </a:r>
            <a:r>
              <a:rPr lang="cs-CZ" dirty="0" smtClean="0"/>
              <a:t> 1, Windows 8 x64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Hardware a software vybavení 2012/2013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827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Učitelské stroje (Učebna 1 a 2)</a:t>
            </a:r>
          </a:p>
          <a:p>
            <a:pPr lvl="1"/>
            <a:r>
              <a:rPr lang="cs-CZ" dirty="0" smtClean="0"/>
              <a:t>HP Workstation Z1</a:t>
            </a:r>
          </a:p>
          <a:p>
            <a:pPr lvl="2"/>
            <a:r>
              <a:rPr lang="cs-CZ" dirty="0" smtClean="0"/>
              <a:t>Procesor: 	 	Intel </a:t>
            </a:r>
            <a:r>
              <a:rPr lang="cs-CZ" dirty="0" err="1" smtClean="0"/>
              <a:t>Xeon</a:t>
            </a:r>
            <a:r>
              <a:rPr lang="cs-CZ" dirty="0" smtClean="0"/>
              <a:t> E3-1245</a:t>
            </a:r>
          </a:p>
          <a:p>
            <a:pPr lvl="2"/>
            <a:r>
              <a:rPr lang="cs-CZ" dirty="0" smtClean="0"/>
              <a:t>Operační paměť:	 	8 GB</a:t>
            </a:r>
          </a:p>
          <a:p>
            <a:pPr lvl="2"/>
            <a:r>
              <a:rPr lang="cs-CZ" dirty="0" smtClean="0"/>
              <a:t>Pevný disk:		1 TB</a:t>
            </a:r>
          </a:p>
          <a:p>
            <a:pPr lvl="2"/>
            <a:r>
              <a:rPr lang="cs-CZ" dirty="0" smtClean="0"/>
              <a:t>Grafická karta: 		</a:t>
            </a:r>
            <a:r>
              <a:rPr lang="cs-CZ" dirty="0" err="1" smtClean="0"/>
              <a:t>Nvidia</a:t>
            </a:r>
            <a:r>
              <a:rPr lang="cs-CZ" dirty="0" smtClean="0"/>
              <a:t> </a:t>
            </a:r>
            <a:r>
              <a:rPr lang="cs-CZ" dirty="0" err="1" smtClean="0"/>
              <a:t>Quadro</a:t>
            </a:r>
            <a:r>
              <a:rPr lang="cs-CZ" dirty="0" smtClean="0"/>
              <a:t> 1000</a:t>
            </a:r>
          </a:p>
          <a:p>
            <a:pPr lvl="2"/>
            <a:r>
              <a:rPr lang="cs-CZ" dirty="0" smtClean="0"/>
              <a:t>Display:			27“ S-IPS 1 mld. barev</a:t>
            </a:r>
          </a:p>
          <a:p>
            <a:pPr lvl="2"/>
            <a:r>
              <a:rPr lang="cs-CZ" dirty="0" smtClean="0"/>
              <a:t>Rozlišení:		2560x1440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Hardware a software vybavení 2012/2013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792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Učebna 3</a:t>
            </a:r>
          </a:p>
          <a:p>
            <a:pPr lvl="1"/>
            <a:r>
              <a:rPr lang="cs-CZ" dirty="0" smtClean="0"/>
              <a:t>HP dc7900 SFF</a:t>
            </a:r>
          </a:p>
          <a:p>
            <a:pPr lvl="2"/>
            <a:r>
              <a:rPr lang="cs-CZ" dirty="0" smtClean="0"/>
              <a:t>Procesor:		Intel Core2Quad 8200</a:t>
            </a:r>
          </a:p>
          <a:p>
            <a:pPr lvl="2"/>
            <a:r>
              <a:rPr lang="cs-CZ" dirty="0" smtClean="0"/>
              <a:t>Operační paměť:		4 GB</a:t>
            </a:r>
          </a:p>
          <a:p>
            <a:pPr lvl="2"/>
            <a:r>
              <a:rPr lang="cs-CZ" dirty="0" smtClean="0"/>
              <a:t>Pevný disk:		250 GB</a:t>
            </a:r>
          </a:p>
          <a:p>
            <a:pPr lvl="2"/>
            <a:r>
              <a:rPr lang="cs-CZ" dirty="0" smtClean="0"/>
              <a:t>Intel HD </a:t>
            </a:r>
            <a:r>
              <a:rPr lang="cs-CZ" dirty="0" err="1" smtClean="0"/>
              <a:t>graphics</a:t>
            </a:r>
            <a:r>
              <a:rPr lang="cs-CZ" dirty="0" smtClean="0"/>
              <a:t>, </a:t>
            </a:r>
            <a:r>
              <a:rPr lang="cs-CZ" dirty="0" err="1" smtClean="0"/>
              <a:t>Realtek</a:t>
            </a:r>
            <a:r>
              <a:rPr lang="cs-CZ" dirty="0" smtClean="0"/>
              <a:t> Audio HD</a:t>
            </a:r>
          </a:p>
          <a:p>
            <a:pPr lvl="2"/>
            <a:r>
              <a:rPr lang="cs-CZ" dirty="0" smtClean="0"/>
              <a:t>Display:			22“ </a:t>
            </a:r>
            <a:r>
              <a:rPr lang="cs-CZ" dirty="0" err="1" smtClean="0"/>
              <a:t>Wide</a:t>
            </a:r>
            <a:endParaRPr lang="cs-CZ" dirty="0" smtClean="0"/>
          </a:p>
          <a:p>
            <a:pPr lvl="2"/>
            <a:r>
              <a:rPr lang="cs-CZ" dirty="0" smtClean="0"/>
              <a:t>Rozlišení:		1680x1050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Hardware a software vybavení 2012/2013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364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Učebna </a:t>
            </a:r>
            <a:r>
              <a:rPr lang="cs-CZ" dirty="0" smtClean="0"/>
              <a:t>3 – učitelská stanice</a:t>
            </a:r>
            <a:endParaRPr lang="cs-CZ" dirty="0"/>
          </a:p>
          <a:p>
            <a:pPr lvl="1"/>
            <a:r>
              <a:rPr lang="cs-CZ" dirty="0" smtClean="0"/>
              <a:t>HP Workstation Z400</a:t>
            </a:r>
          </a:p>
          <a:p>
            <a:pPr lvl="2"/>
            <a:r>
              <a:rPr lang="cs-CZ" dirty="0" smtClean="0"/>
              <a:t>Procesor:		Intel </a:t>
            </a:r>
            <a:r>
              <a:rPr lang="cs-CZ" dirty="0" err="1" smtClean="0"/>
              <a:t>Xeon</a:t>
            </a:r>
            <a:r>
              <a:rPr lang="cs-CZ" dirty="0" smtClean="0"/>
              <a:t> W3520</a:t>
            </a:r>
          </a:p>
          <a:p>
            <a:pPr lvl="2"/>
            <a:r>
              <a:rPr lang="cs-CZ" dirty="0" smtClean="0"/>
              <a:t>Operační paměť:		4 GB </a:t>
            </a:r>
          </a:p>
          <a:p>
            <a:pPr lvl="2"/>
            <a:r>
              <a:rPr lang="cs-CZ" dirty="0" smtClean="0"/>
              <a:t>Pevný disk:		500 GB + 1 TB</a:t>
            </a:r>
          </a:p>
          <a:p>
            <a:pPr lvl="2"/>
            <a:r>
              <a:rPr lang="cs-CZ" dirty="0" smtClean="0"/>
              <a:t>Grafická karta:		ATI </a:t>
            </a:r>
            <a:r>
              <a:rPr lang="cs-CZ" dirty="0" err="1" smtClean="0"/>
              <a:t>Radeon</a:t>
            </a:r>
            <a:r>
              <a:rPr lang="cs-CZ" dirty="0" smtClean="0"/>
              <a:t> 4650</a:t>
            </a:r>
          </a:p>
          <a:p>
            <a:pPr lvl="2"/>
            <a:r>
              <a:rPr lang="cs-CZ" dirty="0" smtClean="0"/>
              <a:t>Display:			24“ S-IPS</a:t>
            </a:r>
          </a:p>
          <a:p>
            <a:pPr lvl="2"/>
            <a:r>
              <a:rPr lang="cs-CZ" dirty="0" smtClean="0"/>
              <a:t>Rozlišení:		1920x1200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Hardware a software vybavení 2012/2013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8566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11561" y="1772816"/>
            <a:ext cx="7668840" cy="4353347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Servery:</a:t>
            </a:r>
          </a:p>
          <a:p>
            <a:pPr lvl="1"/>
            <a:r>
              <a:rPr lang="cs-CZ" dirty="0" smtClean="0"/>
              <a:t>HP ML110 G5 (E2160,2GB,250G+1T)</a:t>
            </a:r>
          </a:p>
          <a:p>
            <a:pPr lvl="1"/>
            <a:r>
              <a:rPr lang="cs-CZ" dirty="0" smtClean="0"/>
              <a:t>HP ML310 G3 (Pentium 4, 2GB, 250G+500G+1T)</a:t>
            </a:r>
          </a:p>
          <a:p>
            <a:pPr lvl="1"/>
            <a:r>
              <a:rPr lang="cs-CZ" dirty="0" smtClean="0"/>
              <a:t>HP ML310 G4 (</a:t>
            </a:r>
            <a:r>
              <a:rPr lang="cs-CZ" dirty="0" err="1" smtClean="0"/>
              <a:t>Xeon</a:t>
            </a:r>
            <a:r>
              <a:rPr lang="cs-CZ" dirty="0" smtClean="0"/>
              <a:t> 3065, 4GB, 2x72G + 2x1,5T)</a:t>
            </a:r>
          </a:p>
          <a:p>
            <a:pPr lvl="1"/>
            <a:r>
              <a:rPr lang="cs-CZ" dirty="0" smtClean="0"/>
              <a:t>HP ML370 G4 (2xXeon4 3,4G, 8GB, 4x72GB)</a:t>
            </a:r>
          </a:p>
          <a:p>
            <a:pPr lvl="1"/>
            <a:r>
              <a:rPr lang="cs-CZ" dirty="0" smtClean="0"/>
              <a:t>HP ML350 G5 (1xE5310, 2GB, 2x146G + 2x72G)</a:t>
            </a:r>
          </a:p>
          <a:p>
            <a:pPr lvl="1"/>
            <a:r>
              <a:rPr lang="cs-CZ" dirty="0" smtClean="0"/>
              <a:t>HP ML570 G2 (4xXeonMP 1,8G, 10GB, 4x146G)</a:t>
            </a:r>
          </a:p>
          <a:p>
            <a:pPr lvl="1"/>
            <a:r>
              <a:rPr lang="cs-CZ" dirty="0" smtClean="0"/>
              <a:t>HP </a:t>
            </a:r>
            <a:r>
              <a:rPr lang="cs-CZ" dirty="0" err="1" smtClean="0"/>
              <a:t>MicroServer</a:t>
            </a:r>
            <a:r>
              <a:rPr lang="cs-CZ" dirty="0" smtClean="0"/>
              <a:t> (NH40, 1GB, 250G+1T)</a:t>
            </a:r>
          </a:p>
          <a:p>
            <a:pPr lvl="1"/>
            <a:r>
              <a:rPr lang="cs-CZ" dirty="0" smtClean="0"/>
              <a:t>HP Workstation Z600 (1xE5530, 6GB, 1x150G + 1x300G, </a:t>
            </a:r>
            <a:r>
              <a:rPr lang="cs-CZ" dirty="0" err="1" smtClean="0"/>
              <a:t>Quadro</a:t>
            </a:r>
            <a:r>
              <a:rPr lang="cs-CZ" dirty="0" smtClean="0"/>
              <a:t> 1800)</a:t>
            </a:r>
          </a:p>
          <a:p>
            <a:pPr lvl="1"/>
            <a:r>
              <a:rPr lang="cs-CZ" dirty="0" smtClean="0"/>
              <a:t>HP c3000 </a:t>
            </a:r>
            <a:r>
              <a:rPr lang="cs-CZ" dirty="0" err="1" smtClean="0"/>
              <a:t>Blade</a:t>
            </a:r>
            <a:r>
              <a:rPr lang="cs-CZ" dirty="0" smtClean="0"/>
              <a:t> chassis (bude v průběhu roku)</a:t>
            </a:r>
          </a:p>
          <a:p>
            <a:r>
              <a:rPr lang="cs-CZ" dirty="0" smtClean="0"/>
              <a:t>Diskové pole (oboje virtuální)</a:t>
            </a:r>
          </a:p>
          <a:p>
            <a:pPr lvl="1"/>
            <a:r>
              <a:rPr lang="cs-CZ" dirty="0" err="1" smtClean="0"/>
              <a:t>Starwind</a:t>
            </a:r>
            <a:r>
              <a:rPr lang="cs-CZ" dirty="0" smtClean="0"/>
              <a:t> </a:t>
            </a:r>
            <a:r>
              <a:rPr lang="cs-CZ" dirty="0" err="1" smtClean="0"/>
              <a:t>iSCSI</a:t>
            </a:r>
            <a:r>
              <a:rPr lang="cs-CZ" dirty="0" smtClean="0"/>
              <a:t> SAN</a:t>
            </a:r>
          </a:p>
          <a:p>
            <a:pPr lvl="1"/>
            <a:r>
              <a:rPr lang="cs-CZ" dirty="0" smtClean="0"/>
              <a:t>HP P4000 VSA</a:t>
            </a:r>
          </a:p>
          <a:p>
            <a:pPr lvl="1"/>
            <a:r>
              <a:rPr lang="cs-CZ" dirty="0" smtClean="0"/>
              <a:t>HP MSA 2000 </a:t>
            </a:r>
            <a:r>
              <a:rPr lang="cs-CZ" dirty="0" err="1" smtClean="0"/>
              <a:t>iSCSI</a:t>
            </a:r>
            <a:r>
              <a:rPr lang="cs-CZ" dirty="0" smtClean="0"/>
              <a:t> (hardware pole, bude v průběhu roku)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Učebna 3 - laboratoř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6654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Učebna 3 - laboratoř</a:t>
            </a:r>
            <a:endParaRPr lang="cs-CZ" dirty="0"/>
          </a:p>
        </p:txBody>
      </p:sp>
      <p:sp>
        <p:nvSpPr>
          <p:cNvPr id="4" name="Zástupný symbol pro obsah 1"/>
          <p:cNvSpPr>
            <a:spLocks noGrp="1"/>
          </p:cNvSpPr>
          <p:nvPr>
            <p:ph idx="1"/>
          </p:nvPr>
        </p:nvSpPr>
        <p:spPr>
          <a:xfrm>
            <a:off x="611561" y="1772816"/>
            <a:ext cx="7668840" cy="4824536"/>
          </a:xfrm>
        </p:spPr>
        <p:txBody>
          <a:bodyPr>
            <a:normAutofit fontScale="55000" lnSpcReduction="20000"/>
          </a:bodyPr>
          <a:lstStyle/>
          <a:p>
            <a:r>
              <a:rPr lang="cs-CZ" b="1" dirty="0" err="1" smtClean="0"/>
              <a:t>Networking</a:t>
            </a:r>
            <a:endParaRPr lang="cs-CZ" b="1" dirty="0" smtClean="0"/>
          </a:p>
          <a:p>
            <a:endParaRPr lang="cs-CZ" b="1" dirty="0" smtClean="0"/>
          </a:p>
          <a:p>
            <a:r>
              <a:rPr lang="cs-CZ" b="1" dirty="0" err="1" smtClean="0"/>
              <a:t>Switche</a:t>
            </a:r>
            <a:endParaRPr lang="cs-CZ" b="1" dirty="0" smtClean="0"/>
          </a:p>
          <a:p>
            <a:pPr lvl="1"/>
            <a:r>
              <a:rPr lang="cs-CZ" dirty="0" smtClean="0"/>
              <a:t>HP 5800-24G (4x10Gbit+24x1Gbit) – 208Gbps</a:t>
            </a:r>
          </a:p>
          <a:p>
            <a:pPr lvl="1"/>
            <a:r>
              <a:rPr lang="cs-CZ" dirty="0" smtClean="0"/>
              <a:t>HP 5120-24G EI (24x1Gbit)</a:t>
            </a:r>
          </a:p>
          <a:p>
            <a:pPr lvl="1"/>
            <a:r>
              <a:rPr lang="cs-CZ" dirty="0" smtClean="0"/>
              <a:t>HP 3500-24G </a:t>
            </a:r>
            <a:r>
              <a:rPr lang="cs-CZ" dirty="0" err="1" smtClean="0"/>
              <a:t>PoE</a:t>
            </a:r>
            <a:r>
              <a:rPr lang="cs-CZ" dirty="0" smtClean="0"/>
              <a:t>+ (24x1Gbit – bude v průběhu roku)</a:t>
            </a:r>
          </a:p>
          <a:p>
            <a:pPr lvl="1"/>
            <a:r>
              <a:rPr lang="cs-CZ" dirty="0" smtClean="0"/>
              <a:t>HP 2610-12/24PWR (24x100Mbit, 12 </a:t>
            </a:r>
            <a:r>
              <a:rPr lang="cs-CZ" dirty="0" err="1" smtClean="0"/>
              <a:t>PoE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HP 2520-8G (10x1Gbit, 8xPoE+)</a:t>
            </a:r>
          </a:p>
          <a:p>
            <a:pPr lvl="1"/>
            <a:r>
              <a:rPr lang="cs-CZ" dirty="0" smtClean="0"/>
              <a:t>HP 1905-10G (10x1Gbit </a:t>
            </a:r>
            <a:r>
              <a:rPr lang="cs-CZ" dirty="0" err="1" smtClean="0"/>
              <a:t>PoE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Cisco </a:t>
            </a:r>
            <a:r>
              <a:rPr lang="cs-CZ" dirty="0" err="1" smtClean="0"/>
              <a:t>Catalyst</a:t>
            </a:r>
            <a:r>
              <a:rPr lang="cs-CZ" dirty="0" smtClean="0"/>
              <a:t> 2950 (24x100+2G)</a:t>
            </a:r>
          </a:p>
          <a:p>
            <a:pPr lvl="1"/>
            <a:r>
              <a:rPr lang="cs-CZ" dirty="0" err="1" smtClean="0"/>
              <a:t>Allied</a:t>
            </a:r>
            <a:r>
              <a:rPr lang="cs-CZ" dirty="0" smtClean="0"/>
              <a:t> </a:t>
            </a:r>
            <a:r>
              <a:rPr lang="cs-CZ" dirty="0" err="1" smtClean="0"/>
              <a:t>Telesis</a:t>
            </a:r>
            <a:r>
              <a:rPr lang="cs-CZ" dirty="0" smtClean="0"/>
              <a:t> AT-8000S (48 + 2G) – v zápůjčce</a:t>
            </a:r>
          </a:p>
          <a:p>
            <a:r>
              <a:rPr lang="cs-CZ" b="1" dirty="0" err="1" smtClean="0"/>
              <a:t>Routery</a:t>
            </a:r>
            <a:endParaRPr lang="cs-CZ" b="1" dirty="0"/>
          </a:p>
          <a:p>
            <a:pPr lvl="1"/>
            <a:r>
              <a:rPr lang="cs-CZ" dirty="0" smtClean="0"/>
              <a:t>HP MSR 900 – 2xWAN, 4xLAN, 3G support</a:t>
            </a:r>
          </a:p>
          <a:p>
            <a:pPr lvl="1"/>
            <a:r>
              <a:rPr lang="cs-CZ" dirty="0" smtClean="0"/>
              <a:t>HP 7102dl – 2xFE</a:t>
            </a:r>
          </a:p>
          <a:p>
            <a:pPr lvl="1"/>
            <a:r>
              <a:rPr lang="cs-CZ" dirty="0" err="1" smtClean="0"/>
              <a:t>Zyxel</a:t>
            </a:r>
            <a:r>
              <a:rPr lang="cs-CZ" dirty="0" smtClean="0"/>
              <a:t> UTM-5</a:t>
            </a:r>
          </a:p>
          <a:p>
            <a:pPr lvl="1"/>
            <a:r>
              <a:rPr lang="cs-CZ" dirty="0" err="1" smtClean="0"/>
              <a:t>Mikrotik</a:t>
            </a:r>
            <a:r>
              <a:rPr lang="cs-CZ" dirty="0" smtClean="0"/>
              <a:t> 1200</a:t>
            </a:r>
          </a:p>
          <a:p>
            <a:pPr lvl="1"/>
            <a:r>
              <a:rPr lang="cs-CZ" dirty="0" err="1" smtClean="0"/>
              <a:t>Mikrotik</a:t>
            </a:r>
            <a:r>
              <a:rPr lang="cs-CZ" dirty="0" smtClean="0"/>
              <a:t> 435G – 2x</a:t>
            </a:r>
          </a:p>
          <a:p>
            <a:pPr lvl="1"/>
            <a:r>
              <a:rPr lang="cs-CZ" dirty="0" err="1" smtClean="0"/>
              <a:t>Mikrotik</a:t>
            </a:r>
            <a:r>
              <a:rPr lang="cs-CZ" dirty="0" smtClean="0"/>
              <a:t> 750G (2x), 750GL(2x), 750L(2x)</a:t>
            </a:r>
          </a:p>
          <a:p>
            <a:r>
              <a:rPr lang="cs-CZ" b="1" dirty="0" err="1" smtClean="0"/>
              <a:t>Wireless</a:t>
            </a:r>
            <a:endParaRPr lang="cs-CZ" b="1" dirty="0"/>
          </a:p>
          <a:p>
            <a:pPr lvl="1"/>
            <a:r>
              <a:rPr lang="cs-CZ" dirty="0" smtClean="0"/>
              <a:t>HP MSM720 – </a:t>
            </a:r>
            <a:r>
              <a:rPr lang="cs-CZ" dirty="0" err="1" smtClean="0"/>
              <a:t>wifi</a:t>
            </a:r>
            <a:r>
              <a:rPr lang="cs-CZ" dirty="0" smtClean="0"/>
              <a:t> </a:t>
            </a:r>
            <a:r>
              <a:rPr lang="cs-CZ" dirty="0" err="1" smtClean="0"/>
              <a:t>kontroler</a:t>
            </a:r>
            <a:endParaRPr lang="cs-CZ" dirty="0" smtClean="0"/>
          </a:p>
          <a:p>
            <a:pPr lvl="1"/>
            <a:r>
              <a:rPr lang="cs-CZ" dirty="0" smtClean="0"/>
              <a:t>HP MSM710 – </a:t>
            </a:r>
            <a:r>
              <a:rPr lang="cs-CZ" dirty="0" err="1" smtClean="0"/>
              <a:t>wifi</a:t>
            </a:r>
            <a:r>
              <a:rPr lang="cs-CZ" dirty="0" smtClean="0"/>
              <a:t> </a:t>
            </a:r>
            <a:r>
              <a:rPr lang="cs-CZ" dirty="0" err="1" smtClean="0"/>
              <a:t>kontroler</a:t>
            </a:r>
            <a:endParaRPr lang="cs-CZ" dirty="0" smtClean="0"/>
          </a:p>
          <a:p>
            <a:pPr lvl="1"/>
            <a:r>
              <a:rPr lang="cs-CZ" dirty="0" smtClean="0"/>
              <a:t>HP MSM460 (2x) – WIFI AP – 802.11n Draft 3, 3-spatial </a:t>
            </a:r>
            <a:r>
              <a:rPr lang="cs-CZ" dirty="0" err="1" smtClean="0"/>
              <a:t>streams</a:t>
            </a:r>
            <a:r>
              <a:rPr lang="cs-CZ" dirty="0" smtClean="0"/>
              <a:t> 450Mbit/s</a:t>
            </a:r>
          </a:p>
          <a:p>
            <a:pPr lvl="1"/>
            <a:r>
              <a:rPr lang="cs-CZ" dirty="0" smtClean="0"/>
              <a:t>HP MSM320 – WIFI AP – 802.11a,b,g</a:t>
            </a:r>
          </a:p>
          <a:p>
            <a:pPr lvl="1"/>
            <a:r>
              <a:rPr lang="cs-CZ" dirty="0" smtClean="0"/>
              <a:t>HP MSM410 – WIFI AP – 802.11 </a:t>
            </a:r>
            <a:r>
              <a:rPr lang="cs-CZ" dirty="0" err="1" smtClean="0"/>
              <a:t>a,b,g,n</a:t>
            </a:r>
            <a:r>
              <a:rPr lang="cs-CZ" dirty="0" smtClean="0"/>
              <a:t> Draft 1</a:t>
            </a:r>
          </a:p>
          <a:p>
            <a:pPr lvl="1"/>
            <a:r>
              <a:rPr lang="cs-CZ" dirty="0" smtClean="0"/>
              <a:t>HP MSM317 – WIFI AP + </a:t>
            </a:r>
            <a:r>
              <a:rPr lang="cs-CZ" dirty="0" err="1" smtClean="0"/>
              <a:t>switch</a:t>
            </a:r>
            <a:r>
              <a:rPr lang="cs-CZ" dirty="0" smtClean="0"/>
              <a:t> – 802.11b,g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861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72067" y="2132856"/>
            <a:ext cx="7408333" cy="3993307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Rozvrh učiva na rok 2012/2013</a:t>
            </a:r>
          </a:p>
          <a:p>
            <a:endParaRPr lang="cs-CZ" dirty="0" smtClean="0"/>
          </a:p>
          <a:p>
            <a:r>
              <a:rPr lang="cs-CZ" dirty="0" smtClean="0"/>
              <a:t>Požadavky ke zkouškám</a:t>
            </a:r>
          </a:p>
          <a:p>
            <a:endParaRPr lang="cs-CZ" dirty="0" smtClean="0"/>
          </a:p>
          <a:p>
            <a:r>
              <a:rPr lang="cs-CZ" dirty="0" smtClean="0"/>
              <a:t>Požadavky k maturitní zkoušce 2013</a:t>
            </a:r>
          </a:p>
          <a:p>
            <a:endParaRPr lang="cs-CZ" dirty="0" smtClean="0"/>
          </a:p>
          <a:p>
            <a:r>
              <a:rPr lang="cs-CZ" dirty="0" smtClean="0"/>
              <a:t>Učebny</a:t>
            </a:r>
          </a:p>
          <a:p>
            <a:endParaRPr lang="cs-CZ" dirty="0" smtClean="0"/>
          </a:p>
          <a:p>
            <a:r>
              <a:rPr lang="cs-CZ" dirty="0" smtClean="0"/>
              <a:t>Studijní materiál</a:t>
            </a:r>
          </a:p>
          <a:p>
            <a:endParaRPr lang="cs-CZ" dirty="0" smtClean="0"/>
          </a:p>
          <a:p>
            <a:r>
              <a:rPr lang="cs-CZ" dirty="0" smtClean="0"/>
              <a:t>Hardware a software vybavení pro rok 2012/2013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 hodiny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558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Základní přehled hardware (základní desky, paměti, disková úložiště, grafické karty a adaptéry, skříně, zdroje)</a:t>
            </a:r>
          </a:p>
          <a:p>
            <a:r>
              <a:rPr lang="cs-CZ" dirty="0" smtClean="0"/>
              <a:t>Praktická práce s HW (laboratoř) – diagnostika</a:t>
            </a:r>
          </a:p>
          <a:p>
            <a:r>
              <a:rPr lang="cs-CZ" dirty="0" smtClean="0"/>
              <a:t>Podnikové a domácí počítače – rozdíly, praktické ukázky</a:t>
            </a:r>
          </a:p>
          <a:p>
            <a:r>
              <a:rPr lang="cs-CZ" dirty="0" smtClean="0"/>
              <a:t>Operační systémy (laboratoř) – ukázka Windows 8 a Windows Server 2012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Rozvrh učiva na 2012/2013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435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Podnikové výpočetní systémy (servery)</a:t>
            </a:r>
          </a:p>
          <a:p>
            <a:r>
              <a:rPr lang="cs-CZ" dirty="0" smtClean="0"/>
              <a:t>Podniková disková úložiště (</a:t>
            </a:r>
            <a:r>
              <a:rPr lang="cs-CZ" dirty="0" err="1" smtClean="0"/>
              <a:t>storage</a:t>
            </a:r>
            <a:r>
              <a:rPr lang="cs-CZ" dirty="0" smtClean="0"/>
              <a:t>)</a:t>
            </a:r>
          </a:p>
          <a:p>
            <a:r>
              <a:rPr lang="cs-CZ" dirty="0" smtClean="0"/>
              <a:t>Práce se servery a diskovým polem (laboratoř)</a:t>
            </a:r>
          </a:p>
          <a:p>
            <a:r>
              <a:rPr lang="cs-CZ" dirty="0" smtClean="0"/>
              <a:t>Základy síťové technologie</a:t>
            </a:r>
          </a:p>
          <a:p>
            <a:pPr lvl="1"/>
            <a:r>
              <a:rPr lang="cs-CZ" dirty="0" smtClean="0"/>
              <a:t>Pasivní část – strukturované kabeláže (laboratoř)</a:t>
            </a:r>
          </a:p>
          <a:p>
            <a:pPr lvl="1"/>
            <a:r>
              <a:rPr lang="cs-CZ" dirty="0" smtClean="0"/>
              <a:t>Aktivní část – </a:t>
            </a:r>
            <a:r>
              <a:rPr lang="cs-CZ" dirty="0" err="1" smtClean="0"/>
              <a:t>switching</a:t>
            </a:r>
            <a:r>
              <a:rPr lang="cs-CZ" dirty="0" smtClean="0"/>
              <a:t>, </a:t>
            </a:r>
            <a:r>
              <a:rPr lang="cs-CZ" dirty="0" err="1" smtClean="0"/>
              <a:t>routing</a:t>
            </a:r>
            <a:r>
              <a:rPr lang="cs-CZ" dirty="0" smtClean="0"/>
              <a:t>, DHCP, DNS (laboratoř)</a:t>
            </a:r>
          </a:p>
          <a:p>
            <a:r>
              <a:rPr lang="cs-CZ" dirty="0" err="1" smtClean="0"/>
              <a:t>Virtualizační</a:t>
            </a:r>
            <a:r>
              <a:rPr lang="cs-CZ" dirty="0" smtClean="0"/>
              <a:t> technologie</a:t>
            </a:r>
          </a:p>
          <a:p>
            <a:pPr lvl="1"/>
            <a:r>
              <a:rPr lang="cs-CZ" dirty="0" smtClean="0"/>
              <a:t>Práce s Hyper-V na Windows 8, Windows 2008 R2 (laboratoř)</a:t>
            </a:r>
          </a:p>
          <a:p>
            <a:pPr lvl="1"/>
            <a:r>
              <a:rPr lang="cs-CZ" dirty="0" smtClean="0"/>
              <a:t>Práce s </a:t>
            </a:r>
            <a:r>
              <a:rPr lang="cs-CZ" dirty="0" err="1" smtClean="0"/>
              <a:t>VMWare</a:t>
            </a:r>
            <a:r>
              <a:rPr lang="cs-CZ" dirty="0" smtClean="0"/>
              <a:t> </a:t>
            </a:r>
            <a:r>
              <a:rPr lang="cs-CZ" dirty="0" err="1" smtClean="0"/>
              <a:t>ESXi</a:t>
            </a:r>
            <a:r>
              <a:rPr lang="cs-CZ" dirty="0"/>
              <a:t> </a:t>
            </a:r>
            <a:r>
              <a:rPr lang="cs-CZ" dirty="0" smtClean="0"/>
              <a:t>(laboratoř)</a:t>
            </a:r>
          </a:p>
          <a:p>
            <a:r>
              <a:rPr lang="cs-CZ" dirty="0" smtClean="0"/>
              <a:t>Základy počítačové bezpečnosti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Rozvrh učiva na 2012/2013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9847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Základy počítačového práva</a:t>
            </a:r>
          </a:p>
          <a:p>
            <a:r>
              <a:rPr lang="cs-CZ" dirty="0" smtClean="0"/>
              <a:t>Využití počítačů v ekonomice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Rozvrh učiva na 2012/2013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5643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 smtClean="0"/>
              <a:t>1. pololetí</a:t>
            </a:r>
          </a:p>
          <a:p>
            <a:pPr lvl="1"/>
            <a:r>
              <a:rPr lang="cs-CZ" dirty="0" smtClean="0"/>
              <a:t>2 testy – hardware a operační systémy (teoretické)</a:t>
            </a:r>
          </a:p>
          <a:p>
            <a:pPr lvl="1"/>
            <a:r>
              <a:rPr lang="cs-CZ" dirty="0" smtClean="0"/>
              <a:t>Povinné procento docházky</a:t>
            </a:r>
          </a:p>
          <a:p>
            <a:pPr lvl="1"/>
            <a:r>
              <a:rPr lang="cs-CZ" dirty="0" smtClean="0"/>
              <a:t>Účast na praktických cvičeních (na známky)</a:t>
            </a:r>
          </a:p>
          <a:p>
            <a:pPr lvl="1"/>
            <a:r>
              <a:rPr lang="cs-CZ" dirty="0" smtClean="0"/>
              <a:t>Seminární práce za 1.pololetí na libovolné téma z oblasti hardware</a:t>
            </a:r>
          </a:p>
          <a:p>
            <a:endParaRPr lang="cs-CZ" dirty="0" smtClean="0"/>
          </a:p>
          <a:p>
            <a:r>
              <a:rPr lang="cs-CZ" b="1" dirty="0" smtClean="0"/>
              <a:t>2. pololetí</a:t>
            </a:r>
          </a:p>
          <a:p>
            <a:pPr lvl="1"/>
            <a:r>
              <a:rPr lang="cs-CZ" dirty="0" smtClean="0"/>
              <a:t>Průběžné testy z probraných maturitních okruhů (formou losování otázek) na 2x10minut – nejsou povinné pro nematurující</a:t>
            </a:r>
          </a:p>
          <a:p>
            <a:pPr lvl="1"/>
            <a:r>
              <a:rPr lang="cs-CZ" dirty="0" smtClean="0"/>
              <a:t>Seminární práce za 2.pololetí na libovolné zájmové téma</a:t>
            </a:r>
          </a:p>
          <a:p>
            <a:pPr lvl="1"/>
            <a:r>
              <a:rPr lang="cs-CZ" dirty="0" smtClean="0"/>
              <a:t>Účast na praktických cvičeních (na známky)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Požadavky ke zkouškám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017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Seminární práce 1. pololetí</a:t>
            </a:r>
          </a:p>
          <a:p>
            <a:pPr lvl="1"/>
            <a:r>
              <a:rPr lang="cs-CZ" dirty="0" smtClean="0"/>
              <a:t>Na vybrané téma student zpracuje seminární práci v rozsahu 8-10 stran A4, která bude sloužit jako podklad pro studium maturitních okruhů i pro ostatní studenty. </a:t>
            </a:r>
            <a:endParaRPr lang="cs-CZ" dirty="0"/>
          </a:p>
          <a:p>
            <a:r>
              <a:rPr lang="cs-CZ" b="1" dirty="0" smtClean="0"/>
              <a:t>Seminární práce 2. pololetí</a:t>
            </a:r>
          </a:p>
          <a:p>
            <a:pPr lvl="1"/>
            <a:r>
              <a:rPr lang="cs-CZ" dirty="0" smtClean="0"/>
              <a:t>Na vybrané libovolné téma student zpracuje seminární práci v rozsahu 10-15 stran A4. Práce bude autorským textem vycházejícím z dostupné literatury a elektronických článků, řádně opatřená seznamem zdrojů a upravena podle pravidel.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Požadavky ke zkouškám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32141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Teoretická zkouška</a:t>
            </a:r>
          </a:p>
          <a:p>
            <a:endParaRPr lang="cs-CZ" dirty="0" smtClean="0"/>
          </a:p>
          <a:p>
            <a:r>
              <a:rPr lang="cs-CZ" dirty="0" smtClean="0"/>
              <a:t>15 minut přípravy, 15 minut řízené konverzace</a:t>
            </a:r>
          </a:p>
          <a:p>
            <a:endParaRPr lang="cs-CZ" dirty="0" smtClean="0"/>
          </a:p>
          <a:p>
            <a:r>
              <a:rPr lang="cs-CZ" dirty="0" smtClean="0"/>
              <a:t>Dostupná jen v profilové části maturity 2013</a:t>
            </a:r>
          </a:p>
          <a:p>
            <a:endParaRPr lang="cs-CZ" dirty="0" smtClean="0"/>
          </a:p>
          <a:p>
            <a:r>
              <a:rPr lang="cs-CZ" dirty="0" smtClean="0"/>
              <a:t>Okruhy budou k dispozici do konce listopadu 2012</a:t>
            </a:r>
          </a:p>
          <a:p>
            <a:endParaRPr lang="cs-CZ" dirty="0" smtClean="0"/>
          </a:p>
          <a:p>
            <a:r>
              <a:rPr lang="cs-CZ" dirty="0" smtClean="0"/>
              <a:t>Okruhy z roku 2011/2012 projdou větší revizí, ale budou plně reflektovat probrané učivo na Semináři z Informatiky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Požadavky k maturitní zkoušce 2013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634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Výuka bude probíhat ve dvou učebnách !!!</a:t>
            </a:r>
          </a:p>
          <a:p>
            <a:pPr lvl="1"/>
            <a:endParaRPr lang="cs-CZ" dirty="0" smtClean="0"/>
          </a:p>
          <a:p>
            <a:pPr lvl="1"/>
            <a:r>
              <a:rPr lang="cs-CZ" dirty="0" smtClean="0"/>
              <a:t>IVT učebna 1 – standardní učebna ve 3.patře hlavní budovy (18 míst), zde bude probíhat teoretická výuka.</a:t>
            </a:r>
          </a:p>
          <a:p>
            <a:pPr lvl="1"/>
            <a:endParaRPr lang="cs-CZ" dirty="0" smtClean="0"/>
          </a:p>
          <a:p>
            <a:pPr lvl="1"/>
            <a:r>
              <a:rPr lang="cs-CZ" dirty="0" smtClean="0"/>
              <a:t>IVT učebna 3 – v budově jídelny (zelená), učebna pro praktickou výuku (16 míst), </a:t>
            </a:r>
            <a:r>
              <a:rPr lang="cs-CZ" sz="1200" dirty="0" smtClean="0"/>
              <a:t>nedostatečný počet míst bude ještě řešen</a:t>
            </a:r>
          </a:p>
          <a:p>
            <a:endParaRPr lang="cs-CZ" sz="1600" dirty="0" smtClean="0"/>
          </a:p>
          <a:p>
            <a:r>
              <a:rPr lang="cs-CZ" sz="1600" dirty="0" smtClean="0"/>
              <a:t>Budete upozorněni, kdy bude výuka probíhat v druhé budově. (u témat s popisem laboratoř)</a:t>
            </a:r>
            <a:endParaRPr lang="cs-CZ" sz="1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Učebny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9383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lnění">
  <a:themeElements>
    <a:clrScheme name="Vlnění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lnění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lnění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2QZ4H56NJ3VP-63-1223</_dlc_DocId>
    <_dlc_DocIdUrl xmlns="739c032b-a5be-4b43-b007-0b056e5ef5b0">
      <Url>https://www1/seminar4/_layouts/DocIdRedir.aspx?ID=2QZ4H56NJ3VP-63-1223</Url>
      <Description>2QZ4H56NJ3VP-63-1223</Description>
    </_dlc_DocIdUrl>
  </documentManagement>
</p:properties>
</file>

<file path=customXml/itemProps1.xml><?xml version="1.0" encoding="utf-8"?>
<ds:datastoreItem xmlns:ds="http://schemas.openxmlformats.org/officeDocument/2006/customXml" ds:itemID="{ACDE0006-7815-483B-9538-32B881ED101A}"/>
</file>

<file path=customXml/itemProps2.xml><?xml version="1.0" encoding="utf-8"?>
<ds:datastoreItem xmlns:ds="http://schemas.openxmlformats.org/officeDocument/2006/customXml" ds:itemID="{84FAA39A-D056-49D7-B853-5213854DC95A}"/>
</file>

<file path=customXml/itemProps3.xml><?xml version="1.0" encoding="utf-8"?>
<ds:datastoreItem xmlns:ds="http://schemas.openxmlformats.org/officeDocument/2006/customXml" ds:itemID="{643EF02C-B57D-4D6D-A35F-02C93581DE35}"/>
</file>

<file path=customXml/itemProps4.xml><?xml version="1.0" encoding="utf-8"?>
<ds:datastoreItem xmlns:ds="http://schemas.openxmlformats.org/officeDocument/2006/customXml" ds:itemID="{72C44D8A-60BB-491B-898F-C349A407E264}"/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102</TotalTime>
  <Words>843</Words>
  <Application>Microsoft Office PowerPoint</Application>
  <PresentationFormat>Předvádění na obrazovce (4:3)</PresentationFormat>
  <Paragraphs>157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Vlnění</vt:lpstr>
      <vt:lpstr>Seminář IVT 2012/2013</vt:lpstr>
      <vt:lpstr>Program hodiny</vt:lpstr>
      <vt:lpstr>Rozvrh učiva na 2012/2013</vt:lpstr>
      <vt:lpstr>Rozvrh učiva na 2012/2013</vt:lpstr>
      <vt:lpstr>Rozvrh učiva na 2012/2013</vt:lpstr>
      <vt:lpstr>Požadavky ke zkouškám</vt:lpstr>
      <vt:lpstr>Požadavky ke zkouškám</vt:lpstr>
      <vt:lpstr>Požadavky k maturitní zkoušce 2013</vt:lpstr>
      <vt:lpstr>Učebny</vt:lpstr>
      <vt:lpstr>Studijní materiály</vt:lpstr>
      <vt:lpstr>Hardware a software vybavení 2012/2013</vt:lpstr>
      <vt:lpstr>Hardware a software vybavení 2012/2013</vt:lpstr>
      <vt:lpstr>Hardware a software vybavení 2012/2013</vt:lpstr>
      <vt:lpstr>Hardware a software vybavení 2012/2013</vt:lpstr>
      <vt:lpstr>Učebna 3 - laboratoř</vt:lpstr>
      <vt:lpstr>Učebna 3 - laboratoř</vt:lpstr>
    </vt:vector>
  </TitlesOfParts>
  <Company>Gymnazium, Praha 4, Postupicka 3150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Seminář IVT 2012/2013</dc:title>
  <dc:creator>Administrator</dc:creator>
  <cp:lastModifiedBy>Administrator</cp:lastModifiedBy>
  <cp:revision>8</cp:revision>
  <dcterms:created xsi:type="dcterms:W3CDTF">2012-09-06T11:08:37Z</dcterms:created>
  <dcterms:modified xsi:type="dcterms:W3CDTF">2012-09-06T12:51:06Z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457ea730-e741-4002-bf3b-c9dade472c41</vt:lpwstr>
  </property>
  <property fmtid="{D5CDD505-2E9C-101B-9397-08002B2CF9AE}" pid="3" name="ContentTypeId">
    <vt:lpwstr>0x010100E0F635AD3BA2CF44A3B9B86DC2AD9EC1</vt:lpwstr>
  </property>
</Properties>
</file>