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s/slide11.xml" ContentType="application/vnd.openxmlformats-officedocument.presentationml.slide+xml"/>
  <Override PartName="/ppt/slides/slide5.xml" ContentType="application/vnd.openxmlformats-officedocument.presentationml.slide+xml"/>
  <Override PartName="/ppt/slides/slide3.xml" ContentType="application/vnd.openxmlformats-officedocument.presentationml.slide+xml"/>
  <Override PartName="/ppt/slides/slide2.xml" ContentType="application/vnd.openxmlformats-officedocument.presentationml.slide+xml"/>
  <Override PartName="/ppt/slides/slide1.xml" ContentType="application/vnd.openxmlformats-officedocument.presentationml.slide+xml"/>
  <Override PartName="/ppt/slides/slide6.xml" ContentType="application/vnd.openxmlformats-officedocument.presentationml.slide+xml"/>
  <Override PartName="/ppt/slides/slide4.xml" ContentType="application/vnd.openxmlformats-officedocument.presentationml.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8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5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3.xml" ContentType="application/vnd.openxmlformats-officedocument.customXml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4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14" d="100"/>
          <a:sy n="114" d="100"/>
        </p:scale>
        <p:origin x="-918" y="-2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18" Type="http://schemas.openxmlformats.org/officeDocument/2006/relationships/customXml" Target="../customXml/item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customXml" Target="../customXml/item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20" Type="http://schemas.openxmlformats.org/officeDocument/2006/relationships/customXml" Target="../customXml/item4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customXml" Target="../customXml/item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Klepnutím lze upravit styl předlohy podnadpisů.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17.12.2012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  <p:transition>
    <p:dissolv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17.12.2012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  <p:transition>
    <p:dissolv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17.12.2012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  <p:transition>
    <p:dissolv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17.12.2012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  <p:transition>
    <p:dissolv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17.12.2012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  <p:transition>
    <p:dissolv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17.12.2012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  <p:transition>
    <p:dissolv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17.12.2012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  <p:transition>
    <p:dissolv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17.12.2012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  <p:transition>
    <p:dissolv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17.12.2012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  <p:transition>
    <p:dissolv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17.12.2012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  <p:transition>
    <p:dissolv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17.12.2012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  <p:transition>
    <p:dissolv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A2481B-5154-415F-B752-558547769AA3}" type="datetimeFigureOut">
              <a:rPr lang="cs-CZ" smtClean="0"/>
              <a:pPr/>
              <a:t>17.12.2012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>
    <p:dissolve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gif"/><Relationship Id="rId3" Type="http://schemas.openxmlformats.org/officeDocument/2006/relationships/image" Target="../media/image4.png"/><Relationship Id="rId7" Type="http://schemas.openxmlformats.org/officeDocument/2006/relationships/image" Target="../media/image8.gi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jpeg"/><Relationship Id="rId4" Type="http://schemas.openxmlformats.org/officeDocument/2006/relationships/image" Target="../media/image5.gif"/><Relationship Id="rId9" Type="http://schemas.openxmlformats.org/officeDocument/2006/relationships/image" Target="../media/image10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5.jpeg"/><Relationship Id="rId7" Type="http://schemas.openxmlformats.org/officeDocument/2006/relationships/image" Target="../media/image18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6.jpeg"/><Relationship Id="rId4" Type="http://schemas.openxmlformats.org/officeDocument/2006/relationships/image" Target="../media/image16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 descr="cerny_les_obrazek_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395536" y="5301208"/>
            <a:ext cx="5832648" cy="1556792"/>
          </a:xfrm>
        </p:spPr>
        <p:txBody>
          <a:bodyPr>
            <a:noAutofit/>
          </a:bodyPr>
          <a:lstStyle/>
          <a:p>
            <a:pPr algn="l"/>
            <a:r>
              <a:rPr lang="cs-CZ" sz="4000" dirty="0" smtClean="0">
                <a:solidFill>
                  <a:schemeClr val="bg1"/>
                </a:solidFill>
                <a:latin typeface="Algerian" pitchFamily="82" charset="0"/>
              </a:rPr>
              <a:t>Lesnictví a rybolov</a:t>
            </a:r>
            <a:endParaRPr lang="cs-CZ" sz="4000" dirty="0">
              <a:solidFill>
                <a:schemeClr val="bg1"/>
              </a:solidFill>
              <a:latin typeface="Algerian" pitchFamily="82" charset="0"/>
            </a:endParaRP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5" name="Obrázek 4" descr="tygri_0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835696" y="548680"/>
            <a:ext cx="5040560" cy="295232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Zástupný symbol pro obsah 3" descr="rybyvsiti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 rot="10800000" flipV="1">
            <a:off x="0" y="10421"/>
            <a:ext cx="9158473" cy="7162994"/>
          </a:xfrm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583362"/>
          </a:xfrm>
        </p:spPr>
        <p:txBody>
          <a:bodyPr>
            <a:normAutofit/>
          </a:bodyPr>
          <a:lstStyle/>
          <a:p>
            <a:r>
              <a:rPr lang="cs-CZ" sz="3200" dirty="0" smtClean="0"/>
              <a:t/>
            </a:r>
            <a:br>
              <a:rPr lang="cs-CZ" sz="3200" dirty="0" smtClean="0"/>
            </a:br>
            <a:r>
              <a:rPr lang="cs-CZ" sz="3200" dirty="0" smtClean="0"/>
              <a:t/>
            </a:r>
            <a:br>
              <a:rPr lang="cs-CZ" sz="3200" dirty="0" smtClean="0"/>
            </a:br>
            <a:endParaRPr lang="cs-CZ" sz="3200" dirty="0"/>
          </a:p>
        </p:txBody>
      </p:sp>
      <p:sp>
        <p:nvSpPr>
          <p:cNvPr id="5" name="TextovéPole 4"/>
          <p:cNvSpPr txBox="1"/>
          <p:nvPr/>
        </p:nvSpPr>
        <p:spPr>
          <a:xfrm>
            <a:off x="467544" y="332656"/>
            <a:ext cx="8676456" cy="61247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Tx/>
              <a:buChar char="-"/>
            </a:pPr>
            <a:r>
              <a:rPr lang="cs-CZ" sz="2800" b="1" dirty="0" smtClean="0">
                <a:solidFill>
                  <a:schemeClr val="bg1"/>
                </a:solidFill>
              </a:rPr>
              <a:t>vzrůstá význam farem a plantáží, kde se chovají ryby, měkkýši, krabi, řasy.</a:t>
            </a:r>
          </a:p>
          <a:p>
            <a:r>
              <a:rPr lang="cs-CZ" sz="2800" b="1" dirty="0" smtClean="0">
                <a:solidFill>
                  <a:schemeClr val="bg1"/>
                </a:solidFill>
              </a:rPr>
              <a:t/>
            </a:r>
            <a:br>
              <a:rPr lang="cs-CZ" sz="2800" b="1" dirty="0" smtClean="0">
                <a:solidFill>
                  <a:schemeClr val="bg1"/>
                </a:solidFill>
              </a:rPr>
            </a:br>
            <a:r>
              <a:rPr lang="cs-CZ" sz="2800" b="1" dirty="0" smtClean="0">
                <a:solidFill>
                  <a:schemeClr val="bg1"/>
                </a:solidFill>
              </a:rPr>
              <a:t>- povolené kvóty neustále porušovány téměř všemi</a:t>
            </a:r>
          </a:p>
          <a:p>
            <a:r>
              <a:rPr lang="cs-CZ" sz="2800" b="1" dirty="0" smtClean="0">
                <a:solidFill>
                  <a:schemeClr val="bg1"/>
                </a:solidFill>
              </a:rPr>
              <a:t/>
            </a:r>
            <a:br>
              <a:rPr lang="cs-CZ" sz="2800" b="1" dirty="0" smtClean="0">
                <a:solidFill>
                  <a:schemeClr val="bg1"/>
                </a:solidFill>
              </a:rPr>
            </a:br>
            <a:r>
              <a:rPr lang="cs-CZ" sz="2800" b="1" dirty="0" smtClean="0">
                <a:solidFill>
                  <a:schemeClr val="bg1"/>
                </a:solidFill>
              </a:rPr>
              <a:t>- mnoho druhů (dříve až přemnožených) nyní </a:t>
            </a:r>
          </a:p>
          <a:p>
            <a:r>
              <a:rPr lang="cs-CZ" sz="2800" b="1" dirty="0" smtClean="0">
                <a:solidFill>
                  <a:schemeClr val="bg1"/>
                </a:solidFill>
              </a:rPr>
              <a:t>  na pokraji vyhynutí (Tuňák)</a:t>
            </a:r>
          </a:p>
          <a:p>
            <a:r>
              <a:rPr lang="cs-CZ" sz="2800" b="1" dirty="0" smtClean="0">
                <a:solidFill>
                  <a:schemeClr val="bg1"/>
                </a:solidFill>
              </a:rPr>
              <a:t/>
            </a:r>
            <a:br>
              <a:rPr lang="cs-CZ" sz="2800" b="1" dirty="0" smtClean="0">
                <a:solidFill>
                  <a:schemeClr val="bg1"/>
                </a:solidFill>
              </a:rPr>
            </a:br>
            <a:r>
              <a:rPr lang="cs-CZ" sz="2800" b="1" dirty="0" smtClean="0">
                <a:solidFill>
                  <a:schemeClr val="bg1"/>
                </a:solidFill>
              </a:rPr>
              <a:t>- hlubinné sítě ničí život na mořském dně</a:t>
            </a:r>
          </a:p>
          <a:p>
            <a:r>
              <a:rPr lang="cs-CZ" sz="2800" b="1" dirty="0" smtClean="0">
                <a:solidFill>
                  <a:schemeClr val="bg1"/>
                </a:solidFill>
              </a:rPr>
              <a:t/>
            </a:r>
            <a:br>
              <a:rPr lang="cs-CZ" sz="2800" b="1" dirty="0" smtClean="0">
                <a:solidFill>
                  <a:schemeClr val="bg1"/>
                </a:solidFill>
              </a:rPr>
            </a:br>
            <a:r>
              <a:rPr lang="cs-CZ" sz="2800" b="1" dirty="0" smtClean="0">
                <a:solidFill>
                  <a:schemeClr val="bg1"/>
                </a:solidFill>
              </a:rPr>
              <a:t>- ochranářské organizace: </a:t>
            </a:r>
          </a:p>
          <a:p>
            <a:r>
              <a:rPr lang="cs-CZ" sz="2800" b="1" dirty="0" smtClean="0">
                <a:solidFill>
                  <a:schemeClr val="bg1"/>
                </a:solidFill>
              </a:rPr>
              <a:t>Greenpeace, </a:t>
            </a:r>
            <a:r>
              <a:rPr lang="cs-CZ" sz="2800" b="1" dirty="0" err="1" smtClean="0">
                <a:solidFill>
                  <a:schemeClr val="bg1"/>
                </a:solidFill>
              </a:rPr>
              <a:t>SeaShepheard</a:t>
            </a:r>
            <a:endParaRPr lang="cs-CZ" sz="2800" b="1" dirty="0" smtClean="0">
              <a:solidFill>
                <a:schemeClr val="bg1"/>
              </a:solidFill>
            </a:endParaRPr>
          </a:p>
          <a:p>
            <a:r>
              <a:rPr lang="cs-CZ" sz="2800" b="1" dirty="0" smtClean="0">
                <a:solidFill>
                  <a:schemeClr val="bg1"/>
                </a:solidFill>
              </a:rPr>
              <a:t/>
            </a:r>
            <a:br>
              <a:rPr lang="cs-CZ" sz="2800" b="1" dirty="0" smtClean="0">
                <a:solidFill>
                  <a:schemeClr val="bg1"/>
                </a:solidFill>
              </a:rPr>
            </a:br>
            <a:r>
              <a:rPr lang="cs-CZ" sz="2800" b="1" dirty="0" smtClean="0">
                <a:solidFill>
                  <a:schemeClr val="bg1"/>
                </a:solidFill>
              </a:rPr>
              <a:t>- problém hlavně v Japonsku</a:t>
            </a:r>
            <a:endParaRPr lang="cs-CZ" sz="2800" b="1" dirty="0"/>
          </a:p>
        </p:txBody>
      </p:sp>
      <p:sp>
        <p:nvSpPr>
          <p:cNvPr id="6" name="TextovéPole 5"/>
          <p:cNvSpPr txBox="1"/>
          <p:nvPr/>
        </p:nvSpPr>
        <p:spPr>
          <a:xfrm>
            <a:off x="6156176" y="5661248"/>
            <a:ext cx="252028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600" b="1" dirty="0" smtClean="0">
                <a:latin typeface="Algerian" pitchFamily="82" charset="0"/>
              </a:rPr>
              <a:t>Problémy rybolovu</a:t>
            </a:r>
            <a:endParaRPr lang="cs-CZ" sz="3600" b="1" dirty="0">
              <a:latin typeface="Algerian" pitchFamily="82" charset="0"/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2996952"/>
            <a:ext cx="8229600" cy="3129211"/>
          </a:xfrm>
        </p:spPr>
        <p:txBody>
          <a:bodyPr/>
          <a:lstStyle/>
          <a:p>
            <a:pPr>
              <a:buNone/>
            </a:pPr>
            <a:r>
              <a:rPr lang="cs-CZ" dirty="0" smtClean="0">
                <a:solidFill>
                  <a:schemeClr val="accent1">
                    <a:lumMod val="75000"/>
                  </a:schemeClr>
                </a:solidFill>
                <a:latin typeface="Algerian" pitchFamily="82" charset="0"/>
              </a:rPr>
              <a:t>Vypracoval : David </a:t>
            </a:r>
            <a:r>
              <a:rPr lang="cs-CZ" dirty="0" err="1" smtClean="0">
                <a:solidFill>
                  <a:schemeClr val="accent1">
                    <a:lumMod val="75000"/>
                  </a:schemeClr>
                </a:solidFill>
                <a:latin typeface="Algerian" pitchFamily="82" charset="0"/>
              </a:rPr>
              <a:t>Bilan</a:t>
            </a:r>
            <a:endParaRPr lang="cs-CZ" dirty="0" smtClean="0">
              <a:solidFill>
                <a:schemeClr val="accent1">
                  <a:lumMod val="75000"/>
                </a:schemeClr>
              </a:solidFill>
              <a:latin typeface="Algerian" pitchFamily="82" charset="0"/>
            </a:endParaRPr>
          </a:p>
          <a:p>
            <a:pPr>
              <a:buNone/>
            </a:pPr>
            <a:r>
              <a:rPr lang="cs-CZ" dirty="0" smtClean="0">
                <a:solidFill>
                  <a:schemeClr val="accent1">
                    <a:lumMod val="75000"/>
                  </a:schemeClr>
                </a:solidFill>
                <a:latin typeface="Algerian" pitchFamily="82" charset="0"/>
              </a:rPr>
              <a:t>Zdroj               : </a:t>
            </a:r>
            <a:r>
              <a:rPr lang="cs-CZ" dirty="0" err="1" smtClean="0">
                <a:solidFill>
                  <a:schemeClr val="accent1">
                    <a:lumMod val="75000"/>
                  </a:schemeClr>
                </a:solidFill>
                <a:latin typeface="Algerian" pitchFamily="82" charset="0"/>
              </a:rPr>
              <a:t>cs.Wikipedia.org</a:t>
            </a:r>
            <a:endParaRPr lang="cs-CZ" dirty="0">
              <a:solidFill>
                <a:schemeClr val="accent1">
                  <a:lumMod val="75000"/>
                </a:schemeClr>
              </a:solidFill>
              <a:latin typeface="Algerian" pitchFamily="82" charset="0"/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 descr="image1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" y="0"/>
            <a:ext cx="9143999" cy="6858000"/>
          </a:xfrm>
          <a:prstGeom prst="rect">
            <a:avLst/>
          </a:prstGeom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>
                <a:latin typeface="Algerian" pitchFamily="82" charset="0"/>
              </a:rPr>
              <a:t>Obecné informace - lesnictví</a:t>
            </a:r>
            <a:endParaRPr lang="cs-CZ" dirty="0">
              <a:latin typeface="Algerian" pitchFamily="82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Lesy – 40 mil. Km</a:t>
            </a:r>
            <a:r>
              <a:rPr lang="cs-CZ" baseline="30000" dirty="0" smtClean="0"/>
              <a:t>2 </a:t>
            </a:r>
            <a:r>
              <a:rPr lang="cs-CZ" dirty="0" smtClean="0"/>
              <a:t> (Téměř třetina souše)</a:t>
            </a:r>
          </a:p>
          <a:p>
            <a:r>
              <a:rPr lang="cs-CZ" b="1" dirty="0" smtClean="0"/>
              <a:t>Význam lesů</a:t>
            </a:r>
            <a:r>
              <a:rPr lang="cs-CZ" dirty="0" smtClean="0"/>
              <a:t>: </a:t>
            </a:r>
          </a:p>
          <a:p>
            <a:r>
              <a:rPr lang="cs-CZ" dirty="0" smtClean="0"/>
              <a:t>1)klimatický - zadržují vodu, zvyšují vlhkost, zmírňují teplotní rozdíly</a:t>
            </a:r>
            <a:br>
              <a:rPr lang="cs-CZ" dirty="0" smtClean="0"/>
            </a:br>
            <a:r>
              <a:rPr lang="cs-CZ" dirty="0" smtClean="0"/>
              <a:t>2)půdotvorný – zpevňují, zabraňují sesuvům</a:t>
            </a:r>
            <a:br>
              <a:rPr lang="cs-CZ" dirty="0" smtClean="0"/>
            </a:br>
            <a:r>
              <a:rPr lang="cs-CZ" dirty="0" smtClean="0"/>
              <a:t>3)biologický – specifické životní prostředí </a:t>
            </a:r>
            <a:br>
              <a:rPr lang="cs-CZ" dirty="0" smtClean="0"/>
            </a:br>
            <a:r>
              <a:rPr lang="cs-CZ" dirty="0" smtClean="0"/>
              <a:t>4)rekreační</a:t>
            </a:r>
          </a:p>
          <a:p>
            <a:endParaRPr lang="cs-CZ" dirty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ázek 5" descr="image1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65301"/>
          </a:xfrm>
          <a:prstGeom prst="rect">
            <a:avLst/>
          </a:prstGeom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 smtClean="0">
                <a:latin typeface="Algerian" pitchFamily="82" charset="0"/>
              </a:rPr>
              <a:t>Export </a:t>
            </a:r>
            <a:endParaRPr lang="cs-CZ" dirty="0">
              <a:latin typeface="Algerian" pitchFamily="82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Kanada   </a:t>
            </a:r>
          </a:p>
          <a:p>
            <a:endParaRPr lang="cs-CZ" dirty="0" smtClean="0"/>
          </a:p>
          <a:p>
            <a:r>
              <a:rPr lang="cs-CZ" dirty="0" smtClean="0"/>
              <a:t>USA</a:t>
            </a:r>
          </a:p>
          <a:p>
            <a:endParaRPr lang="cs-CZ" dirty="0" smtClean="0"/>
          </a:p>
          <a:p>
            <a:r>
              <a:rPr lang="cs-CZ" dirty="0" smtClean="0"/>
              <a:t>Rusko</a:t>
            </a:r>
          </a:p>
          <a:p>
            <a:endParaRPr lang="cs-CZ" dirty="0" smtClean="0"/>
          </a:p>
          <a:p>
            <a:r>
              <a:rPr lang="cs-CZ" dirty="0" smtClean="0"/>
              <a:t>Skandinávské země</a:t>
            </a:r>
            <a:endParaRPr lang="cs-CZ" dirty="0"/>
          </a:p>
        </p:txBody>
      </p:sp>
      <p:pic>
        <p:nvPicPr>
          <p:cNvPr id="4" name="Obrázek 3" descr="dansko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427983" y="5085184"/>
            <a:ext cx="950495" cy="7200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Obrázek 4" descr="Finland_FLAG_small.g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508103" y="5085183"/>
            <a:ext cx="911738" cy="7200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Obrázek 6" descr="flag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979712" y="2708920"/>
            <a:ext cx="932089" cy="7200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Obrázek 8" descr="norsko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588224" y="5085184"/>
            <a:ext cx="989691" cy="7200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Obrázek 9" descr="svedsko.gif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7740352" y="5085184"/>
            <a:ext cx="1107692" cy="7200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Obrázek 10" descr="ca-lgflag.gif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2267744" y="1556792"/>
            <a:ext cx="1430464" cy="7200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Obrázek 11" descr="rs-lgflag.jp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2411760" y="3789040"/>
            <a:ext cx="1347020" cy="9000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 descr="image1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" y="0"/>
            <a:ext cx="9143999" cy="6858000"/>
          </a:xfrm>
          <a:prstGeom prst="rect">
            <a:avLst/>
          </a:prstGeom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>
                <a:latin typeface="Algerian" pitchFamily="82" charset="0"/>
              </a:rPr>
              <a:t>Oblasti a zpracování</a:t>
            </a:r>
            <a:endParaRPr lang="cs-CZ" dirty="0">
              <a:latin typeface="Algerian" pitchFamily="82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cs-CZ" b="1" dirty="0" smtClean="0"/>
              <a:t>Nejvýznamnější oblasti: </a:t>
            </a:r>
            <a:endParaRPr lang="cs-CZ" dirty="0" smtClean="0"/>
          </a:p>
          <a:p>
            <a:r>
              <a:rPr lang="cs-CZ" dirty="0" smtClean="0"/>
              <a:t>1) Severní lesní pás – mírná klimatické zóna severní polokoule</a:t>
            </a:r>
          </a:p>
          <a:p>
            <a:r>
              <a:rPr lang="cs-CZ" dirty="0" smtClean="0"/>
              <a:t>2) Jižní lesní pás –rovníková a tropická klimatická zóna</a:t>
            </a:r>
          </a:p>
          <a:p>
            <a:r>
              <a:rPr lang="cs-CZ" dirty="0" smtClean="0"/>
              <a:t/>
            </a:r>
            <a:br>
              <a:rPr lang="cs-CZ" dirty="0" smtClean="0"/>
            </a:br>
            <a:r>
              <a:rPr lang="cs-CZ" b="1" dirty="0" smtClean="0"/>
              <a:t>Využití dřeva: </a:t>
            </a:r>
            <a:endParaRPr lang="cs-CZ" dirty="0" smtClean="0"/>
          </a:p>
          <a:p>
            <a:r>
              <a:rPr lang="cs-CZ" dirty="0" smtClean="0"/>
              <a:t>- výroba řeziva </a:t>
            </a:r>
            <a:br>
              <a:rPr lang="cs-CZ" dirty="0" smtClean="0"/>
            </a:br>
            <a:r>
              <a:rPr lang="cs-CZ" dirty="0" smtClean="0"/>
              <a:t>- výroba celulózy a papíru </a:t>
            </a:r>
            <a:br>
              <a:rPr lang="cs-CZ" dirty="0" smtClean="0"/>
            </a:br>
            <a:r>
              <a:rPr lang="cs-CZ" dirty="0" smtClean="0"/>
              <a:t>- palivo</a:t>
            </a:r>
          </a:p>
          <a:p>
            <a:r>
              <a:rPr lang="cs-CZ" dirty="0" smtClean="0"/>
              <a:t/>
            </a:r>
            <a:br>
              <a:rPr lang="cs-CZ" dirty="0" smtClean="0"/>
            </a:br>
            <a:r>
              <a:rPr lang="cs-CZ" dirty="0" smtClean="0"/>
              <a:t>- Žďárové zemědělství také hraje svou roli (vypaluje lesy)</a:t>
            </a:r>
          </a:p>
          <a:p>
            <a:endParaRPr lang="cs-CZ" dirty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 descr="3ab7c084b8_22196485_o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 smtClean="0">
                <a:latin typeface="Algerian" pitchFamily="82" charset="0"/>
              </a:rPr>
              <a:t>Negativní dopady</a:t>
            </a:r>
            <a:endParaRPr lang="cs-CZ" dirty="0">
              <a:latin typeface="Algerian" pitchFamily="82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2924944"/>
            <a:ext cx="8229600" cy="3201219"/>
          </a:xfrm>
        </p:spPr>
        <p:txBody>
          <a:bodyPr/>
          <a:lstStyle/>
          <a:p>
            <a:r>
              <a:rPr lang="cs-CZ" dirty="0" smtClean="0">
                <a:solidFill>
                  <a:schemeClr val="bg1"/>
                </a:solidFill>
              </a:rPr>
              <a:t>Ničení ekosystémů</a:t>
            </a:r>
          </a:p>
          <a:p>
            <a:r>
              <a:rPr lang="cs-CZ" dirty="0" smtClean="0">
                <a:solidFill>
                  <a:schemeClr val="bg1"/>
                </a:solidFill>
              </a:rPr>
              <a:t>V horských oblastech dává podmínky k sesuvům půdy</a:t>
            </a:r>
          </a:p>
          <a:p>
            <a:r>
              <a:rPr lang="cs-CZ" dirty="0" smtClean="0">
                <a:solidFill>
                  <a:schemeClr val="bg1"/>
                </a:solidFill>
              </a:rPr>
              <a:t>Posiluje skleníkový efekt</a:t>
            </a:r>
          </a:p>
          <a:p>
            <a:r>
              <a:rPr lang="cs-CZ" dirty="0" smtClean="0">
                <a:solidFill>
                  <a:schemeClr val="bg1"/>
                </a:solidFill>
              </a:rPr>
              <a:t>Snižuje čistotu vzduchu</a:t>
            </a:r>
          </a:p>
          <a:p>
            <a:endParaRPr lang="cs-CZ" dirty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Zástupný symbol pro obsah 3" descr="300px-Pátzcuaro-Trad-Fishing-3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5715000"/>
            <a:ext cx="3168352" cy="1143000"/>
          </a:xfrm>
        </p:spPr>
        <p:txBody>
          <a:bodyPr>
            <a:normAutofit/>
          </a:bodyPr>
          <a:lstStyle/>
          <a:p>
            <a:r>
              <a:rPr lang="cs-CZ" dirty="0" smtClean="0">
                <a:latin typeface="Algerian" pitchFamily="82" charset="0"/>
              </a:rPr>
              <a:t>Rybolov</a:t>
            </a:r>
            <a:endParaRPr lang="cs-CZ" dirty="0">
              <a:latin typeface="Algerian" pitchFamily="82" charset="0"/>
            </a:endParaRPr>
          </a:p>
        </p:txBody>
      </p:sp>
      <p:pic>
        <p:nvPicPr>
          <p:cNvPr id="5" name="Obrázek 4" descr="296957_101208155216_homepage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868145" y="4149080"/>
            <a:ext cx="3275856" cy="270892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 descr="Stones-in-water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>
                <a:latin typeface="Algerian" pitchFamily="82" charset="0"/>
              </a:rPr>
              <a:t>Obecné informace - rybolov</a:t>
            </a:r>
            <a:endParaRPr lang="cs-CZ" dirty="0">
              <a:latin typeface="Algerian" pitchFamily="82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b="1" dirty="0" smtClean="0"/>
              <a:t>Využití ryb:</a:t>
            </a:r>
          </a:p>
          <a:p>
            <a:pPr>
              <a:buNone/>
            </a:pPr>
            <a:r>
              <a:rPr lang="cs-CZ" b="1" dirty="0" smtClean="0"/>
              <a:t>    a) Jako potravina</a:t>
            </a:r>
            <a:br>
              <a:rPr lang="cs-CZ" b="1" dirty="0" smtClean="0"/>
            </a:br>
            <a:r>
              <a:rPr lang="cs-CZ" b="1" dirty="0" smtClean="0"/>
              <a:t>b) Zpracování na moučku, rybí tuk</a:t>
            </a:r>
            <a:br>
              <a:rPr lang="cs-CZ" b="1" dirty="0" smtClean="0"/>
            </a:br>
            <a:r>
              <a:rPr lang="cs-CZ" b="1" dirty="0" smtClean="0"/>
              <a:t>c) Farmaceutický průmysl</a:t>
            </a:r>
            <a:br>
              <a:rPr lang="cs-CZ" b="1" dirty="0" smtClean="0"/>
            </a:br>
            <a:r>
              <a:rPr lang="cs-CZ" b="1" dirty="0" smtClean="0"/>
              <a:t/>
            </a:r>
            <a:br>
              <a:rPr lang="cs-CZ" b="1" dirty="0" smtClean="0"/>
            </a:br>
            <a:r>
              <a:rPr lang="cs-CZ" b="1" dirty="0" smtClean="0"/>
              <a:t>! šelfová moře významná pro rybolov ! probíhá zde fotosyntéza ;  akumulace živé hmoty</a:t>
            </a:r>
          </a:p>
          <a:p>
            <a:endParaRPr lang="cs-CZ" dirty="0" smtClean="0"/>
          </a:p>
          <a:p>
            <a:endParaRPr lang="cs-CZ" dirty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 descr="Stones-in-water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>
                <a:latin typeface="Algerian" pitchFamily="82" charset="0"/>
              </a:rPr>
              <a:t>Oblasti rybolovu</a:t>
            </a:r>
            <a:endParaRPr lang="cs-CZ" dirty="0">
              <a:latin typeface="Algerian" pitchFamily="82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916832"/>
            <a:ext cx="8229600" cy="4209331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cs-CZ" b="1" dirty="0" smtClean="0"/>
              <a:t>    1. Severozápadní Pacifik</a:t>
            </a:r>
            <a:br>
              <a:rPr lang="cs-CZ" b="1" dirty="0" smtClean="0"/>
            </a:br>
            <a:r>
              <a:rPr lang="cs-CZ" b="1" dirty="0" smtClean="0"/>
              <a:t>2. Jihovýchodní Pacifik</a:t>
            </a:r>
            <a:br>
              <a:rPr lang="cs-CZ" b="1" dirty="0" smtClean="0"/>
            </a:br>
            <a:r>
              <a:rPr lang="cs-CZ" b="1" dirty="0" smtClean="0"/>
              <a:t>3. Severovýchodní Atlantik</a:t>
            </a:r>
            <a:br>
              <a:rPr lang="cs-CZ" b="1" dirty="0" smtClean="0"/>
            </a:br>
            <a:r>
              <a:rPr lang="cs-CZ" b="1" dirty="0" smtClean="0"/>
              <a:t>4. Severozápadní Atlantik</a:t>
            </a:r>
          </a:p>
          <a:p>
            <a:pPr>
              <a:buNone/>
            </a:pPr>
            <a:r>
              <a:rPr lang="cs-CZ" b="1" dirty="0" smtClean="0"/>
              <a:t/>
            </a:r>
            <a:br>
              <a:rPr lang="cs-CZ" b="1" dirty="0" smtClean="0"/>
            </a:br>
            <a:r>
              <a:rPr lang="cs-CZ" b="1" u="sng" dirty="0" smtClean="0"/>
              <a:t>Sladkovodní: </a:t>
            </a:r>
            <a:r>
              <a:rPr lang="cs-CZ" b="1" dirty="0" smtClean="0"/>
              <a:t>Východní, Jihovýchodní a Jižní Asie</a:t>
            </a:r>
            <a:r>
              <a:rPr lang="cs-CZ" dirty="0" smtClean="0"/>
              <a:t/>
            </a:r>
            <a:br>
              <a:rPr lang="cs-CZ" dirty="0" smtClean="0"/>
            </a:br>
            <a:endParaRPr lang="cs-CZ" dirty="0" smtClean="0"/>
          </a:p>
          <a:p>
            <a:endParaRPr lang="cs-CZ" dirty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Obrázek 7" descr="Stones-in-water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14400" y="332656"/>
            <a:ext cx="6897960" cy="1143000"/>
          </a:xfrm>
        </p:spPr>
        <p:txBody>
          <a:bodyPr/>
          <a:lstStyle/>
          <a:p>
            <a:r>
              <a:rPr lang="cs-CZ" dirty="0" smtClean="0">
                <a:latin typeface="Algerian" pitchFamily="82" charset="0"/>
              </a:rPr>
              <a:t>Rybolov - velmoci</a:t>
            </a:r>
            <a:endParaRPr lang="cs-CZ" dirty="0">
              <a:latin typeface="Algerian" pitchFamily="82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b="1" dirty="0" smtClean="0"/>
              <a:t>Japonsko</a:t>
            </a:r>
          </a:p>
          <a:p>
            <a:r>
              <a:rPr lang="cs-CZ" b="1" dirty="0" smtClean="0"/>
              <a:t> USA</a:t>
            </a:r>
          </a:p>
          <a:p>
            <a:r>
              <a:rPr lang="cs-CZ" b="1" dirty="0" smtClean="0"/>
              <a:t> Rusko</a:t>
            </a:r>
          </a:p>
          <a:p>
            <a:r>
              <a:rPr lang="cs-CZ" b="1" dirty="0" smtClean="0"/>
              <a:t>Norsko</a:t>
            </a:r>
          </a:p>
          <a:p>
            <a:r>
              <a:rPr lang="cs-CZ" b="1" dirty="0" smtClean="0"/>
              <a:t>Island</a:t>
            </a:r>
          </a:p>
          <a:p>
            <a:r>
              <a:rPr lang="cs-CZ" b="1" dirty="0" smtClean="0"/>
              <a:t>Chile</a:t>
            </a:r>
          </a:p>
          <a:p>
            <a:r>
              <a:rPr lang="cs-CZ" b="1" dirty="0" smtClean="0"/>
              <a:t>země Jihovýchodní Asie</a:t>
            </a:r>
          </a:p>
          <a:p>
            <a:endParaRPr lang="cs-CZ" b="1" dirty="0"/>
          </a:p>
        </p:txBody>
      </p:sp>
      <p:pic>
        <p:nvPicPr>
          <p:cNvPr id="4" name="Obrázek 3" descr="ja-lgflag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868144" y="1628800"/>
            <a:ext cx="1077616" cy="7200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Obrázek 4" descr="Flagbig.G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868144" y="2420888"/>
            <a:ext cx="1023288" cy="7200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Obrázek 5" descr="flag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236296" y="1700808"/>
            <a:ext cx="932086" cy="7200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Obrázek 6" descr="norsko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7164288" y="2420888"/>
            <a:ext cx="1080120" cy="7200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Obrázek 8" descr="rs-lgflag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4716016" y="2420888"/>
            <a:ext cx="1077616" cy="7200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Obrázek 9" descr="chile.pn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4716016" y="1628800"/>
            <a:ext cx="1080675" cy="7200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E0F635AD3BA2CF44A3B9B86DC2AD9EC1" ma:contentTypeVersion="1" ma:contentTypeDescription="Vytvoří nový dokument" ma:contentTypeScope="" ma:versionID="8f7326285afd49f5ef5002430cc49389">
  <xsd:schema xmlns:xsd="http://www.w3.org/2001/XMLSchema" xmlns:xs="http://www.w3.org/2001/XMLSchema" xmlns:p="http://schemas.microsoft.com/office/2006/metadata/properties" xmlns:ns2="739c032b-a5be-4b43-b007-0b056e5ef5b0" targetNamespace="http://schemas.microsoft.com/office/2006/metadata/properties" ma:root="true" ma:fieldsID="5f670596faa504749097f9c31e0ae072" ns2:_="">
    <xsd:import namespace="739c032b-a5be-4b43-b007-0b056e5ef5b0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39c032b-a5be-4b43-b007-0b056e5ef5b0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Hodnota ID dokumentu" ma:description="Hodnota ID dokumentu přiřazená této položce" ma:internalName="_dlc_DocId" ma:readOnly="true">
      <xsd:simpleType>
        <xsd:restriction base="dms:Text"/>
      </xsd:simpleType>
    </xsd:element>
    <xsd:element name="_dlc_DocIdUrl" ma:index="9" nillable="true" ma:displayName="ID dokumentu" ma:description="Trvalý odkaz na tento dokument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Zachovat ID" ma:description="Ponechat ID po přidání" ma:hidden="true" ma:internalName="_dlc_DocIdPersistId" ma:readOnly="true">
      <xsd:simpleType>
        <xsd:restriction base="dms:Boolea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Assembly>Microsoft.Office.DocumentManagement, Version=14.0.0.0, Culture=neutral, PublicKeyToken=71e9bce111e9429c</Assembly>
    <Class>Microsoft.Office.DocumentManagement.Internal.DocIdHandler</Class>
    <Data/>
    <Filter/>
  </Receiver>
</spe:Receiver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4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dlc_DocId xmlns="739c032b-a5be-4b43-b007-0b056e5ef5b0">2QZ4H56NJ3VP-63-1654</_dlc_DocId>
    <_dlc_DocIdUrl xmlns="739c032b-a5be-4b43-b007-0b056e5ef5b0">
      <Url>https://sharepoint.postupicka.cz/seminar4/_layouts/DocIdRedir.aspx?ID=2QZ4H56NJ3VP-63-1654</Url>
      <Description>2QZ4H56NJ3VP-63-1654</Description>
    </_dlc_DocIdUrl>
  </documentManagement>
</p:properties>
</file>

<file path=customXml/itemProps1.xml><?xml version="1.0" encoding="utf-8"?>
<ds:datastoreItem xmlns:ds="http://schemas.openxmlformats.org/officeDocument/2006/customXml" ds:itemID="{BF22D3BF-E9DE-4893-88CE-BCE344081581}"/>
</file>

<file path=customXml/itemProps2.xml><?xml version="1.0" encoding="utf-8"?>
<ds:datastoreItem xmlns:ds="http://schemas.openxmlformats.org/officeDocument/2006/customXml" ds:itemID="{5C325A75-FF04-4CA4-AA17-7E5137E3B5F4}"/>
</file>

<file path=customXml/itemProps3.xml><?xml version="1.0" encoding="utf-8"?>
<ds:datastoreItem xmlns:ds="http://schemas.openxmlformats.org/officeDocument/2006/customXml" ds:itemID="{330BB007-340C-4368-A8BA-BE17387D858B}"/>
</file>

<file path=customXml/itemProps4.xml><?xml version="1.0" encoding="utf-8"?>
<ds:datastoreItem xmlns:ds="http://schemas.openxmlformats.org/officeDocument/2006/customXml" ds:itemID="{A5B91F8D-F069-469E-BA4D-D30EDA693D2B}"/>
</file>

<file path=docProps/app.xml><?xml version="1.0" encoding="utf-8"?>
<Properties xmlns="http://schemas.openxmlformats.org/officeDocument/2006/extended-properties" xmlns:vt="http://schemas.openxmlformats.org/officeDocument/2006/docPropsVTypes">
  <TotalTime>95</TotalTime>
  <Words>131</Words>
  <Application>Microsoft Office PowerPoint</Application>
  <PresentationFormat>Předvádění na obrazovce (4:3)</PresentationFormat>
  <Paragraphs>52</Paragraphs>
  <Slides>11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11</vt:i4>
      </vt:variant>
    </vt:vector>
  </HeadingPairs>
  <TitlesOfParts>
    <vt:vector size="12" baseType="lpstr">
      <vt:lpstr>Motiv sady Office</vt:lpstr>
      <vt:lpstr>Lesnictví a rybolov</vt:lpstr>
      <vt:lpstr>Obecné informace - lesnictví</vt:lpstr>
      <vt:lpstr>Export </vt:lpstr>
      <vt:lpstr>Oblasti a zpracování</vt:lpstr>
      <vt:lpstr>Negativní dopady</vt:lpstr>
      <vt:lpstr>Rybolov</vt:lpstr>
      <vt:lpstr>Obecné informace - rybolov</vt:lpstr>
      <vt:lpstr>Oblasti rybolovu</vt:lpstr>
      <vt:lpstr>Rybolov - velmoci</vt:lpstr>
      <vt:lpstr>  </vt:lpstr>
      <vt:lpstr>Prezentace aplikace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Lesnictví a rybolov</dc:title>
  <dc:creator>David</dc:creator>
  <cp:lastModifiedBy>Beranová, Dana</cp:lastModifiedBy>
  <cp:revision>11</cp:revision>
  <dcterms:created xsi:type="dcterms:W3CDTF">2012-12-16T18:17:24Z</dcterms:created>
  <dcterms:modified xsi:type="dcterms:W3CDTF">2012-12-17T10:27:10Z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0x010100E0F635AD3BA2CF44A3B9B86DC2AD9EC1</vt:lpwstr>
  </property>
  <property fmtid="{D5CDD505-2E9C-101B-9397-08002B2CF9AE}" pid="3" name="_dlc_DocIdItemGuid">
    <vt:lpwstr>02ba4688-e262-4df0-b290-98846e90298a</vt:lpwstr>
  </property>
</Properties>
</file>