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slideLayouts/slideLayout8.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4" d="100"/>
          <a:sy n="114" d="100"/>
        </p:scale>
        <p:origin x="-918" y="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18" Type="http://schemas.openxmlformats.org/officeDocument/2006/relationships/customXml" Target="../customXml/item4.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9AF13B08-D092-46FC-9BC6-FF9C856B83B4}" type="datetimeFigureOut">
              <a:rPr lang="cs-CZ" smtClean="0"/>
              <a:pPr/>
              <a:t>10.1.2013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C427B844-C0EA-443C-BE44-9D8BF5CD1B51}"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9AF13B08-D092-46FC-9BC6-FF9C856B83B4}" type="datetimeFigureOut">
              <a:rPr lang="cs-CZ" smtClean="0"/>
              <a:pPr/>
              <a:t>10.1.2013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C427B844-C0EA-443C-BE44-9D8BF5CD1B51}"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9AF13B08-D092-46FC-9BC6-FF9C856B83B4}" type="datetimeFigureOut">
              <a:rPr lang="cs-CZ" smtClean="0"/>
              <a:pPr/>
              <a:t>10.1.2013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C427B844-C0EA-443C-BE44-9D8BF5CD1B51}"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9AF13B08-D092-46FC-9BC6-FF9C856B83B4}" type="datetimeFigureOut">
              <a:rPr lang="cs-CZ" smtClean="0"/>
              <a:pPr/>
              <a:t>10.1.2013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C427B844-C0EA-443C-BE44-9D8BF5CD1B51}"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9AF13B08-D092-46FC-9BC6-FF9C856B83B4}" type="datetimeFigureOut">
              <a:rPr lang="cs-CZ" smtClean="0"/>
              <a:pPr/>
              <a:t>10.1.2013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C427B844-C0EA-443C-BE44-9D8BF5CD1B51}"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9AF13B08-D092-46FC-9BC6-FF9C856B83B4}" type="datetimeFigureOut">
              <a:rPr lang="cs-CZ" smtClean="0"/>
              <a:pPr/>
              <a:t>10.1.2013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C427B844-C0EA-443C-BE44-9D8BF5CD1B51}"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9AF13B08-D092-46FC-9BC6-FF9C856B83B4}" type="datetimeFigureOut">
              <a:rPr lang="cs-CZ" smtClean="0"/>
              <a:pPr/>
              <a:t>10.1.2013</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C427B844-C0EA-443C-BE44-9D8BF5CD1B51}"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9AF13B08-D092-46FC-9BC6-FF9C856B83B4}" type="datetimeFigureOut">
              <a:rPr lang="cs-CZ" smtClean="0"/>
              <a:pPr/>
              <a:t>10.1.2013</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C427B844-C0EA-443C-BE44-9D8BF5CD1B51}"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9AF13B08-D092-46FC-9BC6-FF9C856B83B4}" type="datetimeFigureOut">
              <a:rPr lang="cs-CZ" smtClean="0"/>
              <a:pPr/>
              <a:t>10.1.2013</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C427B844-C0EA-443C-BE44-9D8BF5CD1B51}"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9AF13B08-D092-46FC-9BC6-FF9C856B83B4}" type="datetimeFigureOut">
              <a:rPr lang="cs-CZ" smtClean="0"/>
              <a:pPr/>
              <a:t>10.1.2013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C427B844-C0EA-443C-BE44-9D8BF5CD1B51}"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9AF13B08-D092-46FC-9BC6-FF9C856B83B4}" type="datetimeFigureOut">
              <a:rPr lang="cs-CZ" smtClean="0"/>
              <a:pPr/>
              <a:t>10.1.2013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C427B844-C0EA-443C-BE44-9D8BF5CD1B51}" type="slidenum">
              <a:rPr lang="cs-CZ" smtClean="0"/>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F13B08-D092-46FC-9BC6-FF9C856B83B4}" type="datetimeFigureOut">
              <a:rPr lang="cs-CZ" smtClean="0"/>
              <a:pPr/>
              <a:t>10.1.2013</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27B844-C0EA-443C-BE44-9D8BF5CD1B51}"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wikipedia.com/" TargetMode="Externa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Comfor\Desktop\věřící-obrázek.jpg"/>
          <p:cNvPicPr>
            <a:picLocks noChangeAspect="1" noChangeArrowheads="1"/>
          </p:cNvPicPr>
          <p:nvPr/>
        </p:nvPicPr>
        <p:blipFill>
          <a:blip r:embed="rId2" cstate="print"/>
          <a:srcRect/>
          <a:stretch>
            <a:fillRect/>
          </a:stretch>
        </p:blipFill>
        <p:spPr bwMode="auto">
          <a:xfrm>
            <a:off x="-468560" y="-116632"/>
            <a:ext cx="9886404" cy="6974632"/>
          </a:xfrm>
          <a:prstGeom prst="rect">
            <a:avLst/>
          </a:prstGeom>
          <a:ln>
            <a:noFill/>
          </a:ln>
          <a:effectLst>
            <a:softEdge rad="112500"/>
          </a:effectLst>
        </p:spPr>
      </p:pic>
      <p:sp>
        <p:nvSpPr>
          <p:cNvPr id="2" name="Nadpis 1"/>
          <p:cNvSpPr>
            <a:spLocks noGrp="1"/>
          </p:cNvSpPr>
          <p:nvPr>
            <p:ph type="ctrTitle"/>
          </p:nvPr>
        </p:nvSpPr>
        <p:spPr>
          <a:xfrm>
            <a:off x="1907704" y="1628800"/>
            <a:ext cx="7772400" cy="1470025"/>
          </a:xfrm>
        </p:spPr>
        <p:txBody>
          <a:bodyPr>
            <a:normAutofit/>
          </a:bodyPr>
          <a:lstStyle/>
          <a:p>
            <a:r>
              <a:rPr lang="cs-CZ" sz="5400" b="1" dirty="0" smtClean="0"/>
              <a:t>Náboženství</a:t>
            </a:r>
            <a:endParaRPr lang="cs-CZ" sz="5400" b="1" dirty="0"/>
          </a:p>
        </p:txBody>
      </p:sp>
      <p:sp>
        <p:nvSpPr>
          <p:cNvPr id="3" name="Podnadpis 2"/>
          <p:cNvSpPr>
            <a:spLocks noGrp="1"/>
          </p:cNvSpPr>
          <p:nvPr>
            <p:ph type="subTitle" idx="1"/>
          </p:nvPr>
        </p:nvSpPr>
        <p:spPr/>
        <p:txBody>
          <a:bodyPr/>
          <a:lstStyle/>
          <a:p>
            <a:endParaRPr lang="cs-CZ"/>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67544" y="260648"/>
            <a:ext cx="8229600" cy="6264696"/>
          </a:xfrm>
        </p:spPr>
        <p:txBody>
          <a:bodyPr>
            <a:normAutofit/>
          </a:bodyPr>
          <a:lstStyle/>
          <a:p>
            <a:endParaRPr lang="cs-CZ" sz="1800" dirty="0" smtClean="0"/>
          </a:p>
          <a:p>
            <a:pPr>
              <a:buNone/>
            </a:pPr>
            <a:r>
              <a:rPr lang="cs-CZ" sz="1400" dirty="0" smtClean="0"/>
              <a:t>                                                                       </a:t>
            </a:r>
            <a:r>
              <a:rPr lang="cs-CZ" sz="1400" b="1" dirty="0" smtClean="0"/>
              <a:t>Definice náboženství</a:t>
            </a:r>
          </a:p>
          <a:p>
            <a:r>
              <a:rPr lang="cs-CZ" sz="1400" dirty="0" smtClean="0"/>
              <a:t>Není </a:t>
            </a:r>
            <a:r>
              <a:rPr lang="cs-CZ" sz="1400" dirty="0"/>
              <a:t>známa definice náboženství, na níž by se širší vědecká komunita shodla. Náboženství v moderním smyslu je totiž velmi abstraktní pojem, k němuž se dospěje až na základě </a:t>
            </a:r>
            <a:r>
              <a:rPr lang="cs-CZ" sz="1400" dirty="0" smtClean="0"/>
              <a:t>srovnávání.</a:t>
            </a:r>
          </a:p>
          <a:p>
            <a:r>
              <a:rPr lang="cs-CZ" sz="1400" baseline="30000" dirty="0" smtClean="0"/>
              <a:t> </a:t>
            </a:r>
            <a:r>
              <a:rPr lang="cs-CZ" sz="1400" dirty="0" smtClean="0"/>
              <a:t>Na </a:t>
            </a:r>
            <a:r>
              <a:rPr lang="cs-CZ" sz="1400" dirty="0"/>
              <a:t>náboženství je možné nahlížet z různých, i protikladných úhlů pohledu</a:t>
            </a:r>
            <a:r>
              <a:rPr lang="cs-CZ" sz="1400" dirty="0" smtClean="0"/>
              <a:t>.</a:t>
            </a:r>
            <a:r>
              <a:rPr lang="cs-CZ" sz="1400" baseline="30000" dirty="0" smtClean="0"/>
              <a:t> </a:t>
            </a:r>
            <a:r>
              <a:rPr lang="cs-CZ" sz="1400" dirty="0" smtClean="0"/>
              <a:t>Odborná </a:t>
            </a:r>
            <a:r>
              <a:rPr lang="cs-CZ" sz="1400" dirty="0"/>
              <a:t>literatura poskytuje mnoho různých definic.  České slovo náboženství, úzce spojené s pojmem Boha, má také posunutý význam oproti pojmům v jiných jazycích, odvozeným často ze slova </a:t>
            </a:r>
            <a:r>
              <a:rPr lang="cs-CZ" sz="1400" dirty="0" err="1" smtClean="0"/>
              <a:t>religio</a:t>
            </a:r>
            <a:r>
              <a:rPr lang="cs-CZ" sz="1400" dirty="0" smtClean="0"/>
              <a:t>.</a:t>
            </a:r>
            <a:endParaRPr lang="cs-CZ" sz="2000" dirty="0"/>
          </a:p>
          <a:p>
            <a:endParaRPr lang="cs-CZ" sz="1400" dirty="0" smtClean="0"/>
          </a:p>
          <a:p>
            <a:endParaRPr lang="cs-CZ" sz="1400" dirty="0"/>
          </a:p>
          <a:p>
            <a:pPr>
              <a:buNone/>
            </a:pPr>
            <a:r>
              <a:rPr lang="cs-CZ" sz="1400" b="1" dirty="0" smtClean="0"/>
              <a:t>         </a:t>
            </a:r>
          </a:p>
          <a:p>
            <a:pPr>
              <a:buNone/>
            </a:pPr>
            <a:r>
              <a:rPr lang="cs-CZ" sz="1400" b="1" dirty="0"/>
              <a:t> </a:t>
            </a:r>
            <a:r>
              <a:rPr lang="cs-CZ" sz="1400" b="1" dirty="0" smtClean="0"/>
              <a:t>                                                                Příklady definic náboženství:</a:t>
            </a:r>
            <a:endParaRPr lang="cs-CZ" sz="1400" dirty="0"/>
          </a:p>
          <a:p>
            <a:r>
              <a:rPr lang="cs-CZ" sz="1400" u="sng" dirty="0" err="1" smtClean="0"/>
              <a:t>Émile</a:t>
            </a:r>
            <a:r>
              <a:rPr lang="cs-CZ" sz="1400" u="sng" dirty="0" smtClean="0"/>
              <a:t> </a:t>
            </a:r>
            <a:r>
              <a:rPr lang="cs-CZ" sz="1400" u="sng" dirty="0" err="1"/>
              <a:t>Durkheim</a:t>
            </a:r>
            <a:r>
              <a:rPr lang="cs-CZ" sz="1400" dirty="0"/>
              <a:t>: Náboženství je jednotný systém víry a praktik vztahujících se k posvátným věcem, to jest k věcem odtažitým a zakázaným; systém víry a praktik, které sjednocují všechny své přívržence v jediném morálním společenství nazývaném </a:t>
            </a:r>
            <a:r>
              <a:rPr lang="cs-CZ" sz="1400" dirty="0" smtClean="0"/>
              <a:t>církev</a:t>
            </a:r>
            <a:endParaRPr lang="cs-CZ" sz="1400" dirty="0"/>
          </a:p>
          <a:p>
            <a:endParaRPr lang="cs-CZ" sz="1400" dirty="0" smtClean="0"/>
          </a:p>
          <a:p>
            <a:r>
              <a:rPr lang="cs-CZ" sz="1400" u="sng" dirty="0" err="1" smtClean="0"/>
              <a:t>Gottlieb</a:t>
            </a:r>
            <a:r>
              <a:rPr lang="cs-CZ" sz="1400" u="sng" dirty="0" smtClean="0"/>
              <a:t> </a:t>
            </a:r>
            <a:r>
              <a:rPr lang="cs-CZ" sz="1400" u="sng" dirty="0" err="1"/>
              <a:t>Fichte</a:t>
            </a:r>
            <a:r>
              <a:rPr lang="cs-CZ" sz="1400" dirty="0"/>
              <a:t>: Náboženství je poznání; objasňuje člověka sobě samému, odpovídá na nejvyšší otázky, které vůbec mohou být vzneseny, a přináší tak člověku dokonalou jednotu se sebou samým a skutečné posvěcené mysli</a:t>
            </a:r>
            <a:r>
              <a:rPr lang="cs-CZ" sz="1400" dirty="0" smtClean="0"/>
              <a:t>.</a:t>
            </a:r>
            <a:endParaRPr lang="cs-CZ" sz="1400" dirty="0"/>
          </a:p>
          <a:p>
            <a:endParaRPr lang="cs-CZ" sz="1400" dirty="0" smtClean="0"/>
          </a:p>
          <a:p>
            <a:r>
              <a:rPr lang="cs-CZ" sz="1400" u="sng" dirty="0" smtClean="0"/>
              <a:t>Sigmund </a:t>
            </a:r>
            <a:r>
              <a:rPr lang="cs-CZ" sz="1400" u="sng" dirty="0" err="1"/>
              <a:t>Freud</a:t>
            </a:r>
            <a:r>
              <a:rPr lang="cs-CZ" sz="1400" dirty="0"/>
              <a:t>: Náboženství je kolektivní neuróza, respektive funkce individuální psychiky, jež produkuje bohy, kteří mají za úkol těšit a uspokojovat dětinské touhy dospělého</a:t>
            </a:r>
            <a:r>
              <a:rPr lang="cs-CZ" sz="1400" dirty="0" smtClean="0"/>
              <a:t>.</a:t>
            </a:r>
            <a:endParaRPr lang="cs-CZ" sz="1400" dirty="0"/>
          </a:p>
          <a:p>
            <a:endParaRPr lang="cs-CZ" sz="1400" dirty="0" smtClean="0"/>
          </a:p>
          <a:p>
            <a:r>
              <a:rPr lang="cs-CZ" sz="1400" u="sng" dirty="0" smtClean="0"/>
              <a:t>Karel </a:t>
            </a:r>
            <a:r>
              <a:rPr lang="cs-CZ" sz="1400" u="sng" dirty="0"/>
              <a:t>Marx</a:t>
            </a:r>
            <a:r>
              <a:rPr lang="cs-CZ" sz="1400" dirty="0"/>
              <a:t>: Náboženská bída je výrazem jednak skutečné bídy, jednak protestem proti skutečné bídě. Náboženství je povzdech utlačovaného tvora, cit bezcitného světa, duch bezduchých poměrů. Náboženství je opium lidu</a:t>
            </a:r>
            <a:r>
              <a:rPr lang="cs-CZ" sz="1400" dirty="0" smtClean="0"/>
              <a:t>.</a:t>
            </a:r>
            <a:endParaRPr lang="cs-CZ" sz="1400" dirty="0"/>
          </a:p>
          <a:p>
            <a:endParaRPr lang="cs-CZ" sz="1800" dirty="0" smtClean="0"/>
          </a:p>
          <a:p>
            <a:endParaRPr lang="cs-CZ"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Typologie náboženství</a:t>
            </a:r>
            <a:br>
              <a:rPr lang="cs-CZ" b="1" dirty="0"/>
            </a:br>
            <a:endParaRPr lang="cs-CZ" dirty="0"/>
          </a:p>
        </p:txBody>
      </p:sp>
      <p:sp>
        <p:nvSpPr>
          <p:cNvPr id="3" name="Zástupný symbol pro obsah 2"/>
          <p:cNvSpPr>
            <a:spLocks noGrp="1"/>
          </p:cNvSpPr>
          <p:nvPr>
            <p:ph idx="1"/>
          </p:nvPr>
        </p:nvSpPr>
        <p:spPr>
          <a:xfrm>
            <a:off x="467544" y="1124744"/>
            <a:ext cx="8229600" cy="5733256"/>
          </a:xfrm>
        </p:spPr>
        <p:txBody>
          <a:bodyPr>
            <a:noAutofit/>
          </a:bodyPr>
          <a:lstStyle/>
          <a:p>
            <a:pPr>
              <a:buNone/>
            </a:pPr>
            <a:r>
              <a:rPr lang="cs-CZ" sz="1400" b="1" dirty="0" smtClean="0"/>
              <a:t>         Kmenová </a:t>
            </a:r>
            <a:r>
              <a:rPr lang="cs-CZ" sz="1400" b="1" dirty="0"/>
              <a:t>náboženství</a:t>
            </a:r>
          </a:p>
          <a:p>
            <a:r>
              <a:rPr lang="cs-CZ" sz="1200" dirty="0" smtClean="0"/>
              <a:t>tzv</a:t>
            </a:r>
            <a:r>
              <a:rPr lang="cs-CZ" sz="1200" dirty="0"/>
              <a:t>. přírodní nebo lépe </a:t>
            </a:r>
            <a:r>
              <a:rPr lang="cs-CZ" sz="1200" b="1" i="1" dirty="0"/>
              <a:t>kmenové</a:t>
            </a:r>
            <a:r>
              <a:rPr lang="cs-CZ" sz="1200" dirty="0"/>
              <a:t> náboženství je </a:t>
            </a:r>
            <a:r>
              <a:rPr lang="cs-CZ" sz="1200" dirty="0" smtClean="0"/>
              <a:t>nezpochybnitelný</a:t>
            </a:r>
            <a:r>
              <a:rPr lang="cs-CZ" sz="1200" dirty="0"/>
              <a:t>, nerozlišený celek zvyklostí a tradic daného společenství, </a:t>
            </a:r>
            <a:r>
              <a:rPr lang="cs-CZ" sz="1200" dirty="0" smtClean="0"/>
              <a:t>které </a:t>
            </a:r>
            <a:r>
              <a:rPr lang="cs-CZ" sz="1200" dirty="0"/>
              <a:t>tvoří jeho identitu a odlišuje je od ostatních. </a:t>
            </a:r>
            <a:endParaRPr lang="cs-CZ" sz="1200" dirty="0" smtClean="0"/>
          </a:p>
          <a:p>
            <a:r>
              <a:rPr lang="cs-CZ" sz="1200" dirty="0" smtClean="0"/>
              <a:t>Ve složitějších </a:t>
            </a:r>
            <a:r>
              <a:rPr lang="cs-CZ" sz="1200" dirty="0"/>
              <a:t>společnostech se z tohoto celku vydělují jednotlivé složky kultury: hudba a tanec, vyprávění, umění, divadlo, obyčeje, právo, literatura a další. Kmenové náboženství je kolektivní a uzavřené, člověk se do něj rodí, děje se ve společných slavnostech a nemá žádné výslovné učení. Charakterizuje zejména společnosti sběračsko-lovecké a předává se socializací.</a:t>
            </a:r>
          </a:p>
          <a:p>
            <a:r>
              <a:rPr lang="cs-CZ" sz="1200" dirty="0"/>
              <a:t>Jakousi přechodnou formu představuje náboženství </a:t>
            </a:r>
            <a:r>
              <a:rPr lang="cs-CZ" sz="1200" b="1" i="1" dirty="0"/>
              <a:t>rodové</a:t>
            </a:r>
            <a:r>
              <a:rPr lang="cs-CZ" sz="1200" dirty="0"/>
              <a:t> (kult předků), typické pro zemědělské společnosti, které má společnou strukturu, ale v každém rodě se uctívají jiní společní </a:t>
            </a:r>
            <a:r>
              <a:rPr lang="cs-CZ" sz="1200" dirty="0" smtClean="0"/>
              <a:t>předkové.</a:t>
            </a:r>
          </a:p>
          <a:p>
            <a:endParaRPr lang="cs-CZ" sz="1200" b="1" dirty="0" smtClean="0"/>
          </a:p>
          <a:p>
            <a:pPr>
              <a:buNone/>
            </a:pPr>
            <a:r>
              <a:rPr lang="cs-CZ" sz="1200" b="1" dirty="0" smtClean="0"/>
              <a:t>           </a:t>
            </a:r>
          </a:p>
          <a:p>
            <a:pPr>
              <a:buNone/>
            </a:pPr>
            <a:endParaRPr lang="cs-CZ" sz="1200" b="1" dirty="0" smtClean="0"/>
          </a:p>
          <a:p>
            <a:pPr>
              <a:buNone/>
            </a:pPr>
            <a:endParaRPr lang="cs-CZ" sz="1200" b="1" dirty="0" smtClean="0"/>
          </a:p>
          <a:p>
            <a:pPr>
              <a:buNone/>
            </a:pPr>
            <a:endParaRPr lang="cs-CZ" sz="1200" b="1" dirty="0" smtClean="0"/>
          </a:p>
          <a:p>
            <a:pPr>
              <a:buNone/>
            </a:pPr>
            <a:endParaRPr lang="cs-CZ" sz="1200" b="1" dirty="0" smtClean="0"/>
          </a:p>
          <a:p>
            <a:pPr>
              <a:buNone/>
            </a:pPr>
            <a:endParaRPr lang="cs-CZ" sz="1200" b="1" dirty="0" smtClean="0"/>
          </a:p>
          <a:p>
            <a:pPr>
              <a:buNone/>
            </a:pPr>
            <a:endParaRPr lang="cs-CZ" sz="1200" b="1" dirty="0" smtClean="0"/>
          </a:p>
          <a:p>
            <a:pPr>
              <a:buNone/>
            </a:pPr>
            <a:endParaRPr lang="cs-CZ" sz="1200" b="1" dirty="0" smtClean="0"/>
          </a:p>
          <a:p>
            <a:pPr>
              <a:buNone/>
            </a:pPr>
            <a:r>
              <a:rPr lang="cs-CZ" sz="1400" b="1" dirty="0" smtClean="0"/>
              <a:t>Historická </a:t>
            </a:r>
            <a:r>
              <a:rPr lang="cs-CZ" sz="1400" b="1" dirty="0"/>
              <a:t>náboženství</a:t>
            </a:r>
            <a:endParaRPr lang="cs-CZ" sz="1200" b="1" dirty="0"/>
          </a:p>
          <a:p>
            <a:r>
              <a:rPr lang="cs-CZ" sz="1200" dirty="0" smtClean="0"/>
              <a:t>náboženství</a:t>
            </a:r>
            <a:r>
              <a:rPr lang="cs-CZ" sz="1200" dirty="0"/>
              <a:t> </a:t>
            </a:r>
            <a:r>
              <a:rPr lang="cs-CZ" sz="1200" b="1" i="1" dirty="0"/>
              <a:t>historická</a:t>
            </a:r>
            <a:r>
              <a:rPr lang="cs-CZ" sz="1200" dirty="0"/>
              <a:t> se odvozují od vystoupení určité zakladatelské osobnosti a jejího zjeveného učení a příkladu. </a:t>
            </a:r>
            <a:endParaRPr lang="cs-CZ" sz="1200" dirty="0" smtClean="0"/>
          </a:p>
          <a:p>
            <a:r>
              <a:rPr lang="cs-CZ" sz="1200" dirty="0" smtClean="0"/>
              <a:t>Příkladem může být</a:t>
            </a:r>
            <a:r>
              <a:rPr lang="cs-CZ" sz="1200" dirty="0"/>
              <a:t> židovství s Abrahámem a Mojžíšem, </a:t>
            </a:r>
            <a:r>
              <a:rPr lang="cs-CZ" sz="1200" dirty="0" err="1"/>
              <a:t>mithraismus</a:t>
            </a:r>
            <a:r>
              <a:rPr lang="cs-CZ" sz="1200" dirty="0"/>
              <a:t> se </a:t>
            </a:r>
            <a:r>
              <a:rPr lang="cs-CZ" sz="1200" dirty="0" err="1"/>
              <a:t>Zarathuštrou</a:t>
            </a:r>
            <a:r>
              <a:rPr lang="cs-CZ" sz="1200" dirty="0"/>
              <a:t>, křesťanství s </a:t>
            </a:r>
            <a:r>
              <a:rPr lang="cs-CZ" sz="1200" dirty="0" smtClean="0"/>
              <a:t>Ježíšem </a:t>
            </a:r>
            <a:r>
              <a:rPr lang="cs-CZ" sz="1200" dirty="0"/>
              <a:t>Nazaretským nebo islám s </a:t>
            </a:r>
            <a:r>
              <a:rPr lang="cs-CZ" sz="1200" dirty="0" err="1"/>
              <a:t>Muhammadem</a:t>
            </a:r>
            <a:r>
              <a:rPr lang="cs-CZ" sz="1200" dirty="0"/>
              <a:t>. I když obvykle začínají jako náboženství jisté skupiny, vytvářejí si posvátné texty, později psané a komentované. Díky tomu lze často sledovat i určitý vnitřní vývoj, který vede k monoteismu a k posunu důrazu od vnějšího náboženského jednání (kultu) k učení a mravním požadavkům. </a:t>
            </a:r>
            <a:endParaRPr lang="cs-CZ" sz="1200" dirty="0" smtClean="0"/>
          </a:p>
          <a:p>
            <a:r>
              <a:rPr lang="cs-CZ" sz="1200" dirty="0" smtClean="0"/>
              <a:t>Postupně </a:t>
            </a:r>
            <a:r>
              <a:rPr lang="cs-CZ" sz="1200" dirty="0"/>
              <a:t>se obracejí k jednotlivému člověku, mohou se tudíž šířit i přes hranice původního etnika a nabývat univerzální povahu. Často provázejí i širší společenskou a politickou integraci a více či méně se spojují s politickou mocí</a:t>
            </a:r>
            <a:r>
              <a:rPr lang="cs-CZ" sz="1200" dirty="0" smtClean="0"/>
              <a:t>.</a:t>
            </a:r>
            <a:endParaRPr lang="cs-CZ" sz="1200" dirty="0"/>
          </a:p>
          <a:p>
            <a:endParaRPr lang="cs-CZ" sz="1200" dirty="0"/>
          </a:p>
          <a:p>
            <a:endParaRPr lang="cs-CZ" sz="1600" dirty="0"/>
          </a:p>
        </p:txBody>
      </p:sp>
      <p:pic>
        <p:nvPicPr>
          <p:cNvPr id="2050" name="Picture 2" descr="C:\Users\Comfor\Desktop\jpg-domorodci-kmene-HULI.jpg"/>
          <p:cNvPicPr>
            <a:picLocks noChangeAspect="1" noChangeArrowheads="1"/>
          </p:cNvPicPr>
          <p:nvPr/>
        </p:nvPicPr>
        <p:blipFill>
          <a:blip r:embed="rId2" cstate="print"/>
          <a:srcRect/>
          <a:stretch>
            <a:fillRect/>
          </a:stretch>
        </p:blipFill>
        <p:spPr bwMode="auto">
          <a:xfrm>
            <a:off x="5467995" y="2564904"/>
            <a:ext cx="3496493" cy="2622370"/>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260648"/>
            <a:ext cx="8229600" cy="5865515"/>
          </a:xfrm>
        </p:spPr>
        <p:txBody>
          <a:bodyPr>
            <a:normAutofit/>
          </a:bodyPr>
          <a:lstStyle/>
          <a:p>
            <a:pPr>
              <a:buNone/>
            </a:pPr>
            <a:r>
              <a:rPr lang="cs-CZ" sz="1400" b="1" dirty="0" smtClean="0"/>
              <a:t>               Polyteismus a monoteismus</a:t>
            </a:r>
          </a:p>
          <a:p>
            <a:endParaRPr lang="cs-CZ" sz="1400" dirty="0" smtClean="0"/>
          </a:p>
          <a:p>
            <a:r>
              <a:rPr lang="cs-CZ" sz="1400" dirty="0" smtClean="0"/>
              <a:t>Jednoduché rozlišení spočívá na tom, zda dané náboženství uctívá jednoho nebo více bohů. Mnohé kmenové společnosti o žádných bozích nemluví, nýbrž uctívají „přírodní síly“ na posvátných místech a při zvláštních příležitostech (nový Měsíc, zatmění a podobně).</a:t>
            </a:r>
          </a:p>
          <a:p>
            <a:endParaRPr lang="cs-CZ" sz="1400" dirty="0" smtClean="0"/>
          </a:p>
          <a:p>
            <a:r>
              <a:rPr lang="cs-CZ" sz="1400" dirty="0" smtClean="0"/>
              <a:t>Většina vyspělých kultur starověku uctívala různě členitou hierarchii božstev s jedním nejvyšším a ani v řecké a římské mytologii nejsou postavy bohů tak zřetelně odlišené, jak si naši předkové představovali. Mytologie jsou velmi proměnné a svědčí spíše o pojmenování nějakých sil (blesku, plodnosti, úrody) nebo oblastí (rodiny, obchodu, řemesel) než o vyhraněných „osobnostech“ bohů se stálými jmény. V buddhismu se bohové objevují jen jako kategorie bytostí vedle lidí, zvířat a dalších typů, v židovství nesmí být Bůh nijak zobrazován.</a:t>
            </a:r>
          </a:p>
        </p:txBody>
      </p:sp>
      <p:pic>
        <p:nvPicPr>
          <p:cNvPr id="1026" name="Picture 2" descr="C:\Users\Comfor\Desktop\zeus.jpg"/>
          <p:cNvPicPr>
            <a:picLocks noChangeAspect="1" noChangeArrowheads="1"/>
          </p:cNvPicPr>
          <p:nvPr/>
        </p:nvPicPr>
        <p:blipFill>
          <a:blip r:embed="rId2" cstate="print"/>
          <a:srcRect/>
          <a:stretch>
            <a:fillRect/>
          </a:stretch>
        </p:blipFill>
        <p:spPr bwMode="auto">
          <a:xfrm>
            <a:off x="251520" y="3150861"/>
            <a:ext cx="3626818" cy="3707139"/>
          </a:xfrm>
          <a:prstGeom prst="rect">
            <a:avLst/>
          </a:prstGeom>
          <a:noFill/>
        </p:spPr>
      </p:pic>
      <p:pic>
        <p:nvPicPr>
          <p:cNvPr id="1027" name="Picture 3" descr="C:\Users\Comfor\Desktop\4261e59267_88880075_o2.jpg"/>
          <p:cNvPicPr>
            <a:picLocks noChangeAspect="1" noChangeArrowheads="1"/>
          </p:cNvPicPr>
          <p:nvPr/>
        </p:nvPicPr>
        <p:blipFill>
          <a:blip r:embed="rId3" cstate="print"/>
          <a:srcRect/>
          <a:stretch>
            <a:fillRect/>
          </a:stretch>
        </p:blipFill>
        <p:spPr bwMode="auto">
          <a:xfrm>
            <a:off x="4932040" y="3068960"/>
            <a:ext cx="2888059" cy="3412967"/>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Světová náboženství</a:t>
            </a:r>
            <a:br>
              <a:rPr lang="cs-CZ" dirty="0" smtClean="0"/>
            </a:br>
            <a:endParaRPr lang="cs-CZ" dirty="0"/>
          </a:p>
        </p:txBody>
      </p:sp>
      <p:sp>
        <p:nvSpPr>
          <p:cNvPr id="3" name="Zástupný symbol pro obsah 2"/>
          <p:cNvSpPr>
            <a:spLocks noGrp="1"/>
          </p:cNvSpPr>
          <p:nvPr>
            <p:ph idx="1"/>
          </p:nvPr>
        </p:nvSpPr>
        <p:spPr/>
        <p:txBody>
          <a:bodyPr>
            <a:noAutofit/>
          </a:bodyPr>
          <a:lstStyle/>
          <a:p>
            <a:r>
              <a:rPr lang="cs-CZ" sz="1400" dirty="0" smtClean="0"/>
              <a:t>náboženství je možno dělit na dualismus jako základ teismu, na monismus jako základ ateismu, popř. panteismu. Pokud věřící věří pouze v jednoho boha, jedná se o monoteismus, pokud ve více, jedná se o polyteismus. Pokud ztotožňují boha s přírodou, jedná se o panteismus jakožto formu monismu. Panteismu je velmi podobný </a:t>
            </a:r>
            <a:r>
              <a:rPr lang="cs-CZ" sz="1400" dirty="0" err="1" smtClean="0"/>
              <a:t>panenteismus</a:t>
            </a:r>
            <a:r>
              <a:rPr lang="cs-CZ" sz="1400" dirty="0" smtClean="0"/>
              <a:t>. </a:t>
            </a:r>
          </a:p>
          <a:p>
            <a:endParaRPr lang="cs-CZ" sz="1400" dirty="0" smtClean="0"/>
          </a:p>
          <a:p>
            <a:r>
              <a:rPr lang="cs-CZ" sz="1400" dirty="0" smtClean="0"/>
              <a:t>Nejrozšířenějšími monoteistickými náboženstvími současnosti jsou křesťanství a islám, která obě navazují na židovství (judaismus). Věřící těchto náboženství jsou </a:t>
            </a:r>
            <a:r>
              <a:rPr lang="cs-CZ" sz="1400" i="1" dirty="0" smtClean="0"/>
              <a:t>lidé Knihy</a:t>
            </a:r>
            <a:r>
              <a:rPr lang="cs-CZ" sz="1400" dirty="0" smtClean="0"/>
              <a:t>, neboť věří ve stejného Boha a Starý zákon považují za posvátný - inspirovaný samotným Bohem. </a:t>
            </a:r>
          </a:p>
          <a:p>
            <a:endParaRPr lang="cs-CZ" sz="1400" dirty="0" smtClean="0"/>
          </a:p>
          <a:p>
            <a:r>
              <a:rPr lang="cs-CZ" sz="1400" dirty="0" smtClean="0"/>
              <a:t>Křesťané kromě Starého zákona uznávají též Nový zákon. Muslimové Starý i Nový zákon v dnešní formě neuznávají, neboť je považují za pozměněné vůči jejich původní zjevené formě, avšak uznávají některé biblické postavy a myšlenky. Jejich  posvátnou knihou je Korán.</a:t>
            </a:r>
          </a:p>
          <a:p>
            <a:endParaRPr lang="cs-CZ" sz="1400" dirty="0" smtClean="0"/>
          </a:p>
          <a:p>
            <a:r>
              <a:rPr lang="cs-CZ" sz="1400" dirty="0" smtClean="0"/>
              <a:t>Každé náboženství má jinou interpretaci pojmu bůh, podle potřeb té či oné společnosti, ve které vzniklo, a podle doby vzniku. To je společný jmenovatel a podstata všech náboženství, s výjimkou monistických. </a:t>
            </a:r>
            <a:endParaRPr lang="cs-CZ" sz="1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67544" y="0"/>
            <a:ext cx="8229600" cy="4525963"/>
          </a:xfrm>
        </p:spPr>
        <p:txBody>
          <a:bodyPr>
            <a:normAutofit/>
          </a:bodyPr>
          <a:lstStyle/>
          <a:p>
            <a:pPr>
              <a:buNone/>
            </a:pPr>
            <a:endParaRPr lang="cs-CZ" sz="1400" dirty="0" smtClean="0"/>
          </a:p>
          <a:p>
            <a:endParaRPr lang="cs-CZ" sz="1400" dirty="0" smtClean="0"/>
          </a:p>
        </p:txBody>
      </p:sp>
      <p:pic>
        <p:nvPicPr>
          <p:cNvPr id="1026" name="Picture 2" descr="C:\Users\Comfor\Desktop\Religion_distribution.png"/>
          <p:cNvPicPr>
            <a:picLocks noChangeAspect="1" noChangeArrowheads="1"/>
          </p:cNvPicPr>
          <p:nvPr/>
        </p:nvPicPr>
        <p:blipFill>
          <a:blip r:embed="rId2" cstate="print"/>
          <a:srcRect/>
          <a:stretch>
            <a:fillRect/>
          </a:stretch>
        </p:blipFill>
        <p:spPr bwMode="auto">
          <a:xfrm>
            <a:off x="179512" y="0"/>
            <a:ext cx="8815530" cy="4945388"/>
          </a:xfrm>
          <a:prstGeom prst="rect">
            <a:avLst/>
          </a:prstGeom>
          <a:noFill/>
        </p:spPr>
      </p:pic>
      <p:sp>
        <p:nvSpPr>
          <p:cNvPr id="5" name="TextovéPole 4"/>
          <p:cNvSpPr txBox="1"/>
          <p:nvPr/>
        </p:nvSpPr>
        <p:spPr>
          <a:xfrm>
            <a:off x="467544" y="5157192"/>
            <a:ext cx="8064896" cy="800219"/>
          </a:xfrm>
          <a:prstGeom prst="rect">
            <a:avLst/>
          </a:prstGeom>
          <a:noFill/>
        </p:spPr>
        <p:txBody>
          <a:bodyPr wrap="square" rtlCol="0">
            <a:spAutoFit/>
          </a:bodyPr>
          <a:lstStyle/>
          <a:p>
            <a:r>
              <a:rPr lang="cs-CZ" sz="1400" dirty="0" smtClean="0"/>
              <a:t>Nejvíce lidí se dnes hlásí ke křesťanství, následuje islám a hinduismus. Více než miliarda lidí se s žádným náboženstvím neztotožňuje. </a:t>
            </a:r>
          </a:p>
          <a:p>
            <a:endParaRPr lang="cs-CZ"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a:bodyPr>
          <a:lstStyle/>
          <a:p>
            <a:endParaRPr lang="cs-CZ" dirty="0"/>
          </a:p>
        </p:txBody>
      </p:sp>
      <p:pic>
        <p:nvPicPr>
          <p:cNvPr id="2050" name="Picture 2" descr="C:\Users\Comfor\Desktop\Bez názvu.png"/>
          <p:cNvPicPr>
            <a:picLocks noChangeAspect="1" noChangeArrowheads="1"/>
          </p:cNvPicPr>
          <p:nvPr/>
        </p:nvPicPr>
        <p:blipFill>
          <a:blip r:embed="rId2" cstate="print"/>
          <a:srcRect/>
          <a:stretch>
            <a:fillRect/>
          </a:stretch>
        </p:blipFill>
        <p:spPr bwMode="auto">
          <a:xfrm>
            <a:off x="0" y="1196752"/>
            <a:ext cx="9177860" cy="366371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Náboženství a stát</a:t>
            </a:r>
            <a:endParaRPr lang="cs-CZ" dirty="0"/>
          </a:p>
        </p:txBody>
      </p:sp>
      <p:sp>
        <p:nvSpPr>
          <p:cNvPr id="3" name="Zástupný symbol pro obsah 2"/>
          <p:cNvSpPr>
            <a:spLocks noGrp="1"/>
          </p:cNvSpPr>
          <p:nvPr>
            <p:ph idx="1"/>
          </p:nvPr>
        </p:nvSpPr>
        <p:spPr/>
        <p:txBody>
          <a:bodyPr>
            <a:normAutofit/>
          </a:bodyPr>
          <a:lstStyle/>
          <a:p>
            <a:r>
              <a:rPr lang="cs-CZ" sz="1400" dirty="0" smtClean="0"/>
              <a:t>Buddhismus je v současnosti státním náboženstvím Bhútánu, kde převažuje Tibetský buddhismus a také v Kambodži a Thajsku, které se hlásí k </a:t>
            </a:r>
            <a:r>
              <a:rPr lang="cs-CZ" sz="1400" dirty="0" err="1" smtClean="0"/>
              <a:t>Théravádě</a:t>
            </a:r>
            <a:r>
              <a:rPr lang="cs-CZ" sz="1400" dirty="0" smtClean="0"/>
              <a:t>.</a:t>
            </a:r>
          </a:p>
          <a:p>
            <a:r>
              <a:rPr lang="cs-CZ" sz="1400" dirty="0" smtClean="0"/>
              <a:t> Římskokatolické vyznání považuje za své státní náboženství Argentina, Dominikánská republika, Kostarika, Lichtenštejnsko, Malta, Monako,Salvador a některé Švýcarské kantony. Jako státní církev vystupuje také Řecká pravoslavná církev. Luteránství jedna z větví protestantismu je státním náboženstvím v Dánsku, na Islandu a v Norsku. Anglikánská církev je státní církví Anglie.</a:t>
            </a:r>
          </a:p>
          <a:p>
            <a:r>
              <a:rPr lang="cs-CZ" sz="1400" dirty="0" smtClean="0"/>
              <a:t>Islám je v současností statím náboženstvím v nejvíce zemích světa. </a:t>
            </a:r>
            <a:r>
              <a:rPr lang="cs-CZ" sz="1400" dirty="0" err="1" smtClean="0"/>
              <a:t>Aceh</a:t>
            </a:r>
            <a:r>
              <a:rPr lang="cs-CZ" sz="1400" dirty="0" smtClean="0"/>
              <a:t> (indonéská provincie), Afghánistán, Alžírsko, Bangladéš, Brunej, Egypt, Jordánsko, Katar, Komory, Libye, Maledivy, Malajsie, Maroko, Mauretánie, Pákistán, Saúdská Arábie, Somálsko, Spojené arabské emiráty, Tunisko deklarují za své státní náboženství sunnitský islám. Nerozlišený nebo smíšený </a:t>
            </a:r>
            <a:r>
              <a:rPr lang="cs-CZ" sz="1400" dirty="0" err="1" smtClean="0"/>
              <a:t>sunnitsko</a:t>
            </a:r>
            <a:r>
              <a:rPr lang="cs-CZ" sz="1400" dirty="0" smtClean="0"/>
              <a:t>-</a:t>
            </a:r>
            <a:r>
              <a:rPr lang="cs-CZ" sz="1400" dirty="0" err="1" smtClean="0"/>
              <a:t>ší</a:t>
            </a:r>
            <a:r>
              <a:rPr lang="cs-CZ" sz="1400" dirty="0" smtClean="0"/>
              <a:t>'</a:t>
            </a:r>
            <a:r>
              <a:rPr lang="cs-CZ" sz="1400" dirty="0" err="1" smtClean="0"/>
              <a:t>itský</a:t>
            </a:r>
            <a:r>
              <a:rPr lang="cs-CZ" sz="1400" dirty="0" smtClean="0"/>
              <a:t> islám je státním náboženstvím v Bahrajnu, Iráku, Jemenu a Kuvajtu. </a:t>
            </a:r>
            <a:r>
              <a:rPr lang="cs-CZ" sz="1400" dirty="0" err="1" smtClean="0"/>
              <a:t>Ší</a:t>
            </a:r>
            <a:r>
              <a:rPr lang="cs-CZ" sz="1400" dirty="0" smtClean="0"/>
              <a:t>'</a:t>
            </a:r>
            <a:r>
              <a:rPr lang="cs-CZ" sz="1400" dirty="0" err="1" smtClean="0"/>
              <a:t>itský</a:t>
            </a:r>
            <a:r>
              <a:rPr lang="cs-CZ" sz="1400" dirty="0" smtClean="0"/>
              <a:t> islám je státním náboženstvím Íránu. </a:t>
            </a:r>
            <a:r>
              <a:rPr lang="cs-CZ" sz="1400" dirty="0" err="1" smtClean="0"/>
              <a:t>Ibádíja</a:t>
            </a:r>
            <a:r>
              <a:rPr lang="cs-CZ" sz="1400" dirty="0" smtClean="0"/>
              <a:t> je převládajícím náboženstvím v Ománu.</a:t>
            </a:r>
          </a:p>
          <a:p>
            <a:endParaRPr lang="cs-CZ" sz="1400" dirty="0"/>
          </a:p>
        </p:txBody>
      </p:sp>
      <p:pic>
        <p:nvPicPr>
          <p:cNvPr id="3074" name="Picture 2" descr="C:\Users\Comfor\Desktop\State_Religions.png"/>
          <p:cNvPicPr>
            <a:picLocks noChangeAspect="1" noChangeArrowheads="1"/>
          </p:cNvPicPr>
          <p:nvPr/>
        </p:nvPicPr>
        <p:blipFill>
          <a:blip r:embed="rId2" cstate="print"/>
          <a:srcRect/>
          <a:stretch>
            <a:fillRect/>
          </a:stretch>
        </p:blipFill>
        <p:spPr bwMode="auto">
          <a:xfrm>
            <a:off x="3851920" y="4293096"/>
            <a:ext cx="5075525" cy="2348880"/>
          </a:xfrm>
          <a:prstGeom prst="rect">
            <a:avLst/>
          </a:prstGeom>
          <a:noFill/>
        </p:spPr>
      </p:pic>
      <p:sp>
        <p:nvSpPr>
          <p:cNvPr id="5" name="TextovéPole 4"/>
          <p:cNvSpPr txBox="1"/>
          <p:nvPr/>
        </p:nvSpPr>
        <p:spPr>
          <a:xfrm>
            <a:off x="395536" y="6165304"/>
            <a:ext cx="2808312" cy="461665"/>
          </a:xfrm>
          <a:prstGeom prst="rect">
            <a:avLst/>
          </a:prstGeom>
          <a:noFill/>
        </p:spPr>
        <p:txBody>
          <a:bodyPr wrap="square" rtlCol="0">
            <a:spAutoFit/>
          </a:bodyPr>
          <a:lstStyle/>
          <a:p>
            <a:r>
              <a:rPr lang="cs-CZ" sz="1200" dirty="0" smtClean="0"/>
              <a:t>Zdroje: </a:t>
            </a:r>
            <a:r>
              <a:rPr lang="cs-CZ" sz="1200" dirty="0" smtClean="0">
                <a:hlinkClick r:id="rId3"/>
              </a:rPr>
              <a:t>www.</a:t>
            </a:r>
            <a:r>
              <a:rPr lang="cs-CZ" sz="1200" dirty="0" err="1" smtClean="0">
                <a:hlinkClick r:id="rId3"/>
              </a:rPr>
              <a:t>wikipedia.com</a:t>
            </a:r>
            <a:endParaRPr lang="cs-CZ" sz="1200" dirty="0" smtClean="0"/>
          </a:p>
          <a:p>
            <a:r>
              <a:rPr lang="cs-CZ" sz="1200" dirty="0" smtClean="0"/>
              <a:t>              www.</a:t>
            </a:r>
            <a:r>
              <a:rPr lang="cs-CZ" sz="1200" dirty="0" err="1" smtClean="0"/>
              <a:t>nicm.cz</a:t>
            </a:r>
            <a:endParaRPr lang="cs-CZ"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endParaRPr lang="cs-CZ"/>
          </a:p>
        </p:txBody>
      </p:sp>
    </p:spTree>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E0F635AD3BA2CF44A3B9B86DC2AD9EC1" ma:contentTypeVersion="1" ma:contentTypeDescription="Vytvoří nový dokument" ma:contentTypeScope="" ma:versionID="8f7326285afd49f5ef5002430cc49389">
  <xsd:schema xmlns:xsd="http://www.w3.org/2001/XMLSchema" xmlns:xs="http://www.w3.org/2001/XMLSchema" xmlns:p="http://schemas.microsoft.com/office/2006/metadata/properties" xmlns:ns2="739c032b-a5be-4b43-b007-0b056e5ef5b0" targetNamespace="http://schemas.microsoft.com/office/2006/metadata/properties" ma:root="true" ma:fieldsID="5f670596faa504749097f9c31e0ae072" ns2:_="">
    <xsd:import namespace="739c032b-a5be-4b43-b007-0b056e5ef5b0"/>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9c032b-a5be-4b43-b007-0b056e5ef5b0" elementFormDefault="qualified">
    <xsd:import namespace="http://schemas.microsoft.com/office/2006/documentManagement/types"/>
    <xsd:import namespace="http://schemas.microsoft.com/office/infopath/2007/PartnerControls"/>
    <xsd:element name="_dlc_DocId" ma:index="8" nillable="true" ma:displayName="Hodnota ID dokumentu" ma:description="Hodnota ID dokumentu přiřazená této položce" ma:internalName="_dlc_DocId" ma:readOnly="true">
      <xsd:simpleType>
        <xsd:restriction base="dms:Text"/>
      </xsd:simpleType>
    </xsd:element>
    <xsd:element name="_dlc_DocIdUrl" ma:index="9" nillable="true" ma:displayName="ID dokumentu" ma:description="Trvalý odkaz na tento dok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Zachovat ID" ma:description="Ponechat ID po přidání"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739c032b-a5be-4b43-b007-0b056e5ef5b0">2QZ4H56NJ3VP-63-1729</_dlc_DocId>
    <_dlc_DocIdUrl xmlns="739c032b-a5be-4b43-b007-0b056e5ef5b0">
      <Url>https://sharepoint.postupicka.cz/seminar4/_layouts/DocIdRedir.aspx?ID=2QZ4H56NJ3VP-63-1729</Url>
      <Description>2QZ4H56NJ3VP-63-1729</Description>
    </_dlc_DocIdUrl>
  </documentManagement>
</p:properties>
</file>

<file path=customXml/itemProps1.xml><?xml version="1.0" encoding="utf-8"?>
<ds:datastoreItem xmlns:ds="http://schemas.openxmlformats.org/officeDocument/2006/customXml" ds:itemID="{DEDC5803-DA96-4189-8707-CC3831164C62}"/>
</file>

<file path=customXml/itemProps2.xml><?xml version="1.0" encoding="utf-8"?>
<ds:datastoreItem xmlns:ds="http://schemas.openxmlformats.org/officeDocument/2006/customXml" ds:itemID="{8EF77038-E496-4BC6-8B01-8F05EDA96A90}"/>
</file>

<file path=customXml/itemProps3.xml><?xml version="1.0" encoding="utf-8"?>
<ds:datastoreItem xmlns:ds="http://schemas.openxmlformats.org/officeDocument/2006/customXml" ds:itemID="{A2CA8D79-E24C-4EDB-B547-0FF0DA8EF836}"/>
</file>

<file path=customXml/itemProps4.xml><?xml version="1.0" encoding="utf-8"?>
<ds:datastoreItem xmlns:ds="http://schemas.openxmlformats.org/officeDocument/2006/customXml" ds:itemID="{B965F1C3-E212-4A6B-970E-DFCF40A5E2B5}"/>
</file>

<file path=docProps/app.xml><?xml version="1.0" encoding="utf-8"?>
<Properties xmlns="http://schemas.openxmlformats.org/officeDocument/2006/extended-properties" xmlns:vt="http://schemas.openxmlformats.org/officeDocument/2006/docPropsVTypes">
  <TotalTime>129</TotalTime>
  <Words>156</Words>
  <Application>Microsoft Office PowerPoint</Application>
  <PresentationFormat>Předvádění na obrazovce (4:3)</PresentationFormat>
  <Paragraphs>54</Paragraphs>
  <Slides>9</Slides>
  <Notes>0</Notes>
  <HiddenSlides>0</HiddenSlides>
  <MMClips>0</MMClips>
  <ScaleCrop>false</ScaleCrop>
  <HeadingPairs>
    <vt:vector size="4" baseType="variant">
      <vt:variant>
        <vt:lpstr>Motiv</vt:lpstr>
      </vt:variant>
      <vt:variant>
        <vt:i4>1</vt:i4>
      </vt:variant>
      <vt:variant>
        <vt:lpstr>Nadpisy snímků</vt:lpstr>
      </vt:variant>
      <vt:variant>
        <vt:i4>9</vt:i4>
      </vt:variant>
    </vt:vector>
  </HeadingPairs>
  <TitlesOfParts>
    <vt:vector size="10" baseType="lpstr">
      <vt:lpstr>Motiv sady Office</vt:lpstr>
      <vt:lpstr>Náboženství</vt:lpstr>
      <vt:lpstr>Prezentace aplikace PowerPoint</vt:lpstr>
      <vt:lpstr>Typologie náboženství </vt:lpstr>
      <vt:lpstr>Prezentace aplikace PowerPoint</vt:lpstr>
      <vt:lpstr>Světová náboženství </vt:lpstr>
      <vt:lpstr>Prezentace aplikace PowerPoint</vt:lpstr>
      <vt:lpstr>Prezentace aplikace PowerPoint</vt:lpstr>
      <vt:lpstr>Náboženství a stát</vt:lpstr>
      <vt:lpstr>Prezentace aplikace PowerPoint</vt:lpstr>
    </vt:vector>
  </TitlesOfParts>
  <Company>ATC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Náboženství</dc:title>
  <dc:creator>Comfor</dc:creator>
  <cp:lastModifiedBy>Beranová, Dana</cp:lastModifiedBy>
  <cp:revision>13</cp:revision>
  <dcterms:created xsi:type="dcterms:W3CDTF">2012-12-23T10:01:53Z</dcterms:created>
  <dcterms:modified xsi:type="dcterms:W3CDTF">2013-01-10T07:34:35Z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0x010100E0F635AD3BA2CF44A3B9B86DC2AD9EC1</vt:lpwstr>
  </property>
  <property fmtid="{D5CDD505-2E9C-101B-9397-08002B2CF9AE}" pid="3" name="_dlc_DocIdItemGuid">
    <vt:lpwstr>dcbb259b-312c-490f-ab7b-66ce4a97d30c</vt:lpwstr>
  </property>
</Properties>
</file>