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793B352-2D5F-4DCA-A743-063F9980927A}" type="datetimeFigureOut">
              <a:rPr lang="cs-CZ" smtClean="0"/>
              <a:pPr/>
              <a:t>3.12.2012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F6F98A-374B-4D94-BE15-062DFDAA98F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Národnosti</a:t>
            </a:r>
            <a:br>
              <a:rPr lang="cs-CZ" dirty="0" smtClean="0"/>
            </a:br>
            <a:r>
              <a:rPr lang="cs-CZ" dirty="0" smtClean="0"/>
              <a:t>Jazyky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Společenství lidí, které se hlásí k jedné národnosti</a:t>
            </a:r>
          </a:p>
          <a:p>
            <a:r>
              <a:rPr lang="cs-CZ" dirty="0" smtClean="0"/>
              <a:t>Přesná a všeobecně uznávaná definice pojmu národ neexistuje</a:t>
            </a:r>
          </a:p>
          <a:p>
            <a:r>
              <a:rPr lang="cs-CZ" dirty="0" smtClean="0"/>
              <a:t>Národní příslušnost je formována na základě působení různých faktorů- geografických, jazykových, politických, ekonomických, náboženských</a:t>
            </a:r>
          </a:p>
          <a:p>
            <a:r>
              <a:rPr lang="cs-CZ" dirty="0" smtClean="0"/>
              <a:t>= skupina lidí, která se vyznačuje společným historickým vývojem na jednom územním celku, stejným stupněm hospodářského a společenského vývoje, jazykem, kulturou a vědomím sounáležitosti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Příslušnost osoby k určitému národu</a:t>
            </a:r>
          </a:p>
          <a:p>
            <a:r>
              <a:rPr lang="cs-CZ" dirty="0" smtClean="0"/>
              <a:t>Podle definice použité při Sčítání lidu 2011- pro určení národnosti v České republice není rozhodující mateřská řeč, ani řeč, kterou člověk ovládá, ale jeho vlastní rozhodnutí.</a:t>
            </a:r>
          </a:p>
          <a:p>
            <a:r>
              <a:rPr lang="cs-CZ" dirty="0" smtClean="0"/>
              <a:t>Možné hlásit se k jedné nebo k více národnostem, ale i k žádné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Etnikum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Pojem, kterým se běžně označuje historicky vzniklá skupina lidí, kteří mají společný historický původ, rasový typ, jazyk, kulturu, mentalitu, tradice…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72000"/>
          </a:xfrm>
        </p:spPr>
        <p:txBody>
          <a:bodyPr/>
          <a:lstStyle/>
          <a:p>
            <a:r>
              <a:rPr lang="cs-CZ" dirty="0" smtClean="0"/>
              <a:t>Národy, které nemají své vlastní státní území- Romové, Židé, Kurdové</a:t>
            </a:r>
          </a:p>
          <a:p>
            <a:r>
              <a:rPr lang="cs-CZ" dirty="0" smtClean="0"/>
              <a:t>Nejpočetnější národy- Číňané, Indové, Američané…</a:t>
            </a:r>
          </a:p>
          <a:p>
            <a:r>
              <a:rPr lang="cs-CZ" dirty="0" smtClean="0"/>
              <a:t>U nás- 90,4% česká, 3,7% moravská, 1,9% slovenská, 4% ostatní- ukrajinská, vietnamská, maďarská, ruská, romská</a:t>
            </a:r>
            <a:endParaRPr lang="cs-CZ" dirty="0"/>
          </a:p>
        </p:txBody>
      </p:sp>
      <p:pic>
        <p:nvPicPr>
          <p:cNvPr id="4" name="Obrázek 3" descr="slozeni-naro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3933056"/>
            <a:ext cx="5040560" cy="26588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Dorozumívací prostředek</a:t>
            </a:r>
          </a:p>
          <a:p>
            <a:r>
              <a:rPr lang="cs-CZ" dirty="0" smtClean="0"/>
              <a:t>Jazykové kritérium tvoří základ pro vymezení národnostní struktury</a:t>
            </a:r>
          </a:p>
          <a:p>
            <a:r>
              <a:rPr lang="cs-CZ" dirty="0" smtClean="0"/>
              <a:t>Jazykové větve/ rodiny:</a:t>
            </a:r>
          </a:p>
          <a:p>
            <a:pPr lvl="1"/>
            <a:r>
              <a:rPr lang="cs-CZ" dirty="0" smtClean="0"/>
              <a:t>Indoevropská</a:t>
            </a:r>
          </a:p>
          <a:p>
            <a:pPr lvl="1"/>
            <a:r>
              <a:rPr lang="cs-CZ" dirty="0" smtClean="0"/>
              <a:t>Africká</a:t>
            </a:r>
          </a:p>
          <a:p>
            <a:pPr lvl="1"/>
            <a:r>
              <a:rPr lang="cs-CZ" dirty="0" smtClean="0"/>
              <a:t>Čínsko-austroasijská</a:t>
            </a:r>
          </a:p>
          <a:p>
            <a:pPr lvl="1"/>
            <a:r>
              <a:rPr lang="cs-CZ" dirty="0" smtClean="0"/>
              <a:t>Semito-hamitská</a:t>
            </a:r>
          </a:p>
          <a:p>
            <a:pPr lvl="1"/>
            <a:r>
              <a:rPr lang="cs-CZ" dirty="0" smtClean="0"/>
              <a:t>ostatní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399032"/>
          </a:xfrm>
        </p:spPr>
        <p:txBody>
          <a:bodyPr/>
          <a:lstStyle/>
          <a:p>
            <a:r>
              <a:rPr lang="cs-CZ" dirty="0" smtClean="0"/>
              <a:t>Indoevropská jazyková 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826008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45% lidstva hovoří jazyky </a:t>
            </a:r>
            <a:r>
              <a:rPr lang="cs-CZ" dirty="0" err="1" smtClean="0"/>
              <a:t>indoevrop</a:t>
            </a:r>
            <a:r>
              <a:rPr lang="cs-CZ" dirty="0" smtClean="0"/>
              <a:t>. </a:t>
            </a:r>
            <a:r>
              <a:rPr lang="cs-CZ" dirty="0" err="1" smtClean="0"/>
              <a:t>j</a:t>
            </a:r>
            <a:r>
              <a:rPr lang="cs-CZ" dirty="0" smtClean="0"/>
              <a:t>. r.</a:t>
            </a:r>
          </a:p>
          <a:p>
            <a:r>
              <a:rPr lang="cs-CZ" dirty="0" smtClean="0"/>
              <a:t>Dělíme na:</a:t>
            </a:r>
          </a:p>
          <a:p>
            <a:pPr lvl="1"/>
            <a:r>
              <a:rPr lang="cs-CZ" dirty="0" smtClean="0"/>
              <a:t>Slovanské- čeština, polština, ruština, slovenština, běloruština, bulharština, chorvatština, slovinština, srbština, ukrajinština</a:t>
            </a:r>
          </a:p>
          <a:p>
            <a:pPr lvl="1"/>
            <a:r>
              <a:rPr lang="cs-CZ" dirty="0" smtClean="0"/>
              <a:t>Germánské- angličtina, němčina, nizozemština, švédština, norština, dánština, islandština, </a:t>
            </a:r>
            <a:r>
              <a:rPr lang="cs-CZ" dirty="0" err="1" smtClean="0"/>
              <a:t>lucemburština</a:t>
            </a:r>
            <a:endParaRPr lang="cs-CZ" dirty="0" smtClean="0"/>
          </a:p>
          <a:p>
            <a:pPr lvl="1"/>
            <a:r>
              <a:rPr lang="cs-CZ" dirty="0" smtClean="0"/>
              <a:t>Románské- francouzština, španělština, italština, rétorománština, portugalština, rumunština</a:t>
            </a:r>
          </a:p>
          <a:p>
            <a:pPr lvl="1">
              <a:buNone/>
            </a:pPr>
            <a:r>
              <a:rPr lang="cs-CZ" dirty="0" smtClean="0"/>
              <a:t>Ugrofinské- maďarština, finština, estonština</a:t>
            </a:r>
          </a:p>
          <a:p>
            <a:pPr lvl="1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obr 018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0"/>
            <a:ext cx="7128792" cy="35391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259632" y="3861048"/>
          <a:ext cx="669674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186"/>
                <a:gridCol w="1674186"/>
                <a:gridCol w="1898501"/>
                <a:gridCol w="1449871"/>
              </a:tblGrid>
              <a:tr h="306615">
                <a:tc gridSpan="4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Nejrozšířenější jazyky světa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536576">
                <a:tc gridSpan="4">
                  <a:txBody>
                    <a:bodyPr/>
                    <a:lstStyle/>
                    <a:p>
                      <a:r>
                        <a:rPr lang="cs-CZ" dirty="0" smtClean="0"/>
                        <a:t>Počet obyvatel podle mateřského jazyka</a:t>
                      </a:r>
                    </a:p>
                    <a:p>
                      <a:r>
                        <a:rPr lang="cs-CZ" dirty="0" smtClean="0"/>
                        <a:t>( odhad v mil. V druhé polovině 90.let)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06615">
                <a:tc>
                  <a:txBody>
                    <a:bodyPr/>
                    <a:lstStyle/>
                    <a:p>
                      <a:r>
                        <a:rPr lang="cs-CZ" dirty="0" smtClean="0"/>
                        <a:t>Čínština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885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Arabština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180</a:t>
                      </a:r>
                      <a:endParaRPr lang="cs-CZ" dirty="0"/>
                    </a:p>
                  </a:txBody>
                  <a:tcPr/>
                </a:tc>
              </a:tr>
              <a:tr h="306615">
                <a:tc>
                  <a:txBody>
                    <a:bodyPr/>
                    <a:lstStyle/>
                    <a:p>
                      <a:r>
                        <a:rPr lang="cs-CZ" dirty="0" smtClean="0"/>
                        <a:t>Španělština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Portugalština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170</a:t>
                      </a:r>
                      <a:endParaRPr lang="cs-CZ" dirty="0"/>
                    </a:p>
                  </a:txBody>
                  <a:tcPr/>
                </a:tc>
              </a:tr>
              <a:tr h="306615">
                <a:tc>
                  <a:txBody>
                    <a:bodyPr/>
                    <a:lstStyle/>
                    <a:p>
                      <a:r>
                        <a:rPr lang="cs-CZ" dirty="0" smtClean="0"/>
                        <a:t>Angličtina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Ruština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170</a:t>
                      </a:r>
                      <a:endParaRPr lang="cs-CZ" dirty="0"/>
                    </a:p>
                  </a:txBody>
                  <a:tcPr/>
                </a:tc>
              </a:tr>
              <a:tr h="306615">
                <a:tc>
                  <a:txBody>
                    <a:bodyPr/>
                    <a:lstStyle/>
                    <a:p>
                      <a:r>
                        <a:rPr lang="cs-CZ" dirty="0" smtClean="0"/>
                        <a:t>Bengálština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Japonština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125</a:t>
                      </a:r>
                      <a:endParaRPr lang="cs-CZ" dirty="0"/>
                    </a:p>
                  </a:txBody>
                  <a:tcPr/>
                </a:tc>
              </a:tr>
              <a:tr h="306615">
                <a:tc>
                  <a:txBody>
                    <a:bodyPr/>
                    <a:lstStyle/>
                    <a:p>
                      <a:r>
                        <a:rPr lang="cs-CZ" dirty="0" smtClean="0"/>
                        <a:t>Hindština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Němčina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2QZ4H56NJ3VP-63-1613</_dlc_DocId>
    <_dlc_DocIdUrl xmlns="739c032b-a5be-4b43-b007-0b056e5ef5b0">
      <Url>https://sharepoint.postupicka.cz/seminar4/_layouts/DocIdRedir.aspx?ID=2QZ4H56NJ3VP-63-1613</Url>
      <Description>2QZ4H56NJ3VP-63-1613</Description>
    </_dlc_DocIdUrl>
  </documentManagement>
</p:properties>
</file>

<file path=customXml/itemProps1.xml><?xml version="1.0" encoding="utf-8"?>
<ds:datastoreItem xmlns:ds="http://schemas.openxmlformats.org/officeDocument/2006/customXml" ds:itemID="{B713E81D-7746-4788-B0EF-E28E0DE64586}"/>
</file>

<file path=customXml/itemProps2.xml><?xml version="1.0" encoding="utf-8"?>
<ds:datastoreItem xmlns:ds="http://schemas.openxmlformats.org/officeDocument/2006/customXml" ds:itemID="{980E2D0D-9E77-4BF2-9334-19FB657AB288}"/>
</file>

<file path=customXml/itemProps3.xml><?xml version="1.0" encoding="utf-8"?>
<ds:datastoreItem xmlns:ds="http://schemas.openxmlformats.org/officeDocument/2006/customXml" ds:itemID="{A9C54277-3A76-4F5A-B4A7-71DA71F80EE3}"/>
</file>

<file path=customXml/itemProps4.xml><?xml version="1.0" encoding="utf-8"?>
<ds:datastoreItem xmlns:ds="http://schemas.openxmlformats.org/officeDocument/2006/customXml" ds:itemID="{AF9977D0-8459-4A32-AAD4-A0F2B7914461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148</TotalTime>
  <Words>321</Words>
  <Application>Microsoft Office PowerPoint</Application>
  <PresentationFormat>Předvádění na obrazovce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Talent</vt:lpstr>
      <vt:lpstr>Národnosti Jazyky</vt:lpstr>
      <vt:lpstr>Národ</vt:lpstr>
      <vt:lpstr>Národnost</vt:lpstr>
      <vt:lpstr>Etnikum</vt:lpstr>
      <vt:lpstr>Prezentace aplikace PowerPoint</vt:lpstr>
      <vt:lpstr>Jazyky</vt:lpstr>
      <vt:lpstr>Indoevropská jazyková rodina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Národnosti Jazyky</dc:title>
  <dc:creator>Baruška</dc:creator>
  <cp:lastModifiedBy>Beranová, Dana</cp:lastModifiedBy>
  <cp:revision>17</cp:revision>
  <dcterms:created xsi:type="dcterms:W3CDTF">2012-11-25T11:04:55Z</dcterms:created>
  <dcterms:modified xsi:type="dcterms:W3CDTF">2012-12-03T11:02:41Z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916d6872-7bf5-42b7-b8e9-b80cb0a99a79</vt:lpwstr>
  </property>
  <property fmtid="{D5CDD505-2E9C-101B-9397-08002B2CF9AE}" pid="3" name="ContentTypeId">
    <vt:lpwstr>0x010100E0F635AD3BA2CF44A3B9B86DC2AD9EC1</vt:lpwstr>
  </property>
</Properties>
</file>