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1" r:id="rId3"/>
    <p:sldId id="263" r:id="rId4"/>
    <p:sldId id="260" r:id="rId5"/>
    <p:sldId id="264" r:id="rId6"/>
    <p:sldId id="265" r:id="rId7"/>
    <p:sldId id="266" r:id="rId8"/>
    <p:sldId id="270" r:id="rId9"/>
    <p:sldId id="267" r:id="rId10"/>
    <p:sldId id="257" r:id="rId11"/>
    <p:sldId id="258" r:id="rId12"/>
    <p:sldId id="269" r:id="rId13"/>
    <p:sldId id="268" r:id="rId14"/>
    <p:sldId id="271" r:id="rId15"/>
    <p:sldId id="272" r:id="rId16"/>
    <p:sldId id="276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23" autoAdjust="0"/>
    <p:restoredTop sz="94660"/>
  </p:normalViewPr>
  <p:slideViewPr>
    <p:cSldViewPr>
      <p:cViewPr varScale="1">
        <p:scale>
          <a:sx n="69" d="100"/>
          <a:sy n="69" d="100"/>
        </p:scale>
        <p:origin x="-16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A74BC66-AC1D-40DD-9924-0714366FEE60}" type="slidenum">
              <a:rPr lang="cs-CZ" smtClean="0"/>
              <a:t>‹#›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A765AA0-AB7C-40F4-976B-ACFFEFD70116}" type="datetimeFigureOut">
              <a:rPr lang="cs-CZ" smtClean="0"/>
              <a:t>3.1.2013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upload.wikimedia.org/wikipedia/commons/f/fd/Centre_Court_roof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//upload.wikimedia.org/wikipedia/commons/9/90/William_Shakespeare_-birthplace_-house2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imgbase.info/images/safe-wallpapers/photography/cityscape/4989_lond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1228" y="-171400"/>
            <a:ext cx="9870388" cy="746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88892" y="188640"/>
            <a:ext cx="80648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300" dirty="0" smtClean="0">
                <a:solidFill>
                  <a:schemeClr val="bg1"/>
                </a:solidFill>
                <a:latin typeface="Adobe Garamond Pro Bold" pitchFamily="18" charset="-18"/>
              </a:rPr>
              <a:t>LONDON AND OTHER </a:t>
            </a:r>
            <a:r>
              <a:rPr lang="cs-CZ" sz="3300" dirty="0" smtClean="0">
                <a:solidFill>
                  <a:schemeClr val="bg1"/>
                </a:solidFill>
                <a:latin typeface="Adobe Garamond Pro Bold" pitchFamily="18" charset="-18"/>
              </a:rPr>
              <a:t>BRITISH </a:t>
            </a:r>
            <a:r>
              <a:rPr lang="cs-CZ" sz="3300" dirty="0" smtClean="0">
                <a:solidFill>
                  <a:schemeClr val="bg1"/>
                </a:solidFill>
                <a:latin typeface="Adobe Garamond Pro Bold" pitchFamily="18" charset="-18"/>
              </a:rPr>
              <a:t>CITIES</a:t>
            </a:r>
            <a:endParaRPr lang="cs-CZ" sz="3300" dirty="0">
              <a:solidFill>
                <a:schemeClr val="bg1"/>
              </a:solidFill>
              <a:latin typeface="Adobe Garamond Pro Bold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6283393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480" y="-99392"/>
            <a:ext cx="5842992" cy="1012974"/>
          </a:xfrm>
        </p:spPr>
        <p:txBody>
          <a:bodyPr/>
          <a:lstStyle/>
          <a:p>
            <a:r>
              <a:rPr lang="cs-CZ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SYMBOLS OF LONDON</a:t>
            </a:r>
            <a:endParaRPr lang="cs-CZ" sz="2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572616"/>
            <a:ext cx="7620000" cy="4800600"/>
          </a:xfrm>
        </p:spPr>
        <p:txBody>
          <a:bodyPr>
            <a:normAutofit/>
          </a:bodyPr>
          <a:lstStyle/>
          <a:p>
            <a:r>
              <a:rPr lang="cs-CZ" sz="1950" dirty="0" smtClean="0">
                <a:solidFill>
                  <a:srgbClr val="000000"/>
                </a:solidFill>
              </a:rPr>
              <a:t>R</a:t>
            </a:r>
            <a:r>
              <a:rPr lang="en-GB" sz="1950" dirty="0" err="1" smtClean="0">
                <a:solidFill>
                  <a:srgbClr val="000000"/>
                </a:solidFill>
              </a:rPr>
              <a:t>ed</a:t>
            </a:r>
            <a:r>
              <a:rPr lang="en-GB" sz="1950" dirty="0" smtClean="0">
                <a:solidFill>
                  <a:srgbClr val="000000"/>
                </a:solidFill>
              </a:rPr>
              <a:t> </a:t>
            </a:r>
            <a:r>
              <a:rPr lang="en-GB" sz="1950" dirty="0">
                <a:solidFill>
                  <a:srgbClr val="000000"/>
                </a:solidFill>
              </a:rPr>
              <a:t>double-deckers </a:t>
            </a:r>
            <a:endParaRPr lang="cs-CZ" sz="1950" dirty="0" smtClean="0">
              <a:solidFill>
                <a:srgbClr val="000000"/>
              </a:solidFill>
            </a:endParaRPr>
          </a:p>
          <a:p>
            <a:r>
              <a:rPr lang="cs-CZ" sz="1950" dirty="0">
                <a:solidFill>
                  <a:srgbClr val="000000"/>
                </a:solidFill>
              </a:rPr>
              <a:t>O</a:t>
            </a:r>
            <a:r>
              <a:rPr lang="en-GB" sz="1950" dirty="0" err="1" smtClean="0">
                <a:solidFill>
                  <a:srgbClr val="000000"/>
                </a:solidFill>
              </a:rPr>
              <a:t>ld</a:t>
            </a:r>
            <a:r>
              <a:rPr lang="en-GB" sz="1950" dirty="0" smtClean="0">
                <a:solidFill>
                  <a:srgbClr val="000000"/>
                </a:solidFill>
              </a:rPr>
              <a:t> </a:t>
            </a:r>
            <a:r>
              <a:rPr lang="en-GB" sz="1950" dirty="0">
                <a:solidFill>
                  <a:srgbClr val="000000"/>
                </a:solidFill>
              </a:rPr>
              <a:t>fashioned black </a:t>
            </a:r>
            <a:r>
              <a:rPr lang="en-GB" sz="1950" dirty="0" smtClean="0">
                <a:solidFill>
                  <a:srgbClr val="000000"/>
                </a:solidFill>
              </a:rPr>
              <a:t>taxis</a:t>
            </a:r>
            <a:endParaRPr lang="cs-CZ" sz="1950" dirty="0" smtClean="0">
              <a:solidFill>
                <a:srgbClr val="000000"/>
              </a:solidFill>
            </a:endParaRPr>
          </a:p>
          <a:p>
            <a:r>
              <a:rPr lang="cs-CZ" sz="1950" dirty="0">
                <a:solidFill>
                  <a:srgbClr val="000000"/>
                </a:solidFill>
              </a:rPr>
              <a:t>R</a:t>
            </a:r>
            <a:r>
              <a:rPr lang="en-GB" sz="1950" dirty="0" err="1" smtClean="0">
                <a:solidFill>
                  <a:srgbClr val="000000"/>
                </a:solidFill>
              </a:rPr>
              <a:t>ed</a:t>
            </a:r>
            <a:r>
              <a:rPr lang="en-GB" sz="1950" dirty="0" smtClean="0">
                <a:solidFill>
                  <a:srgbClr val="000000"/>
                </a:solidFill>
              </a:rPr>
              <a:t> phone-boxes</a:t>
            </a:r>
            <a:endParaRPr lang="cs-CZ" sz="1950" dirty="0" smtClean="0">
              <a:solidFill>
                <a:srgbClr val="000000"/>
              </a:solidFill>
            </a:endParaRPr>
          </a:p>
          <a:p>
            <a:r>
              <a:rPr lang="cs-CZ" sz="1950" dirty="0" err="1" smtClean="0">
                <a:solidFill>
                  <a:srgbClr val="000000"/>
                </a:solidFill>
              </a:rPr>
              <a:t>Guardsmen</a:t>
            </a:r>
            <a:endParaRPr lang="cs-CZ" sz="1950" dirty="0">
              <a:solidFill>
                <a:srgbClr val="000000"/>
              </a:solidFill>
            </a:endParaRPr>
          </a:p>
          <a:p>
            <a:r>
              <a:rPr lang="en-GB" sz="1950" dirty="0" smtClean="0">
                <a:solidFill>
                  <a:srgbClr val="000000"/>
                </a:solidFill>
              </a:rPr>
              <a:t>The </a:t>
            </a:r>
            <a:r>
              <a:rPr lang="en-GB" sz="1950" dirty="0">
                <a:solidFill>
                  <a:srgbClr val="000000"/>
                </a:solidFill>
              </a:rPr>
              <a:t>London Underground </a:t>
            </a:r>
            <a:r>
              <a:rPr lang="en-GB" sz="1950" dirty="0" smtClean="0">
                <a:solidFill>
                  <a:srgbClr val="000000"/>
                </a:solidFill>
              </a:rPr>
              <a:t>(tube</a:t>
            </a:r>
            <a:r>
              <a:rPr lang="en-GB" sz="1950" dirty="0">
                <a:solidFill>
                  <a:srgbClr val="000000"/>
                </a:solidFill>
              </a:rPr>
              <a:t>) </a:t>
            </a:r>
            <a:r>
              <a:rPr lang="cs-CZ" sz="1950" dirty="0" smtClean="0">
                <a:solidFill>
                  <a:srgbClr val="000000"/>
                </a:solidFill>
              </a:rPr>
              <a:t>- </a:t>
            </a:r>
            <a:r>
              <a:rPr lang="cs-CZ" sz="1950" dirty="0" err="1" smtClean="0">
                <a:solidFill>
                  <a:srgbClr val="000000"/>
                </a:solidFill>
              </a:rPr>
              <a:t>the</a:t>
            </a:r>
            <a:r>
              <a:rPr lang="cs-CZ" sz="1950" dirty="0" smtClean="0">
                <a:solidFill>
                  <a:srgbClr val="000000"/>
                </a:solidFill>
              </a:rPr>
              <a:t> </a:t>
            </a:r>
            <a:r>
              <a:rPr lang="en-GB" sz="1950" dirty="0" smtClean="0">
                <a:solidFill>
                  <a:srgbClr val="000000"/>
                </a:solidFill>
              </a:rPr>
              <a:t>first</a:t>
            </a:r>
            <a:r>
              <a:rPr lang="cs-CZ" sz="1950" dirty="0" smtClean="0">
                <a:solidFill>
                  <a:srgbClr val="000000"/>
                </a:solidFill>
              </a:rPr>
              <a:t/>
            </a:r>
            <a:br>
              <a:rPr lang="cs-CZ" sz="1950" dirty="0" smtClean="0">
                <a:solidFill>
                  <a:srgbClr val="000000"/>
                </a:solidFill>
              </a:rPr>
            </a:br>
            <a:r>
              <a:rPr lang="en-GB" sz="1950" dirty="0" smtClean="0">
                <a:solidFill>
                  <a:srgbClr val="000000"/>
                </a:solidFill>
              </a:rPr>
              <a:t> underground</a:t>
            </a:r>
            <a:r>
              <a:rPr lang="cs-CZ" sz="1950" dirty="0" smtClean="0">
                <a:solidFill>
                  <a:srgbClr val="000000"/>
                </a:solidFill>
              </a:rPr>
              <a:t> </a:t>
            </a:r>
            <a:r>
              <a:rPr lang="en-GB" sz="1950" dirty="0" smtClean="0">
                <a:solidFill>
                  <a:srgbClr val="000000"/>
                </a:solidFill>
              </a:rPr>
              <a:t>railway </a:t>
            </a:r>
            <a:r>
              <a:rPr lang="en-GB" sz="1950" dirty="0">
                <a:solidFill>
                  <a:srgbClr val="000000"/>
                </a:solidFill>
              </a:rPr>
              <a:t>for passengers in the world.</a:t>
            </a:r>
            <a:endParaRPr lang="cs-CZ" sz="1950" dirty="0">
              <a:solidFill>
                <a:srgbClr val="000000"/>
              </a:solidFill>
            </a:endParaRPr>
          </a:p>
        </p:txBody>
      </p:sp>
      <p:pic>
        <p:nvPicPr>
          <p:cNvPr id="4100" name="Picture 4" descr="http://www.vaguelyinteresting.co.uk/wp-content/uploads/2012/10/red-phone-box-112798061589jd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556" y="116632"/>
            <a:ext cx="2094036" cy="370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1.bp.blogspot.com/-jCXrpOmW-fQ/TrhYfRXudVI/AAAAAAAAFmo/21jO7sJFiXQ/s1600/Rev+black+ca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990596"/>
            <a:ext cx="2520280" cy="162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freefoto.com/images/31/10/31_10_19---London-double-decker-bus--London--England_we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9" b="9777"/>
          <a:stretch/>
        </p:blipFill>
        <p:spPr bwMode="auto">
          <a:xfrm>
            <a:off x="4586816" y="4270927"/>
            <a:ext cx="3698776" cy="234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keetsa.com/blog/wp-content/uploads/2008/09/no-black-bear-hats-for-london-guardsme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2" y="2798779"/>
            <a:ext cx="3803923" cy="20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thatandthisinmumbai.files.wordpress.com/2012/07/london-underground-18.jpg?w=253&amp;h=30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6" b="5783"/>
          <a:stretch/>
        </p:blipFill>
        <p:spPr bwMode="auto">
          <a:xfrm>
            <a:off x="4262903" y="318656"/>
            <a:ext cx="1656184" cy="164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53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7620000" cy="1143000"/>
          </a:xfrm>
        </p:spPr>
        <p:txBody>
          <a:bodyPr/>
          <a:lstStyle/>
          <a:p>
            <a:r>
              <a:rPr lang="cs-CZ" sz="2600" dirty="0" smtClean="0">
                <a:solidFill>
                  <a:srgbClr val="000000"/>
                </a:solidFill>
              </a:rPr>
              <a:t>SPORT IN LONDON</a:t>
            </a:r>
            <a:endParaRPr lang="cs-CZ" sz="2600" dirty="0">
              <a:solidFill>
                <a:srgbClr val="0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052735"/>
            <a:ext cx="7620000" cy="5453671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Olympic Games 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London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14300" indent="0">
              <a:buNone/>
            </a:pP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In 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2012 there were Summer Olympic Games</a:t>
            </a:r>
            <a:endParaRPr lang="cs-CZ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cs-CZ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London became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city in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hosted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Olympic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Games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times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b</a:t>
            </a:r>
            <a:r>
              <a:rPr lang="en-GB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ecause</a:t>
            </a:r>
            <a:r>
              <a:rPr lang="en-GB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there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were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Olympic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games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1908 and 1948 as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well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>
              <a:buNone/>
            </a:pPr>
            <a:endParaRPr lang="cs-CZ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Arsena</a:t>
            </a:r>
            <a:r>
              <a:rPr lang="cs-C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cs-CZ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Chelsea</a:t>
            </a:r>
            <a:r>
              <a:rPr lang="cs-C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cs-CZ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Tottenham</a:t>
            </a:r>
            <a:r>
              <a:rPr lang="cs-C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Hotspur</a:t>
            </a:r>
            <a:r>
              <a:rPr lang="cs-C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London's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most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successful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football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teams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domestic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European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competitions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cs-CZ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Wembley</a:t>
            </a:r>
            <a:r>
              <a:rPr lang="cs-C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Stadium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England's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national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stadium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home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venue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England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national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football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team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Wimbledon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district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southwest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London. 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home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cs-CZ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Wimbledon </a:t>
            </a:r>
            <a:r>
              <a:rPr lang="cs-CZ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Tennis</a:t>
            </a:r>
            <a:r>
              <a:rPr lang="cs-C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Championships</a:t>
            </a:r>
            <a:endParaRPr lang="cs-CZ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rázek 3" descr="File:Centre Court roof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90183"/>
            <a:ext cx="2914024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http://www.london-attractions.info/images/attractions/wembley-stadium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938" y="188639"/>
            <a:ext cx="3105190" cy="19232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82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8662" y="188640"/>
            <a:ext cx="4201330" cy="4800600"/>
          </a:xfrm>
        </p:spPr>
        <p:txBody>
          <a:bodyPr>
            <a:normAutofit/>
          </a:bodyPr>
          <a:lstStyle/>
          <a:p>
            <a:r>
              <a:rPr lang="cs-CZ" sz="2000" b="1" u="sng" dirty="0" smtClean="0">
                <a:solidFill>
                  <a:srgbClr val="000000"/>
                </a:solidFill>
              </a:rPr>
              <a:t>EDINBURGH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cs-CZ" sz="2000" dirty="0" err="1" smtClean="0">
                <a:solidFill>
                  <a:srgbClr val="000000"/>
                </a:solidFill>
              </a:rPr>
              <a:t>Located</a:t>
            </a:r>
            <a:r>
              <a:rPr lang="cs-CZ" sz="2000" dirty="0" smtClean="0">
                <a:solidFill>
                  <a:srgbClr val="000000"/>
                </a:solidFill>
              </a:rPr>
              <a:t> i</a:t>
            </a:r>
            <a:r>
              <a:rPr lang="en-US" sz="2000" dirty="0" smtClean="0">
                <a:solidFill>
                  <a:srgbClr val="000000"/>
                </a:solidFill>
              </a:rPr>
              <a:t>n </a:t>
            </a:r>
            <a:r>
              <a:rPr lang="en-US" sz="2000" dirty="0">
                <a:solidFill>
                  <a:srgbClr val="000000"/>
                </a:solidFill>
              </a:rPr>
              <a:t>the south east of </a:t>
            </a:r>
            <a:r>
              <a:rPr lang="en-US" sz="2000" dirty="0" smtClean="0">
                <a:solidFill>
                  <a:srgbClr val="000000"/>
                </a:solidFill>
              </a:rPr>
              <a:t>Scotland</a:t>
            </a:r>
            <a:endParaRPr lang="cs-CZ" sz="2000" dirty="0">
              <a:solidFill>
                <a:srgbClr val="000000"/>
              </a:solidFill>
            </a:endParaRPr>
          </a:p>
          <a:p>
            <a:r>
              <a:rPr lang="cs-CZ" sz="2000" dirty="0" smtClean="0">
                <a:solidFill>
                  <a:srgbClr val="000000"/>
                </a:solidFill>
              </a:rPr>
              <a:t>Edinburgh </a:t>
            </a:r>
            <a:r>
              <a:rPr lang="cs-CZ" sz="2000" dirty="0" err="1" smtClean="0">
                <a:solidFill>
                  <a:srgbClr val="000000"/>
                </a:solidFill>
              </a:rPr>
              <a:t>is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000" dirty="0">
                <a:solidFill>
                  <a:srgbClr val="000000"/>
                </a:solidFill>
              </a:rPr>
              <a:t>capital city of Scotland 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cs-CZ" sz="2000" dirty="0" smtClean="0">
                <a:solidFill>
                  <a:srgbClr val="000000"/>
                </a:solidFill>
              </a:rPr>
              <a:t>B</a:t>
            </a:r>
            <a:r>
              <a:rPr lang="en-US" sz="2000" dirty="0" err="1" smtClean="0">
                <a:solidFill>
                  <a:srgbClr val="000000"/>
                </a:solidFill>
              </a:rPr>
              <a:t>eautiful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city with its large collection of Medieval and Georgian </a:t>
            </a:r>
            <a:r>
              <a:rPr lang="en-US" sz="2000" dirty="0" smtClean="0">
                <a:solidFill>
                  <a:srgbClr val="000000"/>
                </a:solidFill>
              </a:rPr>
              <a:t>buildings</a:t>
            </a:r>
            <a:endParaRPr lang="cs-CZ" sz="2000" dirty="0">
              <a:solidFill>
                <a:srgbClr val="000000"/>
              </a:solidFill>
            </a:endParaRPr>
          </a:p>
          <a:p>
            <a:r>
              <a:rPr lang="cs-CZ" sz="2000" b="1" dirty="0" smtClean="0">
                <a:solidFill>
                  <a:srgbClr val="000000"/>
                </a:solidFill>
              </a:rPr>
              <a:t>E</a:t>
            </a:r>
            <a:r>
              <a:rPr lang="en-US" sz="2000" b="1" dirty="0" err="1" smtClean="0">
                <a:solidFill>
                  <a:srgbClr val="000000"/>
                </a:solidFill>
              </a:rPr>
              <a:t>dinburgh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cs-CZ" sz="2000" b="1" dirty="0" smtClean="0">
                <a:solidFill>
                  <a:srgbClr val="000000"/>
                </a:solidFill>
              </a:rPr>
              <a:t>c</a:t>
            </a:r>
            <a:r>
              <a:rPr lang="en-US" sz="2000" b="1" dirty="0" err="1" smtClean="0">
                <a:solidFill>
                  <a:srgbClr val="000000"/>
                </a:solidFill>
              </a:rPr>
              <a:t>astle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cs-CZ" sz="2000" dirty="0" smtClean="0">
                <a:solidFill>
                  <a:srgbClr val="000000"/>
                </a:solidFill>
              </a:rPr>
              <a:t>on </a:t>
            </a:r>
            <a:r>
              <a:rPr lang="en-US" sz="2000" dirty="0" smtClean="0">
                <a:solidFill>
                  <a:srgbClr val="000000"/>
                </a:solidFill>
              </a:rPr>
              <a:t>a </a:t>
            </a:r>
            <a:r>
              <a:rPr lang="en-US" sz="2000" dirty="0">
                <a:solidFill>
                  <a:srgbClr val="000000"/>
                </a:solidFill>
              </a:rPr>
              <a:t>piece of volcanic </a:t>
            </a:r>
            <a:r>
              <a:rPr lang="en-US" sz="2000" dirty="0" smtClean="0">
                <a:solidFill>
                  <a:srgbClr val="000000"/>
                </a:solidFill>
              </a:rPr>
              <a:t>rock</a:t>
            </a:r>
            <a:endParaRPr lang="cs-CZ" sz="2000" dirty="0" smtClean="0">
              <a:solidFill>
                <a:srgbClr val="000000"/>
              </a:solidFill>
            </a:endParaRPr>
          </a:p>
          <a:p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11266" name="Picture 2" descr="http://www.whichcastle.com/castle-images/edinburgh-and-the-lothians/edinburghcastl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78" r="1985" b="5143"/>
          <a:stretch/>
        </p:blipFill>
        <p:spPr bwMode="auto">
          <a:xfrm>
            <a:off x="395536" y="4005064"/>
            <a:ext cx="374797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283968" y="90872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</a:rPr>
              <a:t>T</a:t>
            </a:r>
            <a:r>
              <a:rPr lang="en-US" dirty="0" smtClean="0">
                <a:solidFill>
                  <a:srgbClr val="000000"/>
                </a:solidFill>
              </a:rPr>
              <a:t>he </a:t>
            </a:r>
            <a:r>
              <a:rPr lang="en-US" dirty="0">
                <a:solidFill>
                  <a:srgbClr val="000000"/>
                </a:solidFill>
              </a:rPr>
              <a:t>capital city of </a:t>
            </a:r>
            <a:r>
              <a:rPr lang="en-US" dirty="0" smtClean="0">
                <a:solidFill>
                  <a:srgbClr val="000000"/>
                </a:solidFill>
              </a:rPr>
              <a:t>Wales</a:t>
            </a:r>
            <a:endParaRPr lang="cs-CZ" dirty="0" smtClean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</a:rPr>
              <a:t>Centre </a:t>
            </a:r>
            <a:r>
              <a:rPr lang="cs-CZ" dirty="0" err="1">
                <a:solidFill>
                  <a:srgbClr val="000000"/>
                </a:solidFill>
              </a:rPr>
              <a:t>of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Welsh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 smtClean="0">
                <a:solidFill>
                  <a:srgbClr val="000000"/>
                </a:solidFill>
              </a:rPr>
              <a:t>culture</a:t>
            </a:r>
            <a:endParaRPr lang="cs-CZ" dirty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</a:rPr>
              <a:t>C</a:t>
            </a:r>
            <a:r>
              <a:rPr lang="en-US" dirty="0" err="1" smtClean="0">
                <a:solidFill>
                  <a:srgbClr val="000000"/>
                </a:solidFill>
              </a:rPr>
              <a:t>ardiff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is known for </a:t>
            </a:r>
            <a:r>
              <a:rPr lang="en-US" b="1" dirty="0">
                <a:solidFill>
                  <a:srgbClr val="000000"/>
                </a:solidFill>
              </a:rPr>
              <a:t>Cardiff </a:t>
            </a:r>
            <a:r>
              <a:rPr lang="cs-CZ" b="1" dirty="0" smtClean="0">
                <a:solidFill>
                  <a:srgbClr val="000000"/>
                </a:solidFill>
              </a:rPr>
              <a:t>c</a:t>
            </a:r>
            <a:r>
              <a:rPr lang="en-US" b="1" dirty="0" err="1" smtClean="0">
                <a:solidFill>
                  <a:srgbClr val="000000"/>
                </a:solidFill>
              </a:rPr>
              <a:t>astle</a:t>
            </a:r>
            <a:r>
              <a:rPr lang="en-US" dirty="0">
                <a:solidFill>
                  <a:srgbClr val="000000"/>
                </a:solidFill>
              </a:rPr>
              <a:t>, the National Museum Gallery of Wales, </a:t>
            </a:r>
            <a:r>
              <a:rPr lang="en-US" dirty="0" err="1" smtClean="0">
                <a:solidFill>
                  <a:srgbClr val="000000"/>
                </a:solidFill>
              </a:rPr>
              <a:t>Millenium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Stadium, and Cardiff Bay.</a:t>
            </a:r>
            <a:endParaRPr lang="cs-CZ" dirty="0">
              <a:solidFill>
                <a:srgbClr val="00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427984" y="251356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u="sng" dirty="0" smtClean="0">
                <a:solidFill>
                  <a:srgbClr val="000000"/>
                </a:solidFill>
              </a:rPr>
              <a:t>CARDIFF</a:t>
            </a:r>
            <a:endParaRPr lang="cs-CZ" sz="2000" b="1" u="sng" dirty="0">
              <a:solidFill>
                <a:srgbClr val="000000"/>
              </a:solidFill>
            </a:endParaRPr>
          </a:p>
        </p:txBody>
      </p:sp>
      <p:pic>
        <p:nvPicPr>
          <p:cNvPr id="11268" name="Picture 4" descr="http://cityurc.org.uk/1/wp-content/uploads/2010/12/Cardiff-Castl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331236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/>
          <p:cNvCxnSpPr/>
          <p:nvPr/>
        </p:nvCxnSpPr>
        <p:spPr>
          <a:xfrm>
            <a:off x="4239580" y="44624"/>
            <a:ext cx="88776" cy="6741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76200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cs-CZ" sz="2000" b="1" u="sng" dirty="0" smtClean="0">
                <a:solidFill>
                  <a:srgbClr val="000000"/>
                </a:solidFill>
              </a:rPr>
              <a:t>BRIGHTON</a:t>
            </a:r>
            <a:endParaRPr lang="cs-CZ" sz="2000" u="sng" dirty="0">
              <a:solidFill>
                <a:srgbClr val="000000"/>
              </a:solidFill>
            </a:endParaRP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Located on the south coast of England by the </a:t>
            </a:r>
            <a:r>
              <a:rPr lang="en-US" sz="2000" dirty="0" smtClean="0">
                <a:solidFill>
                  <a:srgbClr val="000000"/>
                </a:solidFill>
              </a:rPr>
              <a:t>seaside</a:t>
            </a:r>
            <a:r>
              <a:rPr lang="cs-CZ" sz="2000" dirty="0" smtClean="0">
                <a:solidFill>
                  <a:srgbClr val="000000"/>
                </a:solidFill>
              </a:rPr>
              <a:t> – </a:t>
            </a:r>
            <a:r>
              <a:rPr lang="cs-CZ" sz="2000" dirty="0" err="1" smtClean="0">
                <a:solidFill>
                  <a:srgbClr val="000000"/>
                </a:solidFill>
              </a:rPr>
              <a:t>popular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summer</a:t>
            </a:r>
            <a:r>
              <a:rPr lang="cs-CZ" sz="2000" dirty="0" smtClean="0">
                <a:solidFill>
                  <a:srgbClr val="000000"/>
                </a:solidFill>
              </a:rPr>
              <a:t> resort.</a:t>
            </a:r>
            <a:endParaRPr lang="cs-CZ" sz="2000" dirty="0">
              <a:solidFill>
                <a:srgbClr val="000000"/>
              </a:solidFill>
            </a:endParaRP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is known as a student town and is full of young people, so you'll notice many schools, music stores, vegetarian restaurants, great pubs, fish and chip shops and a couple of cool </a:t>
            </a:r>
            <a:r>
              <a:rPr lang="en-US" sz="2000" dirty="0" smtClean="0">
                <a:solidFill>
                  <a:srgbClr val="000000"/>
                </a:solidFill>
              </a:rPr>
              <a:t>malls</a:t>
            </a:r>
            <a:r>
              <a:rPr lang="cs-CZ" sz="2000" dirty="0" smtClean="0">
                <a:solidFill>
                  <a:srgbClr val="000000"/>
                </a:solidFill>
              </a:rPr>
              <a:t>.</a:t>
            </a:r>
            <a:endParaRPr lang="cs-CZ" sz="2000" dirty="0">
              <a:solidFill>
                <a:srgbClr val="000000"/>
              </a:solidFill>
            </a:endParaRP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Famous for </a:t>
            </a: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000" dirty="0">
                <a:solidFill>
                  <a:srgbClr val="000000"/>
                </a:solidFill>
              </a:rPr>
              <a:t>Royal </a:t>
            </a:r>
            <a:r>
              <a:rPr lang="en-US" sz="2000" dirty="0" smtClean="0">
                <a:solidFill>
                  <a:srgbClr val="000000"/>
                </a:solidFill>
              </a:rPr>
              <a:t>Pavilion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built</a:t>
            </a:r>
            <a:r>
              <a:rPr lang="cs-CZ" sz="2000" dirty="0" smtClean="0">
                <a:solidFill>
                  <a:srgbClr val="000000"/>
                </a:solidFill>
              </a:rPr>
              <a:t> in </a:t>
            </a:r>
            <a:r>
              <a:rPr lang="cs-CZ" sz="2000" dirty="0" err="1" smtClean="0">
                <a:solidFill>
                  <a:srgbClr val="000000"/>
                </a:solidFill>
              </a:rPr>
              <a:t>oriental</a:t>
            </a:r>
            <a:r>
              <a:rPr lang="cs-CZ" sz="2000" dirty="0" smtClean="0">
                <a:solidFill>
                  <a:srgbClr val="000000"/>
                </a:solidFill>
              </a:rPr>
              <a:t> style and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Brighton Pier </a:t>
            </a:r>
            <a:endParaRPr lang="cs-CZ" sz="2000" dirty="0">
              <a:solidFill>
                <a:srgbClr val="000000"/>
              </a:solidFill>
            </a:endParaRPr>
          </a:p>
          <a:p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12290" name="Picture 2" descr="http://traveltounitedkingdom.net/images/db_The_Royal_Pavilion_Bright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60" y="2924944"/>
            <a:ext cx="3810000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i.telegraph.co.uk/multimedia/archive/02394/Q915-Brighton-Pier_2394630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98" y="3682039"/>
            <a:ext cx="3673278" cy="229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46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7620000" cy="6068144"/>
          </a:xfrm>
        </p:spPr>
        <p:txBody>
          <a:bodyPr>
            <a:normAutofit/>
          </a:bodyPr>
          <a:lstStyle/>
          <a:p>
            <a:r>
              <a:rPr lang="cs-CZ" sz="2000" b="1" u="sng" dirty="0" smtClean="0">
                <a:solidFill>
                  <a:srgbClr val="000000"/>
                </a:solidFill>
              </a:rPr>
              <a:t>OXFORD</a:t>
            </a:r>
            <a:r>
              <a:rPr lang="cs-CZ" sz="2000" b="1" dirty="0" smtClean="0">
                <a:solidFill>
                  <a:srgbClr val="000000"/>
                </a:solidFill>
              </a:rPr>
              <a:t>			          </a:t>
            </a:r>
            <a:r>
              <a:rPr lang="cs-CZ" sz="2000" b="1" u="sng" dirty="0" smtClean="0">
                <a:solidFill>
                  <a:srgbClr val="000000"/>
                </a:solidFill>
              </a:rPr>
              <a:t>CAMBRIDGE</a:t>
            </a:r>
            <a:endParaRPr lang="cs-CZ" sz="2000" b="1" u="sng" dirty="0">
              <a:solidFill>
                <a:srgbClr val="000000"/>
              </a:solidFill>
            </a:endParaRPr>
          </a:p>
        </p:txBody>
      </p:sp>
      <p:pic>
        <p:nvPicPr>
          <p:cNvPr id="13314" name="Picture 2" descr="http://www.docstoddard.com/images/DOC/Oxfo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23383"/>
            <a:ext cx="4176464" cy="258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4"/>
          <p:cNvCxnSpPr/>
          <p:nvPr/>
        </p:nvCxnSpPr>
        <p:spPr>
          <a:xfrm>
            <a:off x="4427984" y="72008"/>
            <a:ext cx="88776" cy="67413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316" name="Picture 4" descr="http://i.telegraph.co.uk/multimedia/archive/02012/oxbridge-1_2012609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23383"/>
            <a:ext cx="3818819" cy="258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179512" y="836712"/>
            <a:ext cx="42124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</a:rPr>
              <a:t>There is the oldest university in England. </a:t>
            </a:r>
            <a:endParaRPr lang="cs-CZ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</a:rPr>
              <a:t>Oxford </a:t>
            </a:r>
            <a:r>
              <a:rPr lang="en-GB" sz="2000" dirty="0">
                <a:solidFill>
                  <a:srgbClr val="000000"/>
                </a:solidFill>
              </a:rPr>
              <a:t>University consists of 38 </a:t>
            </a:r>
            <a:r>
              <a:rPr lang="en-GB" sz="2000" dirty="0" smtClean="0">
                <a:solidFill>
                  <a:srgbClr val="000000"/>
                </a:solidFill>
              </a:rPr>
              <a:t>independent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en-GB" sz="2000" dirty="0" smtClean="0">
                <a:solidFill>
                  <a:srgbClr val="000000"/>
                </a:solidFill>
              </a:rPr>
              <a:t>colleges.</a:t>
            </a:r>
            <a:endParaRPr lang="cs-CZ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</a:rPr>
              <a:t> </a:t>
            </a:r>
            <a:r>
              <a:rPr lang="en-GB" sz="2000" dirty="0">
                <a:solidFill>
                  <a:srgbClr val="000000"/>
                </a:solidFill>
              </a:rPr>
              <a:t>The largest is called Christ Church</a:t>
            </a:r>
            <a:r>
              <a:rPr lang="en-GB" sz="2000" dirty="0" smtClean="0">
                <a:solidFill>
                  <a:srgbClr val="000000"/>
                </a:solidFill>
              </a:rPr>
              <a:t>.</a:t>
            </a:r>
            <a:endParaRPr lang="cs-CZ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</a:rPr>
              <a:t> </a:t>
            </a:r>
            <a:r>
              <a:rPr lang="en-GB" sz="2000" dirty="0">
                <a:solidFill>
                  <a:srgbClr val="000000"/>
                </a:solidFill>
              </a:rPr>
              <a:t>The city is situated at the meeting of two rivers- The Thames and The Cherwell. </a:t>
            </a:r>
            <a:endParaRPr lang="cs-CZ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000000"/>
                </a:solidFill>
              </a:rPr>
              <a:t>There </a:t>
            </a:r>
            <a:r>
              <a:rPr lang="en-GB" sz="2000" dirty="0">
                <a:solidFill>
                  <a:srgbClr val="000000"/>
                </a:solidFill>
              </a:rPr>
              <a:t>are many museums, libraries, galleries.</a:t>
            </a:r>
            <a:endParaRPr lang="cs-CZ" sz="2000" dirty="0">
              <a:solidFill>
                <a:srgbClr val="00000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4472373" y="836712"/>
            <a:ext cx="37720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Cambridge is a university town with 30 </a:t>
            </a:r>
            <a:r>
              <a:rPr lang="en-GB" dirty="0" smtClean="0">
                <a:solidFill>
                  <a:srgbClr val="000000"/>
                </a:solidFill>
              </a:rPr>
              <a:t>colleges</a:t>
            </a:r>
            <a:endParaRPr lang="cs-CZ" dirty="0" smtClean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</a:rPr>
              <a:t>Second </a:t>
            </a:r>
            <a:r>
              <a:rPr lang="cs-CZ" dirty="0" err="1" smtClean="0">
                <a:solidFill>
                  <a:srgbClr val="000000"/>
                </a:solidFill>
              </a:rPr>
              <a:t>oldest</a:t>
            </a:r>
            <a:r>
              <a:rPr lang="cs-CZ" dirty="0" smtClean="0">
                <a:solidFill>
                  <a:srgbClr val="000000"/>
                </a:solidFill>
              </a:rPr>
              <a:t> university in </a:t>
            </a:r>
            <a:r>
              <a:rPr lang="cs-CZ" dirty="0" err="1" smtClean="0">
                <a:solidFill>
                  <a:srgbClr val="000000"/>
                </a:solidFill>
              </a:rPr>
              <a:t>England</a:t>
            </a:r>
            <a:endParaRPr lang="cs-CZ" dirty="0" smtClean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>
                <a:solidFill>
                  <a:srgbClr val="000000"/>
                </a:solidFill>
              </a:rPr>
              <a:t>F</a:t>
            </a:r>
            <a:r>
              <a:rPr lang="en-GB" dirty="0" err="1" smtClean="0">
                <a:solidFill>
                  <a:srgbClr val="000000"/>
                </a:solidFill>
              </a:rPr>
              <a:t>irstly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only for men, later also for women</a:t>
            </a:r>
            <a:r>
              <a:rPr lang="en-GB" dirty="0" smtClean="0">
                <a:solidFill>
                  <a:srgbClr val="000000"/>
                </a:solidFill>
              </a:rPr>
              <a:t>.</a:t>
            </a:r>
            <a:endParaRPr lang="cs-CZ" dirty="0" smtClean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There is very famous bridge over the river called Bridge of Sighs</a:t>
            </a:r>
            <a:r>
              <a:rPr lang="en-GB" dirty="0" smtClean="0">
                <a:solidFill>
                  <a:srgbClr val="000000"/>
                </a:solidFill>
              </a:rPr>
              <a:t>.</a:t>
            </a:r>
            <a:endParaRPr lang="cs-CZ" dirty="0" smtClean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cs-CZ" dirty="0" smtClean="0">
              <a:solidFill>
                <a:srgbClr val="000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cs-CZ" dirty="0" err="1" smtClean="0">
                <a:solidFill>
                  <a:srgbClr val="000000"/>
                </a:solidFill>
              </a:rPr>
              <a:t>There</a:t>
            </a:r>
            <a:r>
              <a:rPr lang="cs-CZ" dirty="0" smtClean="0">
                <a:solidFill>
                  <a:srgbClr val="000000"/>
                </a:solidFill>
              </a:rPr>
              <a:t> </a:t>
            </a:r>
            <a:r>
              <a:rPr lang="cs-CZ" dirty="0" err="1" smtClean="0">
                <a:solidFill>
                  <a:srgbClr val="000000"/>
                </a:solidFill>
              </a:rPr>
              <a:t>is</a:t>
            </a:r>
            <a:r>
              <a:rPr lang="cs-CZ" dirty="0" smtClean="0">
                <a:solidFill>
                  <a:srgbClr val="000000"/>
                </a:solidFill>
              </a:rPr>
              <a:t> a l</a:t>
            </a:r>
            <a:r>
              <a:rPr lang="en-US" dirty="0" err="1" smtClean="0">
                <a:solidFill>
                  <a:srgbClr val="000000"/>
                </a:solidFill>
              </a:rPr>
              <a:t>ong</a:t>
            </a:r>
            <a:r>
              <a:rPr lang="en-US" dirty="0" smtClean="0">
                <a:solidFill>
                  <a:srgbClr val="000000"/>
                </a:solidFill>
              </a:rPr>
              <a:t> history of rivalry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 smtClean="0">
                <a:solidFill>
                  <a:srgbClr val="000000"/>
                </a:solidFill>
              </a:rPr>
              <a:t>between</a:t>
            </a:r>
            <a:r>
              <a:rPr lang="cs-CZ" dirty="0" smtClean="0">
                <a:solidFill>
                  <a:srgbClr val="000000"/>
                </a:solidFill>
              </a:rPr>
              <a:t> Oxford and Cambridge, big </a:t>
            </a:r>
            <a:r>
              <a:rPr lang="cs-CZ" dirty="0" err="1" smtClean="0">
                <a:solidFill>
                  <a:srgbClr val="000000"/>
                </a:solidFill>
              </a:rPr>
              <a:t>competition</a:t>
            </a:r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1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332656"/>
            <a:ext cx="762000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cs-CZ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STRATFORD-UPON-AVON</a:t>
            </a:r>
          </a:p>
          <a:p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GB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mall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but very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popular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visited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city</a:t>
            </a:r>
          </a:p>
          <a:p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city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founded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by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german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tribe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Saxons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William Shakespeare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born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here</a:t>
            </a:r>
            <a:endParaRPr lang="cs-CZ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Holy Trinity Church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you can see the grave of Shakespeare, his wife and other members of his family. 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here 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Royal Shakespeare Theatre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where the </a:t>
            </a:r>
            <a:r>
              <a:rPr lang="en-GB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Shakepeare’s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plays have been played.</a:t>
            </a:r>
            <a:endParaRPr lang="cs-CZ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Shakespeare’s </a:t>
            </a:r>
            <a:r>
              <a:rPr lang="en-GB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birthplace </a:t>
            </a:r>
            <a:r>
              <a:rPr lang="en-GB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 the house where Shakespeare was born in 1564. </a:t>
            </a:r>
            <a:endParaRPr lang="cs-CZ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cs-CZ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File:William Shakespeare -birthplace -house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388" y="3748390"/>
            <a:ext cx="3522973" cy="264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860032" y="6390620"/>
            <a:ext cx="3349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William </a:t>
            </a:r>
            <a:r>
              <a:rPr lang="cs-CZ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Shakespeare‘s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birthplace</a:t>
            </a:r>
            <a:r>
              <a:rPr lang="cs-CZ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cs-CZ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2" name="Picture 6" descr="http://www.charleschurch.com/images/homes-for-sale-charles-church-the-residence-stratford-upon-avon_stratford-upon-avon-town-centre_10425.jpg?date=20111123121100&amp;width=8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81" y="3971025"/>
            <a:ext cx="3528392" cy="263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0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/>
          <a:lstStyle/>
          <a:p>
            <a:pPr marL="114300" indent="0">
              <a:buNone/>
            </a:pPr>
            <a:r>
              <a:rPr lang="cs-CZ" b="1" u="sng" dirty="0" smtClean="0">
                <a:solidFill>
                  <a:srgbClr val="000000"/>
                </a:solidFill>
              </a:rPr>
              <a:t>LIVERPOOL</a:t>
            </a:r>
          </a:p>
          <a:p>
            <a:r>
              <a:rPr lang="en-GB" sz="2000" dirty="0">
                <a:solidFill>
                  <a:srgbClr val="000000"/>
                </a:solidFill>
              </a:rPr>
              <a:t>This city is connected with popular </a:t>
            </a:r>
            <a:r>
              <a:rPr lang="en-GB" sz="2000" dirty="0" smtClean="0">
                <a:solidFill>
                  <a:srgbClr val="000000"/>
                </a:solidFill>
              </a:rPr>
              <a:t>music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en-GB" sz="2000" dirty="0" smtClean="0">
                <a:solidFill>
                  <a:srgbClr val="000000"/>
                </a:solidFill>
              </a:rPr>
              <a:t>In </a:t>
            </a:r>
            <a:r>
              <a:rPr lang="en-GB" sz="2000" dirty="0">
                <a:solidFill>
                  <a:srgbClr val="000000"/>
                </a:solidFill>
              </a:rPr>
              <a:t>Liverpool the music group Beatles was </a:t>
            </a:r>
            <a:r>
              <a:rPr lang="en-GB" sz="2000" dirty="0" smtClean="0">
                <a:solidFill>
                  <a:srgbClr val="000000"/>
                </a:solidFill>
              </a:rPr>
              <a:t>formed.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en-GB" sz="2000" dirty="0" smtClean="0">
                <a:solidFill>
                  <a:srgbClr val="000000"/>
                </a:solidFill>
              </a:rPr>
              <a:t>Liverpool </a:t>
            </a:r>
            <a:r>
              <a:rPr lang="en-GB" sz="2000" dirty="0">
                <a:solidFill>
                  <a:srgbClr val="000000"/>
                </a:solidFill>
              </a:rPr>
              <a:t>was one of the biggest centres of industry, but today Liverpool one of the poorest parts of England</a:t>
            </a:r>
            <a:r>
              <a:rPr lang="en-GB" sz="2000" dirty="0" smtClean="0">
                <a:solidFill>
                  <a:srgbClr val="000000"/>
                </a:solidFill>
              </a:rPr>
              <a:t>.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cs-CZ" sz="2000" dirty="0" err="1" smtClean="0">
                <a:solidFill>
                  <a:srgbClr val="000000"/>
                </a:solidFill>
              </a:rPr>
              <a:t>There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is</a:t>
            </a:r>
            <a:r>
              <a:rPr lang="cs-CZ" sz="2000" dirty="0" smtClean="0">
                <a:solidFill>
                  <a:srgbClr val="000000"/>
                </a:solidFill>
              </a:rPr>
              <a:t> a big port</a:t>
            </a:r>
          </a:p>
          <a:p>
            <a:r>
              <a:rPr lang="cs-CZ" sz="2000" dirty="0" err="1">
                <a:solidFill>
                  <a:srgbClr val="000000"/>
                </a:solidFill>
              </a:rPr>
              <a:t>Liverpool's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Anglican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Cathedral</a:t>
            </a:r>
            <a:r>
              <a:rPr lang="cs-CZ" sz="2000" dirty="0">
                <a:solidFill>
                  <a:srgbClr val="000000"/>
                </a:solidFill>
              </a:rPr>
              <a:t>, </a:t>
            </a:r>
            <a:r>
              <a:rPr lang="cs-CZ" sz="2000" dirty="0" err="1">
                <a:solidFill>
                  <a:srgbClr val="000000"/>
                </a:solidFill>
              </a:rPr>
              <a:t>completed</a:t>
            </a:r>
            <a:r>
              <a:rPr lang="cs-CZ" sz="2000" dirty="0">
                <a:solidFill>
                  <a:srgbClr val="000000"/>
                </a:solidFill>
              </a:rPr>
              <a:t> in 1978, </a:t>
            </a:r>
            <a:r>
              <a:rPr lang="cs-CZ" sz="2000" dirty="0" err="1">
                <a:solidFill>
                  <a:srgbClr val="000000"/>
                </a:solidFill>
              </a:rPr>
              <a:t>is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largest</a:t>
            </a:r>
            <a:r>
              <a:rPr lang="cs-CZ" sz="2000" dirty="0">
                <a:solidFill>
                  <a:srgbClr val="000000"/>
                </a:solidFill>
              </a:rPr>
              <a:t> in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UK and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fifth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largest</a:t>
            </a:r>
            <a:r>
              <a:rPr lang="cs-CZ" sz="2000" dirty="0">
                <a:solidFill>
                  <a:srgbClr val="000000"/>
                </a:solidFill>
              </a:rPr>
              <a:t> in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world</a:t>
            </a:r>
            <a:endParaRPr lang="cs-CZ" sz="2000" dirty="0">
              <a:solidFill>
                <a:srgbClr val="000000"/>
              </a:solidFill>
            </a:endParaRPr>
          </a:p>
          <a:p>
            <a:endParaRPr lang="cs-CZ" b="1" u="sng" dirty="0">
              <a:solidFill>
                <a:srgbClr val="000000"/>
              </a:solidFill>
            </a:endParaRPr>
          </a:p>
        </p:txBody>
      </p:sp>
      <p:pic>
        <p:nvPicPr>
          <p:cNvPr id="17410" name="Picture 2" descr="http://img.ehowcdn.com/article-new/ehow/images/a06/q4/di/discount-hotels-liverpool-1.1-800x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038600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softmark.org/sites/default/files/images/stories/airports/beatles-sto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87861"/>
            <a:ext cx="384810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46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332656"/>
            <a:ext cx="7848872" cy="6264696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cs-CZ" sz="2000" b="1" u="sng" dirty="0" smtClean="0">
                <a:solidFill>
                  <a:srgbClr val="000000"/>
                </a:solidFill>
              </a:rPr>
              <a:t>BATH </a:t>
            </a:r>
          </a:p>
          <a:p>
            <a:r>
              <a:rPr lang="cs-CZ" sz="2000" dirty="0" err="1" smtClean="0">
                <a:solidFill>
                  <a:srgbClr val="000000"/>
                </a:solidFill>
              </a:rPr>
              <a:t>Situated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15</a:t>
            </a:r>
            <a:r>
              <a:rPr lang="cs-CZ" sz="2000" dirty="0">
                <a:solidFill>
                  <a:srgbClr val="000000"/>
                </a:solidFill>
              </a:rPr>
              <a:t>0</a:t>
            </a:r>
            <a:r>
              <a:rPr lang="en-US" sz="2000" dirty="0">
                <a:solidFill>
                  <a:srgbClr val="000000"/>
                </a:solidFill>
              </a:rPr>
              <a:t> km west of London </a:t>
            </a:r>
            <a:endParaRPr lang="cs-CZ" sz="2000" b="1" u="sng" dirty="0" smtClean="0">
              <a:solidFill>
                <a:srgbClr val="000000"/>
              </a:solidFill>
            </a:endParaRPr>
          </a:p>
          <a:p>
            <a:r>
              <a:rPr lang="cs-CZ" sz="2000" dirty="0" err="1" smtClean="0">
                <a:solidFill>
                  <a:srgbClr val="000000"/>
                </a:solidFill>
              </a:rPr>
              <a:t>The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Romans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founded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this</a:t>
            </a:r>
            <a:r>
              <a:rPr lang="cs-CZ" sz="2000" dirty="0" smtClean="0">
                <a:solidFill>
                  <a:srgbClr val="000000"/>
                </a:solidFill>
              </a:rPr>
              <a:t> city</a:t>
            </a:r>
          </a:p>
          <a:p>
            <a:r>
              <a:rPr lang="cs-CZ" sz="2000" dirty="0" err="1" smtClean="0">
                <a:solidFill>
                  <a:srgbClr val="000000"/>
                </a:solidFill>
              </a:rPr>
              <a:t>Famous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for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spa</a:t>
            </a:r>
            <a:r>
              <a:rPr lang="cs-CZ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smtClean="0">
                <a:solidFill>
                  <a:srgbClr val="000000"/>
                </a:solidFill>
              </a:rPr>
              <a:t>one </a:t>
            </a:r>
            <a:r>
              <a:rPr lang="en-US" sz="2000" dirty="0">
                <a:solidFill>
                  <a:srgbClr val="000000"/>
                </a:solidFill>
              </a:rPr>
              <a:t>of the most beautiful in the United Kingdom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It's a World Heritage city, full of roman </a:t>
            </a:r>
            <a:r>
              <a:rPr lang="en-US" sz="2000" dirty="0" smtClean="0">
                <a:solidFill>
                  <a:srgbClr val="000000"/>
                </a:solidFill>
              </a:rPr>
              <a:t>ruins</a:t>
            </a:r>
            <a:r>
              <a:rPr lang="cs-CZ" sz="2000" dirty="0" smtClean="0">
                <a:solidFill>
                  <a:srgbClr val="000000"/>
                </a:solidFill>
              </a:rPr>
              <a:t>, </a:t>
            </a:r>
            <a:r>
              <a:rPr lang="cs-CZ" sz="2000" dirty="0" err="1" smtClean="0">
                <a:solidFill>
                  <a:srgbClr val="000000"/>
                </a:solidFill>
              </a:rPr>
              <a:t>Bath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abbey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cs-CZ" sz="2000" dirty="0">
                <a:solidFill>
                  <a:srgbClr val="000000"/>
                </a:solidFill>
              </a:rPr>
              <a:t>N</a:t>
            </a:r>
            <a:r>
              <a:rPr lang="en-US" sz="2000" dirty="0" err="1" smtClean="0">
                <a:solidFill>
                  <a:srgbClr val="000000"/>
                </a:solidFill>
              </a:rPr>
              <a:t>atural</a:t>
            </a:r>
            <a:r>
              <a:rPr lang="en-US" sz="2000" dirty="0" smtClean="0">
                <a:solidFill>
                  <a:srgbClr val="000000"/>
                </a:solidFill>
              </a:rPr>
              <a:t> hot springs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cs-CZ" sz="2000" dirty="0" err="1" smtClean="0">
                <a:solidFill>
                  <a:srgbClr val="000000"/>
                </a:solidFill>
              </a:rPr>
              <a:t>Theatres</a:t>
            </a:r>
            <a:r>
              <a:rPr lang="cs-CZ" sz="2000" dirty="0">
                <a:solidFill>
                  <a:srgbClr val="000000"/>
                </a:solidFill>
              </a:rPr>
              <a:t>, </a:t>
            </a:r>
            <a:r>
              <a:rPr lang="cs-CZ" sz="2000" dirty="0" err="1" smtClean="0">
                <a:solidFill>
                  <a:srgbClr val="000000"/>
                </a:solidFill>
              </a:rPr>
              <a:t>museums</a:t>
            </a:r>
            <a:r>
              <a:rPr lang="cs-CZ" sz="2000" dirty="0" smtClean="0">
                <a:solidFill>
                  <a:srgbClr val="000000"/>
                </a:solidFill>
              </a:rPr>
              <a:t>, </a:t>
            </a:r>
            <a:r>
              <a:rPr lang="cs-CZ" sz="2000" dirty="0" err="1" smtClean="0">
                <a:solidFill>
                  <a:srgbClr val="000000"/>
                </a:solidFill>
              </a:rPr>
              <a:t>parks</a:t>
            </a:r>
            <a:r>
              <a:rPr lang="cs-CZ" sz="2000" dirty="0" smtClean="0">
                <a:solidFill>
                  <a:srgbClr val="000000"/>
                </a:solidFill>
              </a:rPr>
              <a:t>…</a:t>
            </a:r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15362" name="Picture 2" descr="http://weddingmapper.s3.amazonaws.com/assets/photos/5/56/148992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52201"/>
            <a:ext cx="3528392" cy="235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www.planetware.com/i/photo/bath-gb2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65" y="3177805"/>
            <a:ext cx="3371208" cy="234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37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266"/>
            <a:ext cx="7620000" cy="1143000"/>
          </a:xfrm>
        </p:spPr>
        <p:txBody>
          <a:bodyPr/>
          <a:lstStyle/>
          <a:p>
            <a:r>
              <a:rPr lang="cs-CZ" sz="2400" u="sng" dirty="0" smtClean="0">
                <a:solidFill>
                  <a:srgbClr val="000000"/>
                </a:solidFill>
              </a:rPr>
              <a:t>QUESTIONS</a:t>
            </a:r>
            <a:endParaRPr lang="cs-CZ" sz="2400" u="sng" dirty="0">
              <a:solidFill>
                <a:srgbClr val="0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7620000" cy="4800600"/>
          </a:xfrm>
        </p:spPr>
        <p:txBody>
          <a:bodyPr/>
          <a:lstStyle/>
          <a:p>
            <a:pPr marL="571500" indent="-457200">
              <a:buFont typeface="+mj-lt"/>
              <a:buAutoNum type="arabicPeriod"/>
            </a:pP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happened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London in 1666?</a:t>
            </a:r>
          </a:p>
          <a:p>
            <a:pPr marL="571500" indent="-457200">
              <a:buFont typeface="+mj-lt"/>
              <a:buAutoNum type="arabicPeriod"/>
            </a:pPr>
            <a:r>
              <a:rPr lang="cs-CZ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Name</a:t>
            </a:r>
            <a:r>
              <a:rPr lang="cs-C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cs-CZ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sights</a:t>
            </a:r>
            <a:r>
              <a:rPr lang="cs-C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London.</a:t>
            </a:r>
            <a:endParaRPr lang="cs-CZ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457200">
              <a:buFont typeface="+mj-lt"/>
              <a:buAutoNum type="arabicPeriod"/>
            </a:pPr>
            <a:r>
              <a:rPr lang="cs-CZ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cs-C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Stratford-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upon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-Avon </a:t>
            </a:r>
            <a:r>
              <a:rPr lang="cs-CZ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famour</a:t>
            </a:r>
            <a:r>
              <a:rPr lang="cs-C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457200">
              <a:buFont typeface="+mj-lt"/>
              <a:buAutoNum type="arabicPeriod"/>
            </a:pP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Liverpool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famous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457200">
              <a:buFont typeface="+mj-lt"/>
              <a:buAutoNum type="arabicPeriod"/>
            </a:pPr>
            <a:r>
              <a:rPr lang="cs-CZ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hat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can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see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pictures</a:t>
            </a:r>
            <a:r>
              <a:rPr lang="cs-CZ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457200">
              <a:buFont typeface="+mj-lt"/>
              <a:buAutoNum type="arabicPeriod"/>
            </a:pPr>
            <a:endParaRPr lang="cs-CZ" dirty="0"/>
          </a:p>
          <a:p>
            <a:pPr marL="571500" indent="-457200">
              <a:buFont typeface="+mj-lt"/>
              <a:buAutoNum type="arabicPeriod"/>
            </a:pPr>
            <a:endParaRPr lang="cs-CZ" dirty="0"/>
          </a:p>
        </p:txBody>
      </p:sp>
      <p:pic>
        <p:nvPicPr>
          <p:cNvPr id="16386" name="Picture 2" descr="http://www.richard-seaman.com/Travel/UK/London/TowerBridge/TowerBridgeFromNorthBan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575" y="3356992"/>
            <a:ext cx="3344657" cy="238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herdaily.com/blogimg/travel/buckingham_palace_londo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5" r="27841" b="29431"/>
          <a:stretch/>
        </p:blipFill>
        <p:spPr bwMode="auto">
          <a:xfrm>
            <a:off x="35496" y="3622111"/>
            <a:ext cx="3212116" cy="185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ukbestguide.com/wp-content/uploads/2010/11/Aged_Big_Ben_with_a_classic_London_bus_in_r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817" y="2857159"/>
            <a:ext cx="2345687" cy="352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38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620000" cy="1143000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000000"/>
                </a:solidFill>
              </a:rPr>
              <a:t>THE END</a:t>
            </a:r>
            <a:endParaRPr lang="cs-CZ" b="1" dirty="0">
              <a:solidFill>
                <a:srgbClr val="0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3356992"/>
            <a:ext cx="7620000" cy="480060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cs-CZ" sz="1800" b="1" dirty="0" smtClean="0">
                <a:solidFill>
                  <a:srgbClr val="000000"/>
                </a:solidFill>
              </a:rPr>
              <a:t>Marie Jindrová</a:t>
            </a:r>
          </a:p>
          <a:p>
            <a:pPr marL="114300" indent="0" algn="ctr">
              <a:buNone/>
            </a:pPr>
            <a:r>
              <a:rPr lang="cs-CZ" sz="1800" b="1" dirty="0" smtClean="0">
                <a:solidFill>
                  <a:srgbClr val="000000"/>
                </a:solidFill>
              </a:rPr>
              <a:t>XB</a:t>
            </a:r>
          </a:p>
          <a:p>
            <a:pPr marL="114300" indent="0" algn="ctr">
              <a:buNone/>
            </a:pPr>
            <a:endParaRPr lang="cs-CZ" sz="1800" b="1" dirty="0">
              <a:solidFill>
                <a:srgbClr val="000000"/>
              </a:solidFill>
            </a:endParaRPr>
          </a:p>
          <a:p>
            <a:pPr marL="114300" indent="0" algn="ctr">
              <a:buNone/>
            </a:pPr>
            <a:endParaRPr lang="cs-CZ" sz="1800" b="1" dirty="0" smtClean="0">
              <a:solidFill>
                <a:srgbClr val="000000"/>
              </a:solidFill>
            </a:endParaRPr>
          </a:p>
          <a:p>
            <a:pPr marL="114300" indent="0" algn="ctr">
              <a:buNone/>
            </a:pPr>
            <a:r>
              <a:rPr lang="cs-CZ" sz="1800" b="1" dirty="0" err="1" smtClean="0">
                <a:solidFill>
                  <a:srgbClr val="000000"/>
                </a:solidFill>
              </a:rPr>
              <a:t>Sources</a:t>
            </a:r>
            <a:r>
              <a:rPr lang="cs-CZ" sz="1800" b="1" dirty="0" smtClean="0">
                <a:solidFill>
                  <a:srgbClr val="000000"/>
                </a:solidFill>
              </a:rPr>
              <a:t>: www.google.com</a:t>
            </a:r>
            <a:endParaRPr lang="cs-CZ" sz="1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43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>
                <a:solidFill>
                  <a:srgbClr val="000000"/>
                </a:solidFill>
              </a:rPr>
              <a:t>GENERAL INFORMATION</a:t>
            </a:r>
            <a:endParaRPr lang="cs-CZ" sz="2600" dirty="0">
              <a:solidFill>
                <a:srgbClr val="0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7620000" cy="5256584"/>
          </a:xfrm>
        </p:spPr>
        <p:txBody>
          <a:bodyPr>
            <a:noAutofit/>
          </a:bodyPr>
          <a:lstStyle/>
          <a:p>
            <a:r>
              <a:rPr lang="cs-CZ" sz="1900" dirty="0" smtClean="0">
                <a:solidFill>
                  <a:srgbClr val="000000"/>
                </a:solidFill>
              </a:rPr>
              <a:t>London </a:t>
            </a:r>
            <a:r>
              <a:rPr lang="cs-CZ" sz="1900" dirty="0" err="1" smtClean="0">
                <a:solidFill>
                  <a:srgbClr val="000000"/>
                </a:solidFill>
              </a:rPr>
              <a:t>is</a:t>
            </a:r>
            <a:r>
              <a:rPr lang="cs-CZ" sz="1900" dirty="0" smtClean="0">
                <a:solidFill>
                  <a:srgbClr val="000000"/>
                </a:solidFill>
              </a:rPr>
              <a:t> </a:t>
            </a:r>
            <a:r>
              <a:rPr lang="en-US" sz="1900" dirty="0" smtClean="0">
                <a:solidFill>
                  <a:srgbClr val="000000"/>
                </a:solidFill>
              </a:rPr>
              <a:t>the </a:t>
            </a:r>
            <a:r>
              <a:rPr lang="en-US" sz="1900" dirty="0">
                <a:solidFill>
                  <a:srgbClr val="000000"/>
                </a:solidFill>
              </a:rPr>
              <a:t>capital city of </a:t>
            </a:r>
            <a:r>
              <a:rPr lang="en-US" sz="1900" dirty="0" smtClean="0">
                <a:solidFill>
                  <a:srgbClr val="000000"/>
                </a:solidFill>
              </a:rPr>
              <a:t>the</a:t>
            </a:r>
            <a:r>
              <a:rPr lang="en-US" sz="1900" dirty="0">
                <a:solidFill>
                  <a:srgbClr val="000000"/>
                </a:solidFill>
              </a:rPr>
              <a:t> United </a:t>
            </a:r>
            <a:r>
              <a:rPr lang="en-US" sz="1900" dirty="0" smtClean="0">
                <a:solidFill>
                  <a:srgbClr val="000000"/>
                </a:solidFill>
              </a:rPr>
              <a:t>Kingdom</a:t>
            </a:r>
            <a:endParaRPr lang="cs-CZ" sz="1900" dirty="0" smtClean="0">
              <a:solidFill>
                <a:srgbClr val="000000"/>
              </a:solidFill>
            </a:endParaRPr>
          </a:p>
          <a:p>
            <a:r>
              <a:rPr lang="en-US" sz="1900" dirty="0" smtClean="0">
                <a:solidFill>
                  <a:srgbClr val="000000"/>
                </a:solidFill>
              </a:rPr>
              <a:t>It </a:t>
            </a:r>
            <a:r>
              <a:rPr lang="en-US" sz="1900" dirty="0">
                <a:solidFill>
                  <a:srgbClr val="000000"/>
                </a:solidFill>
              </a:rPr>
              <a:t>is located on the </a:t>
            </a:r>
            <a:r>
              <a:rPr lang="en-US" sz="1900" dirty="0" smtClean="0">
                <a:solidFill>
                  <a:srgbClr val="000000"/>
                </a:solidFill>
              </a:rPr>
              <a:t>T</a:t>
            </a:r>
            <a:r>
              <a:rPr lang="cs-CZ" sz="1900" dirty="0" smtClean="0">
                <a:solidFill>
                  <a:srgbClr val="000000"/>
                </a:solidFill>
              </a:rPr>
              <a:t>h</a:t>
            </a:r>
            <a:r>
              <a:rPr lang="en-US" sz="1900" dirty="0" err="1" smtClean="0">
                <a:solidFill>
                  <a:srgbClr val="000000"/>
                </a:solidFill>
              </a:rPr>
              <a:t>ames</a:t>
            </a:r>
            <a:r>
              <a:rPr lang="en-US" sz="1900" dirty="0" smtClean="0">
                <a:solidFill>
                  <a:srgbClr val="000000"/>
                </a:solidFill>
              </a:rPr>
              <a:t> </a:t>
            </a:r>
            <a:r>
              <a:rPr lang="cs-CZ" sz="1900" dirty="0">
                <a:solidFill>
                  <a:srgbClr val="000000"/>
                </a:solidFill>
              </a:rPr>
              <a:t>r</a:t>
            </a:r>
            <a:r>
              <a:rPr lang="en-US" sz="1900" dirty="0" err="1" smtClean="0">
                <a:solidFill>
                  <a:srgbClr val="000000"/>
                </a:solidFill>
              </a:rPr>
              <a:t>iver</a:t>
            </a:r>
            <a:r>
              <a:rPr lang="en-US" sz="1900" dirty="0" smtClean="0">
                <a:solidFill>
                  <a:srgbClr val="000000"/>
                </a:solidFill>
              </a:rPr>
              <a:t> </a:t>
            </a:r>
            <a:r>
              <a:rPr lang="en-US" sz="1900" dirty="0">
                <a:solidFill>
                  <a:srgbClr val="000000"/>
                </a:solidFill>
              </a:rPr>
              <a:t>in the southeast </a:t>
            </a:r>
            <a:r>
              <a:rPr lang="cs-CZ" sz="1900" dirty="0" smtClean="0">
                <a:solidFill>
                  <a:srgbClr val="000000"/>
                </a:solidFill>
              </a:rPr>
              <a:t>part </a:t>
            </a:r>
            <a:br>
              <a:rPr lang="cs-CZ" sz="1900" dirty="0" smtClean="0">
                <a:solidFill>
                  <a:srgbClr val="000000"/>
                </a:solidFill>
              </a:rPr>
            </a:br>
            <a:r>
              <a:rPr lang="en-US" sz="1900" dirty="0" smtClean="0">
                <a:solidFill>
                  <a:srgbClr val="000000"/>
                </a:solidFill>
              </a:rPr>
              <a:t>of </a:t>
            </a:r>
            <a:r>
              <a:rPr lang="en-US" sz="1900" dirty="0">
                <a:solidFill>
                  <a:srgbClr val="000000"/>
                </a:solidFill>
              </a:rPr>
              <a:t>England. </a:t>
            </a:r>
            <a:endParaRPr lang="cs-CZ" sz="1900" dirty="0" smtClean="0">
              <a:solidFill>
                <a:srgbClr val="000000"/>
              </a:solidFill>
            </a:endParaRPr>
          </a:p>
          <a:p>
            <a:r>
              <a:rPr lang="en-US" sz="1900" dirty="0" smtClean="0">
                <a:solidFill>
                  <a:srgbClr val="000000"/>
                </a:solidFill>
              </a:rPr>
              <a:t>London </a:t>
            </a:r>
            <a:r>
              <a:rPr lang="en-US" sz="1900" dirty="0">
                <a:solidFill>
                  <a:srgbClr val="000000"/>
                </a:solidFill>
              </a:rPr>
              <a:t>has a diverse range of peoples and </a:t>
            </a:r>
            <a:r>
              <a:rPr lang="en-US" sz="1900" dirty="0" smtClean="0">
                <a:solidFill>
                  <a:srgbClr val="000000"/>
                </a:solidFill>
              </a:rPr>
              <a:t>cultures</a:t>
            </a:r>
            <a:endParaRPr lang="cs-CZ" sz="1900" dirty="0">
              <a:solidFill>
                <a:srgbClr val="000000"/>
              </a:solidFill>
            </a:endParaRPr>
          </a:p>
          <a:p>
            <a:r>
              <a:rPr lang="cs-CZ" sz="1900" dirty="0" err="1" smtClean="0">
                <a:solidFill>
                  <a:srgbClr val="000000"/>
                </a:solidFill>
              </a:rPr>
              <a:t>Its</a:t>
            </a:r>
            <a:r>
              <a:rPr lang="cs-CZ" sz="1900" dirty="0" smtClean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population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is</a:t>
            </a:r>
            <a:r>
              <a:rPr lang="cs-CZ" sz="1900" dirty="0">
                <a:solidFill>
                  <a:srgbClr val="000000"/>
                </a:solidFill>
              </a:rPr>
              <a:t> 8 </a:t>
            </a:r>
            <a:r>
              <a:rPr lang="cs-CZ" sz="1900" dirty="0" err="1">
                <a:solidFill>
                  <a:srgbClr val="000000"/>
                </a:solidFill>
              </a:rPr>
              <a:t>million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people</a:t>
            </a:r>
            <a:r>
              <a:rPr lang="cs-CZ" sz="1900" dirty="0">
                <a:solidFill>
                  <a:srgbClr val="000000"/>
                </a:solidFill>
              </a:rPr>
              <a:t> (10 </a:t>
            </a:r>
            <a:r>
              <a:rPr lang="cs-CZ" sz="1900" dirty="0" err="1">
                <a:solidFill>
                  <a:srgbClr val="000000"/>
                </a:solidFill>
              </a:rPr>
              <a:t>million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with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smtClean="0">
                <a:solidFill>
                  <a:srgbClr val="000000"/>
                </a:solidFill>
              </a:rPr>
              <a:t/>
            </a:r>
            <a:br>
              <a:rPr lang="cs-CZ" sz="1900" dirty="0" smtClean="0">
                <a:solidFill>
                  <a:srgbClr val="000000"/>
                </a:solidFill>
              </a:rPr>
            </a:br>
            <a:r>
              <a:rPr lang="cs-CZ" sz="1900" dirty="0" err="1" smtClean="0">
                <a:solidFill>
                  <a:srgbClr val="000000"/>
                </a:solidFill>
              </a:rPr>
              <a:t>suburbs</a:t>
            </a:r>
            <a:r>
              <a:rPr lang="cs-CZ" sz="1900" dirty="0" smtClean="0">
                <a:solidFill>
                  <a:srgbClr val="000000"/>
                </a:solidFill>
              </a:rPr>
              <a:t>)</a:t>
            </a:r>
          </a:p>
          <a:p>
            <a:r>
              <a:rPr lang="cs-CZ" sz="1900" dirty="0" err="1" smtClean="0">
                <a:solidFill>
                  <a:srgbClr val="000000"/>
                </a:solidFill>
              </a:rPr>
              <a:t>It</a:t>
            </a:r>
            <a:r>
              <a:rPr lang="cs-CZ" sz="1900" dirty="0" smtClean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includes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the</a:t>
            </a:r>
            <a:r>
              <a:rPr lang="cs-CZ" sz="1900" dirty="0">
                <a:solidFill>
                  <a:srgbClr val="000000"/>
                </a:solidFill>
              </a:rPr>
              <a:t> city </a:t>
            </a:r>
            <a:r>
              <a:rPr lang="cs-CZ" sz="1900" dirty="0" err="1">
                <a:solidFill>
                  <a:srgbClr val="000000"/>
                </a:solidFill>
              </a:rPr>
              <a:t>of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smtClean="0">
                <a:solidFill>
                  <a:srgbClr val="000000"/>
                </a:solidFill>
              </a:rPr>
              <a:t>London </a:t>
            </a:r>
            <a:r>
              <a:rPr lang="cs-CZ" sz="1900" dirty="0">
                <a:solidFill>
                  <a:srgbClr val="000000"/>
                </a:solidFill>
              </a:rPr>
              <a:t>and 32 </a:t>
            </a:r>
            <a:r>
              <a:rPr lang="cs-CZ" sz="1900" dirty="0" err="1">
                <a:solidFill>
                  <a:srgbClr val="000000"/>
                </a:solidFill>
              </a:rPr>
              <a:t>boroughs</a:t>
            </a:r>
            <a:endParaRPr lang="cs-CZ" sz="1900" dirty="0">
              <a:solidFill>
                <a:srgbClr val="000000"/>
              </a:solidFill>
            </a:endParaRPr>
          </a:p>
          <a:p>
            <a:r>
              <a:rPr lang="cs-CZ" sz="1900" dirty="0" smtClean="0">
                <a:solidFill>
                  <a:srgbClr val="000000"/>
                </a:solidFill>
              </a:rPr>
              <a:t>Seat </a:t>
            </a:r>
            <a:r>
              <a:rPr lang="cs-CZ" sz="1900" dirty="0" err="1">
                <a:solidFill>
                  <a:srgbClr val="000000"/>
                </a:solidFill>
              </a:rPr>
              <a:t>of</a:t>
            </a:r>
            <a:r>
              <a:rPr lang="cs-CZ" sz="1900" dirty="0">
                <a:solidFill>
                  <a:srgbClr val="000000"/>
                </a:solidFill>
              </a:rPr>
              <a:t> Monarchy, </a:t>
            </a:r>
            <a:r>
              <a:rPr lang="cs-CZ" sz="1900" dirty="0" err="1">
                <a:solidFill>
                  <a:srgbClr val="000000"/>
                </a:solidFill>
              </a:rPr>
              <a:t>the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Parliament</a:t>
            </a:r>
            <a:r>
              <a:rPr lang="cs-CZ" sz="1900" dirty="0">
                <a:solidFill>
                  <a:srgbClr val="000000"/>
                </a:solidFill>
              </a:rPr>
              <a:t>, </a:t>
            </a:r>
            <a:r>
              <a:rPr lang="cs-CZ" sz="1900" dirty="0" err="1">
                <a:solidFill>
                  <a:srgbClr val="000000"/>
                </a:solidFill>
              </a:rPr>
              <a:t>the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Goverment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smtClean="0">
                <a:solidFill>
                  <a:srgbClr val="000000"/>
                </a:solidFill>
              </a:rPr>
              <a:t/>
            </a:r>
            <a:br>
              <a:rPr lang="cs-CZ" sz="1900" dirty="0" smtClean="0">
                <a:solidFill>
                  <a:srgbClr val="000000"/>
                </a:solidFill>
              </a:rPr>
            </a:br>
            <a:r>
              <a:rPr lang="cs-CZ" sz="1900" dirty="0" smtClean="0">
                <a:solidFill>
                  <a:srgbClr val="000000"/>
                </a:solidFill>
              </a:rPr>
              <a:t>and </a:t>
            </a:r>
            <a:r>
              <a:rPr lang="cs-CZ" sz="1900" dirty="0" err="1">
                <a:solidFill>
                  <a:srgbClr val="000000"/>
                </a:solidFill>
              </a:rPr>
              <a:t>the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Supreme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Court</a:t>
            </a:r>
            <a:endParaRPr lang="cs-CZ" sz="1900" dirty="0">
              <a:solidFill>
                <a:srgbClr val="000000"/>
              </a:solidFill>
            </a:endParaRPr>
          </a:p>
          <a:p>
            <a:r>
              <a:rPr lang="cs-CZ" sz="1900" dirty="0" err="1" smtClean="0">
                <a:solidFill>
                  <a:srgbClr val="000000"/>
                </a:solidFill>
              </a:rPr>
              <a:t>Central</a:t>
            </a:r>
            <a:r>
              <a:rPr lang="cs-CZ" sz="1900" dirty="0" smtClean="0">
                <a:solidFill>
                  <a:srgbClr val="000000"/>
                </a:solidFill>
              </a:rPr>
              <a:t> </a:t>
            </a:r>
            <a:r>
              <a:rPr lang="cs-CZ" sz="1900" dirty="0">
                <a:solidFill>
                  <a:srgbClr val="000000"/>
                </a:solidFill>
              </a:rPr>
              <a:t>London = </a:t>
            </a:r>
            <a:r>
              <a:rPr lang="cs-CZ" sz="1900" dirty="0" err="1">
                <a:solidFill>
                  <a:srgbClr val="000000"/>
                </a:solidFill>
              </a:rPr>
              <a:t>The</a:t>
            </a:r>
            <a:r>
              <a:rPr lang="cs-CZ" sz="1900" dirty="0">
                <a:solidFill>
                  <a:srgbClr val="000000"/>
                </a:solidFill>
              </a:rPr>
              <a:t> City </a:t>
            </a:r>
            <a:r>
              <a:rPr lang="cs-CZ" sz="1900" dirty="0" err="1">
                <a:solidFill>
                  <a:srgbClr val="000000"/>
                </a:solidFill>
              </a:rPr>
              <a:t>of</a:t>
            </a:r>
            <a:r>
              <a:rPr lang="cs-CZ" sz="1900" dirty="0">
                <a:solidFill>
                  <a:srgbClr val="000000"/>
                </a:solidFill>
              </a:rPr>
              <a:t> London - </a:t>
            </a:r>
            <a:r>
              <a:rPr lang="cs-CZ" sz="1900" dirty="0" err="1">
                <a:solidFill>
                  <a:srgbClr val="000000"/>
                </a:solidFill>
              </a:rPr>
              <a:t>the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oldest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smtClean="0">
                <a:solidFill>
                  <a:srgbClr val="000000"/>
                </a:solidFill>
              </a:rPr>
              <a:t/>
            </a:r>
            <a:br>
              <a:rPr lang="cs-CZ" sz="1900" dirty="0" smtClean="0">
                <a:solidFill>
                  <a:srgbClr val="000000"/>
                </a:solidFill>
              </a:rPr>
            </a:br>
            <a:r>
              <a:rPr lang="cs-CZ" sz="1900" dirty="0" smtClean="0">
                <a:solidFill>
                  <a:srgbClr val="000000"/>
                </a:solidFill>
              </a:rPr>
              <a:t>part </a:t>
            </a:r>
            <a:r>
              <a:rPr lang="cs-CZ" sz="1900" dirty="0" err="1">
                <a:solidFill>
                  <a:srgbClr val="000000"/>
                </a:solidFill>
              </a:rPr>
              <a:t>of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smtClean="0">
                <a:solidFill>
                  <a:srgbClr val="000000"/>
                </a:solidFill>
              </a:rPr>
              <a:t>London</a:t>
            </a:r>
            <a:endParaRPr lang="cs-CZ" sz="1900" dirty="0">
              <a:solidFill>
                <a:srgbClr val="000000"/>
              </a:solidFill>
            </a:endParaRPr>
          </a:p>
          <a:p>
            <a:r>
              <a:rPr lang="cs-CZ" sz="1900" dirty="0" err="1" smtClean="0">
                <a:solidFill>
                  <a:srgbClr val="000000"/>
                </a:solidFill>
              </a:rPr>
              <a:t>The</a:t>
            </a:r>
            <a:r>
              <a:rPr lang="cs-CZ" sz="1900" dirty="0" smtClean="0">
                <a:solidFill>
                  <a:srgbClr val="000000"/>
                </a:solidFill>
              </a:rPr>
              <a:t> </a:t>
            </a:r>
            <a:r>
              <a:rPr lang="cs-CZ" sz="1900" dirty="0">
                <a:solidFill>
                  <a:srgbClr val="000000"/>
                </a:solidFill>
              </a:rPr>
              <a:t>East End - </a:t>
            </a:r>
            <a:r>
              <a:rPr lang="cs-CZ" sz="1900" dirty="0" smtClean="0">
                <a:solidFill>
                  <a:srgbClr val="000000"/>
                </a:solidFill>
              </a:rPr>
              <a:t> a lot </a:t>
            </a:r>
            <a:r>
              <a:rPr lang="cs-CZ" sz="1900" dirty="0" err="1" smtClean="0">
                <a:solidFill>
                  <a:srgbClr val="000000"/>
                </a:solidFill>
              </a:rPr>
              <a:t>of</a:t>
            </a:r>
            <a:r>
              <a:rPr lang="cs-CZ" sz="1900" dirty="0" smtClean="0">
                <a:solidFill>
                  <a:srgbClr val="000000"/>
                </a:solidFill>
              </a:rPr>
              <a:t> imigrant </a:t>
            </a:r>
            <a:r>
              <a:rPr lang="cs-CZ" sz="1900" dirty="0" err="1" smtClean="0">
                <a:solidFill>
                  <a:srgbClr val="000000"/>
                </a:solidFill>
              </a:rPr>
              <a:t>groups</a:t>
            </a:r>
            <a:endParaRPr lang="cs-CZ" sz="1900" dirty="0" smtClean="0">
              <a:solidFill>
                <a:srgbClr val="000000"/>
              </a:solidFill>
            </a:endParaRPr>
          </a:p>
          <a:p>
            <a:r>
              <a:rPr lang="cs-CZ" sz="1900" dirty="0" err="1" smtClean="0">
                <a:solidFill>
                  <a:srgbClr val="000000"/>
                </a:solidFill>
              </a:rPr>
              <a:t>The</a:t>
            </a:r>
            <a:r>
              <a:rPr lang="cs-CZ" sz="1900" dirty="0" smtClean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West</a:t>
            </a:r>
            <a:r>
              <a:rPr lang="cs-CZ" sz="1900" dirty="0">
                <a:solidFill>
                  <a:srgbClr val="000000"/>
                </a:solidFill>
              </a:rPr>
              <a:t> End – </a:t>
            </a:r>
            <a:r>
              <a:rPr lang="cs-CZ" sz="1900" dirty="0" err="1">
                <a:solidFill>
                  <a:srgbClr val="000000"/>
                </a:solidFill>
              </a:rPr>
              <a:t>there</a:t>
            </a:r>
            <a:r>
              <a:rPr lang="cs-CZ" sz="1900" dirty="0">
                <a:solidFill>
                  <a:srgbClr val="000000"/>
                </a:solidFill>
              </a:rPr>
              <a:t> are </a:t>
            </a:r>
            <a:r>
              <a:rPr lang="cs-CZ" sz="1900" dirty="0" err="1" smtClean="0">
                <a:solidFill>
                  <a:srgbClr val="000000"/>
                </a:solidFill>
              </a:rPr>
              <a:t>theatres</a:t>
            </a:r>
            <a:r>
              <a:rPr lang="cs-CZ" sz="1900" dirty="0">
                <a:solidFill>
                  <a:srgbClr val="000000"/>
                </a:solidFill>
              </a:rPr>
              <a:t>, </a:t>
            </a:r>
            <a:r>
              <a:rPr lang="cs-CZ" sz="1900" dirty="0" err="1">
                <a:solidFill>
                  <a:srgbClr val="000000"/>
                </a:solidFill>
              </a:rPr>
              <a:t>beautiful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residential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>
                <a:solidFill>
                  <a:srgbClr val="000000"/>
                </a:solidFill>
              </a:rPr>
              <a:t>areas</a:t>
            </a:r>
            <a:r>
              <a:rPr lang="cs-CZ" sz="1900" dirty="0">
                <a:solidFill>
                  <a:srgbClr val="000000"/>
                </a:solidFill>
              </a:rPr>
              <a:t>, </a:t>
            </a:r>
            <a:r>
              <a:rPr lang="cs-CZ" sz="1900" dirty="0" err="1">
                <a:solidFill>
                  <a:srgbClr val="000000"/>
                </a:solidFill>
              </a:rPr>
              <a:t>great</a:t>
            </a:r>
            <a:r>
              <a:rPr lang="cs-CZ" sz="1900" dirty="0">
                <a:solidFill>
                  <a:srgbClr val="000000"/>
                </a:solidFill>
              </a:rPr>
              <a:t> </a:t>
            </a:r>
            <a:r>
              <a:rPr lang="cs-CZ" sz="1900" dirty="0" err="1" smtClean="0">
                <a:solidFill>
                  <a:srgbClr val="000000"/>
                </a:solidFill>
              </a:rPr>
              <a:t>parks</a:t>
            </a:r>
            <a:r>
              <a:rPr lang="cs-CZ" sz="1900" dirty="0" smtClean="0">
                <a:solidFill>
                  <a:srgbClr val="000000"/>
                </a:solidFill>
              </a:rPr>
              <a:t>.</a:t>
            </a:r>
            <a:endParaRPr lang="cs-CZ" sz="19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http://ayathaitravel.com/libi/maps/mapUK_29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84784"/>
            <a:ext cx="246304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47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>
                <a:solidFill>
                  <a:srgbClr val="000000"/>
                </a:solidFill>
              </a:rPr>
              <a:t>HISTORY</a:t>
            </a:r>
            <a:endParaRPr lang="cs-CZ" sz="2600" dirty="0">
              <a:solidFill>
                <a:srgbClr val="0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400600"/>
          </a:xfrm>
        </p:spPr>
        <p:txBody>
          <a:bodyPr>
            <a:normAutofit fontScale="92500"/>
          </a:bodyPr>
          <a:lstStyle/>
          <a:p>
            <a:r>
              <a:rPr lang="cs-CZ" dirty="0">
                <a:solidFill>
                  <a:srgbClr val="000000"/>
                </a:solidFill>
              </a:rPr>
              <a:t>London </a:t>
            </a:r>
            <a:r>
              <a:rPr lang="cs-CZ" dirty="0" err="1">
                <a:solidFill>
                  <a:srgbClr val="000000"/>
                </a:solidFill>
              </a:rPr>
              <a:t>was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founded</a:t>
            </a:r>
            <a:r>
              <a:rPr lang="cs-CZ" dirty="0">
                <a:solidFill>
                  <a:srgbClr val="000000"/>
                </a:solidFill>
              </a:rPr>
              <a:t> by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Romans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around</a:t>
            </a:r>
            <a:r>
              <a:rPr lang="cs-CZ" dirty="0">
                <a:solidFill>
                  <a:srgbClr val="000000"/>
                </a:solidFill>
              </a:rPr>
              <a:t> 43 AD. </a:t>
            </a:r>
          </a:p>
          <a:p>
            <a:r>
              <a:rPr lang="cs-CZ" dirty="0" err="1">
                <a:solidFill>
                  <a:srgbClr val="000000"/>
                </a:solidFill>
              </a:rPr>
              <a:t>When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Romans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left</a:t>
            </a:r>
            <a:r>
              <a:rPr lang="cs-CZ" dirty="0">
                <a:solidFill>
                  <a:srgbClr val="000000"/>
                </a:solidFill>
              </a:rPr>
              <a:t>,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period </a:t>
            </a:r>
            <a:r>
              <a:rPr lang="cs-CZ" dirty="0" err="1">
                <a:solidFill>
                  <a:srgbClr val="000000"/>
                </a:solidFill>
              </a:rPr>
              <a:t>of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history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known</a:t>
            </a:r>
            <a:r>
              <a:rPr lang="cs-CZ" dirty="0">
                <a:solidFill>
                  <a:srgbClr val="000000"/>
                </a:solidFill>
              </a:rPr>
              <a:t> as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Dark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Ages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started</a:t>
            </a:r>
            <a:r>
              <a:rPr lang="cs-CZ" dirty="0">
                <a:solidFill>
                  <a:srgbClr val="000000"/>
                </a:solidFill>
              </a:rPr>
              <a:t>.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city </a:t>
            </a:r>
            <a:r>
              <a:rPr lang="cs-CZ" dirty="0" err="1">
                <a:solidFill>
                  <a:srgbClr val="000000"/>
                </a:solidFill>
              </a:rPr>
              <a:t>was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largely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ruinous</a:t>
            </a:r>
            <a:r>
              <a:rPr lang="cs-CZ" dirty="0">
                <a:solidFill>
                  <a:srgbClr val="000000"/>
                </a:solidFill>
              </a:rPr>
              <a:t> and </a:t>
            </a:r>
            <a:r>
              <a:rPr lang="cs-CZ" dirty="0" err="1">
                <a:solidFill>
                  <a:srgbClr val="000000"/>
                </a:solidFill>
              </a:rPr>
              <a:t>declining</a:t>
            </a:r>
            <a:r>
              <a:rPr lang="cs-CZ" dirty="0">
                <a:solidFill>
                  <a:srgbClr val="000000"/>
                </a:solidFill>
              </a:rPr>
              <a:t>. But </a:t>
            </a:r>
            <a:r>
              <a:rPr lang="cs-CZ" dirty="0" err="1">
                <a:solidFill>
                  <a:srgbClr val="000000"/>
                </a:solidFill>
              </a:rPr>
              <a:t>then</a:t>
            </a:r>
            <a:r>
              <a:rPr lang="cs-CZ" dirty="0">
                <a:solidFill>
                  <a:srgbClr val="000000"/>
                </a:solidFill>
              </a:rPr>
              <a:t>, by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trading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with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distant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empires</a:t>
            </a:r>
            <a:r>
              <a:rPr lang="cs-CZ" dirty="0">
                <a:solidFill>
                  <a:srgbClr val="000000"/>
                </a:solidFill>
              </a:rPr>
              <a:t>, London </a:t>
            </a:r>
            <a:r>
              <a:rPr lang="cs-CZ" dirty="0" err="1">
                <a:solidFill>
                  <a:srgbClr val="000000"/>
                </a:solidFill>
              </a:rPr>
              <a:t>became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commercial</a:t>
            </a:r>
            <a:r>
              <a:rPr lang="cs-CZ" dirty="0">
                <a:solidFill>
                  <a:srgbClr val="000000"/>
                </a:solidFill>
              </a:rPr>
              <a:t> centre </a:t>
            </a:r>
            <a:r>
              <a:rPr lang="cs-CZ" dirty="0" err="1">
                <a:solidFill>
                  <a:srgbClr val="000000"/>
                </a:solidFill>
              </a:rPr>
              <a:t>again</a:t>
            </a:r>
            <a:r>
              <a:rPr lang="cs-CZ" dirty="0">
                <a:solidFill>
                  <a:srgbClr val="000000"/>
                </a:solidFill>
              </a:rPr>
              <a:t>. </a:t>
            </a:r>
          </a:p>
          <a:p>
            <a:r>
              <a:rPr lang="cs-CZ" dirty="0">
                <a:solidFill>
                  <a:srgbClr val="000000"/>
                </a:solidFill>
              </a:rPr>
              <a:t>1665 - </a:t>
            </a:r>
            <a:r>
              <a:rPr lang="cs-CZ" dirty="0" smtClean="0">
                <a:solidFill>
                  <a:srgbClr val="000000"/>
                </a:solidFill>
              </a:rPr>
              <a:t>Great </a:t>
            </a:r>
            <a:r>
              <a:rPr lang="cs-CZ" dirty="0" err="1" smtClean="0">
                <a:solidFill>
                  <a:srgbClr val="000000"/>
                </a:solidFill>
              </a:rPr>
              <a:t>plague</a:t>
            </a:r>
            <a:endParaRPr lang="cs-CZ" dirty="0">
              <a:solidFill>
                <a:srgbClr val="000000"/>
              </a:solidFill>
            </a:endParaRPr>
          </a:p>
          <a:p>
            <a:r>
              <a:rPr lang="cs-CZ" dirty="0">
                <a:solidFill>
                  <a:srgbClr val="000000"/>
                </a:solidFill>
              </a:rPr>
              <a:t>1666 - Great </a:t>
            </a:r>
            <a:r>
              <a:rPr lang="cs-CZ" dirty="0" err="1">
                <a:solidFill>
                  <a:srgbClr val="000000"/>
                </a:solidFill>
              </a:rPr>
              <a:t>fire</a:t>
            </a:r>
            <a:r>
              <a:rPr lang="cs-CZ" dirty="0">
                <a:solidFill>
                  <a:srgbClr val="000000"/>
                </a:solidFill>
              </a:rPr>
              <a:t>, </a:t>
            </a:r>
            <a:r>
              <a:rPr lang="cs-CZ" dirty="0" err="1">
                <a:solidFill>
                  <a:srgbClr val="000000"/>
                </a:solidFill>
              </a:rPr>
              <a:t>lasted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five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days</a:t>
            </a:r>
            <a:r>
              <a:rPr lang="cs-CZ" dirty="0">
                <a:solidFill>
                  <a:srgbClr val="000000"/>
                </a:solidFill>
              </a:rPr>
              <a:t> and </a:t>
            </a:r>
            <a:r>
              <a:rPr lang="cs-CZ" dirty="0" err="1">
                <a:solidFill>
                  <a:srgbClr val="000000"/>
                </a:solidFill>
              </a:rPr>
              <a:t>virtually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destroyed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city.</a:t>
            </a:r>
          </a:p>
          <a:p>
            <a:r>
              <a:rPr lang="cs-CZ" dirty="0">
                <a:solidFill>
                  <a:srgbClr val="000000"/>
                </a:solidFill>
              </a:rPr>
              <a:t>By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14th </a:t>
            </a:r>
            <a:r>
              <a:rPr lang="cs-CZ" dirty="0" err="1">
                <a:solidFill>
                  <a:srgbClr val="000000"/>
                </a:solidFill>
              </a:rPr>
              <a:t>century</a:t>
            </a:r>
            <a:r>
              <a:rPr lang="cs-CZ" dirty="0">
                <a:solidFill>
                  <a:srgbClr val="000000"/>
                </a:solidFill>
              </a:rPr>
              <a:t> - London </a:t>
            </a:r>
            <a:r>
              <a:rPr lang="cs-CZ" dirty="0" err="1">
                <a:solidFill>
                  <a:srgbClr val="000000"/>
                </a:solidFill>
              </a:rPr>
              <a:t>became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political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capital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of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England</a:t>
            </a:r>
            <a:endParaRPr lang="cs-CZ" dirty="0">
              <a:solidFill>
                <a:srgbClr val="000000"/>
              </a:solidFill>
            </a:endParaRPr>
          </a:p>
          <a:p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reign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of</a:t>
            </a:r>
            <a:r>
              <a:rPr lang="cs-CZ" dirty="0">
                <a:solidFill>
                  <a:srgbClr val="000000"/>
                </a:solidFill>
              </a:rPr>
              <a:t> Elizabeth I.  - centre </a:t>
            </a:r>
            <a:r>
              <a:rPr lang="cs-CZ" dirty="0" err="1">
                <a:solidFill>
                  <a:srgbClr val="000000"/>
                </a:solidFill>
              </a:rPr>
              <a:t>of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England's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Renaissance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culture</a:t>
            </a:r>
            <a:endParaRPr lang="cs-CZ" dirty="0">
              <a:solidFill>
                <a:srgbClr val="000000"/>
              </a:solidFill>
            </a:endParaRPr>
          </a:p>
          <a:p>
            <a:r>
              <a:rPr lang="cs-CZ" dirty="0">
                <a:solidFill>
                  <a:srgbClr val="000000"/>
                </a:solidFill>
              </a:rPr>
              <a:t>Many </a:t>
            </a:r>
            <a:r>
              <a:rPr lang="cs-CZ" dirty="0" err="1">
                <a:solidFill>
                  <a:srgbClr val="000000"/>
                </a:solidFill>
              </a:rPr>
              <a:t>buildings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of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central</a:t>
            </a:r>
            <a:r>
              <a:rPr lang="cs-CZ" dirty="0">
                <a:solidFill>
                  <a:srgbClr val="000000"/>
                </a:solidFill>
              </a:rPr>
              <a:t> London </a:t>
            </a:r>
            <a:r>
              <a:rPr lang="cs-CZ" dirty="0" err="1">
                <a:solidFill>
                  <a:srgbClr val="000000"/>
                </a:solidFill>
              </a:rPr>
              <a:t>were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destroyed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or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damaged</a:t>
            </a:r>
            <a:r>
              <a:rPr lang="cs-CZ" dirty="0">
                <a:solidFill>
                  <a:srgbClr val="000000"/>
                </a:solidFill>
              </a:rPr>
              <a:t> in air </a:t>
            </a:r>
            <a:r>
              <a:rPr lang="cs-CZ" dirty="0" err="1">
                <a:solidFill>
                  <a:srgbClr val="000000"/>
                </a:solidFill>
              </a:rPr>
              <a:t>raids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during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World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War</a:t>
            </a:r>
            <a:r>
              <a:rPr lang="cs-CZ" dirty="0">
                <a:solidFill>
                  <a:srgbClr val="000000"/>
                </a:solidFill>
              </a:rPr>
              <a:t> II</a:t>
            </a:r>
            <a:r>
              <a:rPr lang="cs-CZ" dirty="0" smtClean="0">
                <a:solidFill>
                  <a:srgbClr val="000000"/>
                </a:solidFill>
              </a:rPr>
              <a:t>.</a:t>
            </a:r>
          </a:p>
          <a:p>
            <a:r>
              <a:rPr lang="cs-CZ" sz="2400" dirty="0" err="1">
                <a:solidFill>
                  <a:srgbClr val="000000"/>
                </a:solidFill>
              </a:rPr>
              <a:t>Nowadays</a:t>
            </a:r>
            <a:r>
              <a:rPr lang="cs-CZ" sz="2400" dirty="0">
                <a:solidFill>
                  <a:srgbClr val="000000"/>
                </a:solidFill>
              </a:rPr>
              <a:t>, </a:t>
            </a:r>
            <a:r>
              <a:rPr lang="en-GB" sz="2400" dirty="0">
                <a:solidFill>
                  <a:srgbClr val="000000"/>
                </a:solidFill>
              </a:rPr>
              <a:t>London is a major financial, political, cultural</a:t>
            </a:r>
            <a:r>
              <a:rPr lang="cs-CZ" sz="2400" dirty="0">
                <a:solidFill>
                  <a:srgbClr val="000000"/>
                </a:solidFill>
              </a:rPr>
              <a:t> and</a:t>
            </a:r>
            <a:r>
              <a:rPr lang="en-GB" sz="2400" dirty="0">
                <a:solidFill>
                  <a:srgbClr val="000000"/>
                </a:solidFill>
              </a:rPr>
              <a:t> educational centre.</a:t>
            </a:r>
            <a:r>
              <a:rPr lang="cs-CZ" dirty="0">
                <a:solidFill>
                  <a:srgbClr val="000000"/>
                </a:solidFill>
              </a:rPr>
              <a:t/>
            </a:r>
            <a:br>
              <a:rPr lang="cs-CZ" dirty="0">
                <a:solidFill>
                  <a:srgbClr val="000000"/>
                </a:solidFill>
              </a:rPr>
            </a:br>
            <a:endParaRPr lang="cs-CZ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95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8544" y="125760"/>
            <a:ext cx="7620000" cy="1143000"/>
          </a:xfrm>
        </p:spPr>
        <p:txBody>
          <a:bodyPr/>
          <a:lstStyle/>
          <a:p>
            <a:r>
              <a:rPr lang="cs-CZ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MOST IMPORTANTS SIGHTS</a:t>
            </a:r>
            <a:endParaRPr lang="cs-CZ" sz="2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496" y="1205765"/>
            <a:ext cx="7620000" cy="4800600"/>
          </a:xfrm>
        </p:spPr>
        <p:txBody>
          <a:bodyPr>
            <a:normAutofit/>
          </a:bodyPr>
          <a:lstStyle/>
          <a:p>
            <a:r>
              <a:rPr lang="en-US" sz="2000" b="1" u="sng" dirty="0">
                <a:solidFill>
                  <a:srgbClr val="000000"/>
                </a:solidFill>
              </a:rPr>
              <a:t>Tower Bridge</a:t>
            </a:r>
            <a:r>
              <a:rPr lang="en-US" sz="2000" dirty="0">
                <a:solidFill>
                  <a:srgbClr val="000000"/>
                </a:solidFill>
              </a:rPr>
              <a:t> is a </a:t>
            </a:r>
            <a:r>
              <a:rPr lang="en-US" sz="2000" dirty="0" smtClean="0">
                <a:solidFill>
                  <a:srgbClr val="000000"/>
                </a:solidFill>
              </a:rPr>
              <a:t>bascule</a:t>
            </a:r>
            <a:r>
              <a:rPr lang="en-US" sz="2000" dirty="0">
                <a:solidFill>
                  <a:srgbClr val="000000"/>
                </a:solidFill>
              </a:rPr>
              <a:t> </a:t>
            </a:r>
            <a:r>
              <a:rPr lang="en-US" sz="2000" dirty="0" smtClean="0">
                <a:solidFill>
                  <a:srgbClr val="000000"/>
                </a:solidFill>
              </a:rPr>
              <a:t>bridge</a:t>
            </a:r>
            <a:r>
              <a:rPr lang="en-US" sz="2000" dirty="0">
                <a:solidFill>
                  <a:srgbClr val="000000"/>
                </a:solidFill>
              </a:rPr>
              <a:t> </a:t>
            </a:r>
            <a:r>
              <a:rPr lang="en-US" sz="2000" dirty="0" smtClean="0">
                <a:solidFill>
                  <a:srgbClr val="000000"/>
                </a:solidFill>
              </a:rPr>
              <a:t>over </a:t>
            </a:r>
            <a:r>
              <a:rPr lang="en-US" sz="2000" dirty="0">
                <a:solidFill>
                  <a:srgbClr val="000000"/>
                </a:solidFill>
              </a:rPr>
              <a:t>the </a:t>
            </a:r>
            <a:r>
              <a:rPr lang="cs-CZ" sz="2000" dirty="0" smtClean="0">
                <a:solidFill>
                  <a:srgbClr val="000000"/>
                </a:solidFill>
              </a:rPr>
              <a:t>r</a:t>
            </a:r>
            <a:r>
              <a:rPr lang="en-US" sz="2000" dirty="0" err="1" smtClean="0">
                <a:solidFill>
                  <a:srgbClr val="000000"/>
                </a:solidFill>
              </a:rPr>
              <a:t>iver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Thames. It is close to the Tower of London, from which it takes its name. </a:t>
            </a:r>
            <a:r>
              <a:rPr lang="en-US" sz="2000" dirty="0" smtClean="0">
                <a:solidFill>
                  <a:srgbClr val="000000"/>
                </a:solidFill>
              </a:rPr>
              <a:t>Construction </a:t>
            </a:r>
            <a:r>
              <a:rPr lang="en-US" sz="2000" dirty="0">
                <a:solidFill>
                  <a:srgbClr val="000000"/>
                </a:solidFill>
              </a:rPr>
              <a:t>started in 1886 and took eight years. </a:t>
            </a:r>
            <a:r>
              <a:rPr lang="cs-CZ" sz="2000" dirty="0" smtClean="0">
                <a:solidFill>
                  <a:srgbClr val="000000"/>
                </a:solidFill>
              </a:rPr>
              <a:t/>
            </a:r>
            <a:br>
              <a:rPr lang="cs-CZ" sz="2000" dirty="0" smtClean="0">
                <a:solidFill>
                  <a:srgbClr val="000000"/>
                </a:solidFill>
              </a:rPr>
            </a:br>
            <a:r>
              <a:rPr lang="cs-CZ" sz="2000" dirty="0" smtClean="0">
                <a:solidFill>
                  <a:srgbClr val="000000"/>
                </a:solidFill>
              </a:rPr>
              <a:t>Tower </a:t>
            </a:r>
            <a:r>
              <a:rPr lang="cs-CZ" sz="2000" dirty="0" err="1">
                <a:solidFill>
                  <a:srgbClr val="000000"/>
                </a:solidFill>
              </a:rPr>
              <a:t>Bridge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can</a:t>
            </a:r>
            <a:r>
              <a:rPr lang="cs-CZ" sz="2000" dirty="0">
                <a:solidFill>
                  <a:srgbClr val="000000"/>
                </a:solidFill>
              </a:rPr>
              <a:t> open in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middle</a:t>
            </a:r>
            <a:r>
              <a:rPr lang="cs-CZ" sz="2000" dirty="0">
                <a:solidFill>
                  <a:srgbClr val="000000"/>
                </a:solidFill>
              </a:rPr>
              <a:t> and let </a:t>
            </a:r>
            <a:r>
              <a:rPr lang="cs-CZ" sz="2000" dirty="0" err="1">
                <a:solidFill>
                  <a:srgbClr val="000000"/>
                </a:solidFill>
              </a:rPr>
              <a:t>large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ships</a:t>
            </a:r>
            <a:r>
              <a:rPr lang="cs-CZ" sz="2000" dirty="0">
                <a:solidFill>
                  <a:srgbClr val="000000"/>
                </a:solidFill>
              </a:rPr>
              <a:t> go </a:t>
            </a:r>
            <a:r>
              <a:rPr lang="cs-CZ" sz="2000" dirty="0" err="1">
                <a:solidFill>
                  <a:srgbClr val="000000"/>
                </a:solidFill>
              </a:rPr>
              <a:t>through</a:t>
            </a:r>
            <a:r>
              <a:rPr lang="cs-CZ" sz="2000" dirty="0">
                <a:solidFill>
                  <a:srgbClr val="000000"/>
                </a:solidFill>
              </a:rPr>
              <a:t>.</a:t>
            </a:r>
            <a:br>
              <a:rPr lang="cs-CZ" sz="2000" dirty="0">
                <a:solidFill>
                  <a:srgbClr val="000000"/>
                </a:solidFill>
              </a:rPr>
            </a:br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5126" name="Picture 6" descr="http://www.classical-music.com/sites/default/files/uploads/18/Tower%20brid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" t="1" b="12513"/>
          <a:stretch/>
        </p:blipFill>
        <p:spPr bwMode="auto">
          <a:xfrm>
            <a:off x="177845" y="2780928"/>
            <a:ext cx="4611511" cy="274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londoninfocentre.com/towerbrid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845999"/>
            <a:ext cx="3549120" cy="261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2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0648"/>
            <a:ext cx="7620000" cy="5924128"/>
          </a:xfrm>
        </p:spPr>
        <p:txBody>
          <a:bodyPr>
            <a:normAutofit/>
          </a:bodyPr>
          <a:lstStyle/>
          <a:p>
            <a:r>
              <a:rPr lang="en-US" sz="2000" b="1" u="sng" dirty="0">
                <a:solidFill>
                  <a:srgbClr val="000000"/>
                </a:solidFill>
              </a:rPr>
              <a:t>Buckingham Palace</a:t>
            </a:r>
            <a:r>
              <a:rPr lang="en-US" sz="2000" u="sng" dirty="0">
                <a:solidFill>
                  <a:srgbClr val="000000"/>
                </a:solidFill>
              </a:rPr>
              <a:t> </a:t>
            </a:r>
            <a:r>
              <a:rPr lang="cs-CZ" sz="2000" u="sng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is </a:t>
            </a:r>
            <a:r>
              <a:rPr lang="en-US" sz="2000" dirty="0">
                <a:solidFill>
                  <a:srgbClr val="000000"/>
                </a:solidFill>
              </a:rPr>
              <a:t>the official London residence and </a:t>
            </a:r>
            <a:r>
              <a:rPr lang="cs-CZ" sz="2000" dirty="0" err="1" smtClean="0">
                <a:solidFill>
                  <a:srgbClr val="000000"/>
                </a:solidFill>
              </a:rPr>
              <a:t>main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workplace </a:t>
            </a:r>
            <a:r>
              <a:rPr lang="en-US" sz="2000" dirty="0">
                <a:solidFill>
                  <a:srgbClr val="000000"/>
                </a:solidFill>
              </a:rPr>
              <a:t>of the British monarch. </a:t>
            </a:r>
            <a:br>
              <a:rPr lang="en-US" sz="2000" dirty="0">
                <a:solidFill>
                  <a:srgbClr val="000000"/>
                </a:solidFill>
              </a:rPr>
            </a:br>
            <a:r>
              <a:rPr lang="cs-CZ" sz="2000" dirty="0" err="1">
                <a:solidFill>
                  <a:srgbClr val="000000"/>
                </a:solidFill>
              </a:rPr>
              <a:t>Outside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place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c</a:t>
            </a:r>
            <a:r>
              <a:rPr lang="cs-CZ" sz="2000" dirty="0" err="1" smtClean="0">
                <a:solidFill>
                  <a:srgbClr val="000000"/>
                </a:solidFill>
              </a:rPr>
              <a:t>hanging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of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g</a:t>
            </a:r>
            <a:r>
              <a:rPr lang="cs-CZ" sz="2000" dirty="0" err="1" smtClean="0">
                <a:solidFill>
                  <a:srgbClr val="000000"/>
                </a:solidFill>
              </a:rPr>
              <a:t>uard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ceremony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takes</a:t>
            </a:r>
            <a:r>
              <a:rPr lang="cs-CZ" sz="2000" dirty="0">
                <a:solidFill>
                  <a:srgbClr val="000000"/>
                </a:solidFill>
              </a:rPr>
              <a:t> place. </a:t>
            </a:r>
            <a:r>
              <a:rPr lang="cs-CZ" sz="2000" dirty="0" err="1">
                <a:solidFill>
                  <a:srgbClr val="000000"/>
                </a:solidFill>
              </a:rPr>
              <a:t>It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is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one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of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biggest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London's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parades</a:t>
            </a:r>
            <a:r>
              <a:rPr lang="cs-CZ" sz="2000" dirty="0" smtClean="0">
                <a:solidFill>
                  <a:srgbClr val="000000"/>
                </a:solidFill>
              </a:rPr>
              <a:t>.</a:t>
            </a:r>
            <a:endParaRPr lang="cs-CZ" sz="2000" dirty="0">
              <a:solidFill>
                <a:srgbClr val="000000"/>
              </a:solidFill>
            </a:endParaRPr>
          </a:p>
          <a:p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6148" name="Picture 4" descr="http://guest-travel-writers.com/wp-content/uploads/2012/05/buckingham-palac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5" b="5703"/>
          <a:stretch/>
        </p:blipFill>
        <p:spPr bwMode="auto">
          <a:xfrm>
            <a:off x="35496" y="1700808"/>
            <a:ext cx="5002721" cy="266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kpbs.media.clients.ellingtoncms.com/img/croppedphotos/2012/03/28/QP_BPLead_t614.jpg?a3ca5463f16dc11451266bb717d38a6025dcea0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" t="5770" r="2676" b="9233"/>
          <a:stretch/>
        </p:blipFill>
        <p:spPr bwMode="auto">
          <a:xfrm>
            <a:off x="5076056" y="2025269"/>
            <a:ext cx="3384376" cy="201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51520" y="4653135"/>
            <a:ext cx="46085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u="sng" dirty="0">
                <a:solidFill>
                  <a:srgbClr val="000000"/>
                </a:solidFill>
              </a:rPr>
              <a:t>London </a:t>
            </a:r>
            <a:r>
              <a:rPr lang="cs-CZ" sz="2000" b="1" u="sng" dirty="0" err="1">
                <a:solidFill>
                  <a:srgbClr val="000000"/>
                </a:solidFill>
              </a:rPr>
              <a:t>Eye</a:t>
            </a:r>
            <a:r>
              <a:rPr lang="cs-CZ" sz="2000" u="sng" dirty="0">
                <a:solidFill>
                  <a:srgbClr val="000000"/>
                </a:solidFill>
              </a:rPr>
              <a:t/>
            </a:r>
            <a:br>
              <a:rPr lang="cs-CZ" sz="2000" u="sng" dirty="0">
                <a:solidFill>
                  <a:srgbClr val="000000"/>
                </a:solidFill>
              </a:rPr>
            </a:b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London </a:t>
            </a:r>
            <a:r>
              <a:rPr lang="cs-CZ" sz="2000" dirty="0" err="1">
                <a:solidFill>
                  <a:srgbClr val="000000"/>
                </a:solidFill>
              </a:rPr>
              <a:t>Eye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is</a:t>
            </a:r>
            <a:r>
              <a:rPr lang="cs-CZ" sz="2000" dirty="0">
                <a:solidFill>
                  <a:srgbClr val="000000"/>
                </a:solidFill>
              </a:rPr>
              <a:t> a </a:t>
            </a:r>
            <a:r>
              <a:rPr lang="cs-CZ" sz="2000" dirty="0" err="1">
                <a:solidFill>
                  <a:srgbClr val="000000"/>
                </a:solidFill>
              </a:rPr>
              <a:t>giant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wheel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situated</a:t>
            </a:r>
            <a:r>
              <a:rPr lang="cs-CZ" sz="2000" dirty="0">
                <a:solidFill>
                  <a:srgbClr val="000000"/>
                </a:solidFill>
              </a:rPr>
              <a:t> on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bank </a:t>
            </a:r>
            <a:r>
              <a:rPr lang="cs-CZ" sz="2000" dirty="0" err="1">
                <a:solidFill>
                  <a:srgbClr val="000000"/>
                </a:solidFill>
              </a:rPr>
              <a:t>of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Thames</a:t>
            </a:r>
            <a:r>
              <a:rPr lang="cs-CZ" sz="2000" dirty="0">
                <a:solidFill>
                  <a:srgbClr val="000000"/>
                </a:solidFill>
              </a:rPr>
              <a:t>.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entire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structure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is</a:t>
            </a:r>
            <a:r>
              <a:rPr lang="cs-CZ" sz="2000" dirty="0">
                <a:solidFill>
                  <a:srgbClr val="000000"/>
                </a:solidFill>
              </a:rPr>
              <a:t> 135 metres </a:t>
            </a:r>
            <a:r>
              <a:rPr lang="cs-CZ" sz="2000" dirty="0" err="1">
                <a:solidFill>
                  <a:srgbClr val="000000"/>
                </a:solidFill>
              </a:rPr>
              <a:t>tall</a:t>
            </a:r>
            <a:r>
              <a:rPr lang="cs-CZ" sz="2000" dirty="0">
                <a:solidFill>
                  <a:srgbClr val="000000"/>
                </a:solidFill>
              </a:rPr>
              <a:t>.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wheel</a:t>
            </a:r>
            <a:r>
              <a:rPr lang="cs-CZ" sz="2000" dirty="0">
                <a:solidFill>
                  <a:srgbClr val="000000"/>
                </a:solidFill>
              </a:rPr>
              <a:t> has 32 </a:t>
            </a:r>
            <a:r>
              <a:rPr lang="cs-CZ" sz="2000" dirty="0" err="1">
                <a:solidFill>
                  <a:srgbClr val="000000"/>
                </a:solidFill>
              </a:rPr>
              <a:t>passenger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capsules</a:t>
            </a:r>
            <a:r>
              <a:rPr lang="cs-CZ" sz="2000" dirty="0">
                <a:solidFill>
                  <a:srgbClr val="000000"/>
                </a:solidFill>
              </a:rPr>
              <a:t>. </a:t>
            </a:r>
          </a:p>
        </p:txBody>
      </p:sp>
      <p:pic>
        <p:nvPicPr>
          <p:cNvPr id="6154" name="Picture 10" descr="http://www.world-guides.com/images/london/london_ey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108" y="4180179"/>
            <a:ext cx="2448272" cy="257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35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/>
          <a:lstStyle/>
          <a:p>
            <a:r>
              <a:rPr lang="en-US" sz="2000" b="1" u="sng" dirty="0">
                <a:solidFill>
                  <a:srgbClr val="000000"/>
                </a:solidFill>
              </a:rPr>
              <a:t>Palace of Westminster</a:t>
            </a:r>
            <a:r>
              <a:rPr lang="en-US" sz="2000" u="sng" dirty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is the meeting place of the House of Commons and the House of Lords, the two houses of the Parliament of the United Kingdom. 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Commonly </a:t>
            </a:r>
            <a:r>
              <a:rPr lang="en-US" sz="2000" dirty="0">
                <a:solidFill>
                  <a:srgbClr val="000000"/>
                </a:solidFill>
              </a:rPr>
              <a:t>known as the Houses of Parliament after its tenants, the Palace lies on the </a:t>
            </a:r>
            <a:r>
              <a:rPr lang="en-US" sz="2000" dirty="0" smtClean="0">
                <a:solidFill>
                  <a:srgbClr val="000000"/>
                </a:solidFill>
              </a:rPr>
              <a:t>bank </a:t>
            </a:r>
            <a:r>
              <a:rPr lang="en-US" sz="2000" dirty="0">
                <a:solidFill>
                  <a:srgbClr val="000000"/>
                </a:solidFill>
              </a:rPr>
              <a:t>of the </a:t>
            </a:r>
            <a:r>
              <a:rPr lang="cs-CZ" sz="2000" dirty="0" smtClean="0">
                <a:solidFill>
                  <a:srgbClr val="000000"/>
                </a:solidFill>
              </a:rPr>
              <a:t>r</a:t>
            </a:r>
            <a:r>
              <a:rPr lang="en-US" sz="2000" dirty="0" err="1" smtClean="0">
                <a:solidFill>
                  <a:srgbClr val="000000"/>
                </a:solidFill>
              </a:rPr>
              <a:t>iver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Thames in the City of Westminster, in central London. 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000" dirty="0">
                <a:solidFill>
                  <a:srgbClr val="000000"/>
                </a:solidFill>
              </a:rPr>
              <a:t>Palace of Westminster is part of UNESCO World Heritage since 1987.</a:t>
            </a:r>
            <a:r>
              <a:rPr lang="en-US" dirty="0"/>
              <a:t/>
            </a:r>
            <a:br>
              <a:rPr lang="en-US" dirty="0"/>
            </a:br>
            <a:endParaRPr lang="cs-CZ" dirty="0"/>
          </a:p>
        </p:txBody>
      </p:sp>
      <p:pic>
        <p:nvPicPr>
          <p:cNvPr id="7170" name="Picture 2" descr="http://data.whicdn.com/images/36004462/palace_of_westminster_by_datolli-d5cth2w_lar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 t="11564" r="6604"/>
          <a:stretch/>
        </p:blipFill>
        <p:spPr bwMode="auto">
          <a:xfrm>
            <a:off x="107504" y="3284984"/>
            <a:ext cx="4447907" cy="288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us.123rf.com/400wm/400/400/tupungato/tupungato1205/tupungato120500027/13762457-london-united-kingdom--palace-of-westminster-houses-of-parliament-with-big-ben-clock-tower-unesco-w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"/>
          <a:stretch/>
        </p:blipFill>
        <p:spPr bwMode="auto">
          <a:xfrm>
            <a:off x="4644008" y="3334097"/>
            <a:ext cx="369078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20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496" y="188640"/>
            <a:ext cx="7620000" cy="4800600"/>
          </a:xfrm>
        </p:spPr>
        <p:txBody>
          <a:bodyPr>
            <a:normAutofit/>
          </a:bodyPr>
          <a:lstStyle/>
          <a:p>
            <a:r>
              <a:rPr lang="en-US" sz="2000" b="1" u="sng" dirty="0">
                <a:solidFill>
                  <a:srgbClr val="000000"/>
                </a:solidFill>
              </a:rPr>
              <a:t>Westminster </a:t>
            </a:r>
            <a:r>
              <a:rPr lang="en-US" sz="2000" b="1" u="sng" dirty="0" smtClean="0">
                <a:solidFill>
                  <a:srgbClr val="000000"/>
                </a:solidFill>
              </a:rPr>
              <a:t>Abbey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is a large, mainly </a:t>
            </a:r>
            <a:r>
              <a:rPr lang="cs-CZ" sz="2000" dirty="0" smtClean="0">
                <a:solidFill>
                  <a:srgbClr val="000000"/>
                </a:solidFill>
              </a:rPr>
              <a:t>g</a:t>
            </a:r>
            <a:r>
              <a:rPr lang="en-US" sz="2000" dirty="0" err="1" smtClean="0">
                <a:solidFill>
                  <a:srgbClr val="000000"/>
                </a:solidFill>
              </a:rPr>
              <a:t>othic</a:t>
            </a:r>
            <a:r>
              <a:rPr lang="en-US" sz="2000" dirty="0">
                <a:solidFill>
                  <a:srgbClr val="000000"/>
                </a:solidFill>
              </a:rPr>
              <a:t> </a:t>
            </a:r>
            <a:r>
              <a:rPr lang="en-US" sz="2000" dirty="0" smtClean="0">
                <a:solidFill>
                  <a:srgbClr val="000000"/>
                </a:solidFill>
              </a:rPr>
              <a:t>church</a:t>
            </a:r>
            <a:r>
              <a:rPr lang="cs-CZ" sz="2000" dirty="0" smtClean="0">
                <a:solidFill>
                  <a:srgbClr val="000000"/>
                </a:solidFill>
              </a:rPr>
              <a:t>.</a:t>
            </a:r>
            <a:br>
              <a:rPr lang="cs-CZ" sz="2000" dirty="0" smtClean="0">
                <a:solidFill>
                  <a:srgbClr val="000000"/>
                </a:solidFill>
              </a:rPr>
            </a:br>
            <a:r>
              <a:rPr lang="cs-CZ" sz="2000" dirty="0" err="1" smtClean="0">
                <a:solidFill>
                  <a:srgbClr val="000000"/>
                </a:solidFill>
              </a:rPr>
              <a:t>It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was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was </a:t>
            </a:r>
            <a:r>
              <a:rPr lang="en-US" sz="2000" dirty="0">
                <a:solidFill>
                  <a:srgbClr val="000000"/>
                </a:solidFill>
              </a:rPr>
              <a:t>first constructed in the eleventh century by King Edward the </a:t>
            </a:r>
            <a:r>
              <a:rPr lang="en-US" sz="2000" dirty="0" smtClean="0">
                <a:solidFill>
                  <a:srgbClr val="000000"/>
                </a:solidFill>
              </a:rPr>
              <a:t>Confessor</a:t>
            </a:r>
            <a:r>
              <a:rPr lang="cs-CZ" sz="2000" dirty="0" smtClean="0">
                <a:solidFill>
                  <a:srgbClr val="000000"/>
                </a:solidFill>
              </a:rPr>
              <a:t>.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cs-CZ" sz="2000" dirty="0" err="1" smtClean="0">
                <a:solidFill>
                  <a:srgbClr val="000000"/>
                </a:solidFill>
              </a:rPr>
              <a:t>It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is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the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crowning</a:t>
            </a:r>
            <a:r>
              <a:rPr lang="cs-CZ" sz="2000" dirty="0">
                <a:solidFill>
                  <a:srgbClr val="000000"/>
                </a:solidFill>
              </a:rPr>
              <a:t> place </a:t>
            </a:r>
            <a:r>
              <a:rPr lang="cs-CZ" sz="2000" dirty="0" err="1">
                <a:solidFill>
                  <a:srgbClr val="000000"/>
                </a:solidFill>
              </a:rPr>
              <a:t>of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English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monarchs</a:t>
            </a:r>
            <a:r>
              <a:rPr lang="cs-CZ" sz="2000" dirty="0">
                <a:solidFill>
                  <a:srgbClr val="000000"/>
                </a:solidFill>
              </a:rPr>
              <a:t> and </a:t>
            </a:r>
            <a:r>
              <a:rPr lang="cs-CZ" sz="2000" dirty="0" err="1">
                <a:solidFill>
                  <a:srgbClr val="000000"/>
                </a:solidFill>
              </a:rPr>
              <a:t>several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generations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of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English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s</a:t>
            </a:r>
            <a:r>
              <a:rPr lang="cs-CZ" sz="2000" dirty="0" err="1" smtClean="0">
                <a:solidFill>
                  <a:srgbClr val="000000"/>
                </a:solidFill>
              </a:rPr>
              <a:t>overeigns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>
                <a:solidFill>
                  <a:srgbClr val="000000"/>
                </a:solidFill>
              </a:rPr>
              <a:t>are </a:t>
            </a:r>
            <a:r>
              <a:rPr lang="cs-CZ" sz="2000" dirty="0" err="1">
                <a:solidFill>
                  <a:srgbClr val="000000"/>
                </a:solidFill>
              </a:rPr>
              <a:t>buried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here</a:t>
            </a:r>
            <a:r>
              <a:rPr lang="cs-CZ" sz="2000" dirty="0">
                <a:solidFill>
                  <a:srgbClr val="000000"/>
                </a:solidFill>
              </a:rPr>
              <a:t>. </a:t>
            </a:r>
            <a:endParaRPr lang="cs-CZ" sz="2000" dirty="0" smtClean="0">
              <a:solidFill>
                <a:srgbClr val="000000"/>
              </a:solidFill>
            </a:endParaRPr>
          </a:p>
          <a:p>
            <a:r>
              <a:rPr lang="cs-CZ" sz="2000" dirty="0" err="1" smtClean="0">
                <a:solidFill>
                  <a:srgbClr val="000000"/>
                </a:solidFill>
              </a:rPr>
              <a:t>Famous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english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persons</a:t>
            </a:r>
            <a:r>
              <a:rPr lang="cs-CZ" sz="2000" dirty="0" smtClean="0">
                <a:solidFill>
                  <a:srgbClr val="000000"/>
                </a:solidFill>
              </a:rPr>
              <a:t> are </a:t>
            </a:r>
            <a:r>
              <a:rPr lang="cs-CZ" sz="2000" dirty="0" err="1" smtClean="0">
                <a:solidFill>
                  <a:srgbClr val="000000"/>
                </a:solidFill>
              </a:rPr>
              <a:t>buried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here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too</a:t>
            </a:r>
            <a:r>
              <a:rPr lang="cs-CZ" sz="2000" dirty="0" smtClean="0">
                <a:solidFill>
                  <a:srgbClr val="000000"/>
                </a:solidFill>
              </a:rPr>
              <a:t>, </a:t>
            </a:r>
            <a:r>
              <a:rPr lang="cs-CZ" sz="2000" dirty="0" err="1" smtClean="0">
                <a:solidFill>
                  <a:srgbClr val="000000"/>
                </a:solidFill>
              </a:rPr>
              <a:t>f.e</a:t>
            </a:r>
            <a:r>
              <a:rPr lang="cs-CZ" sz="2000" dirty="0" smtClean="0">
                <a:solidFill>
                  <a:srgbClr val="000000"/>
                </a:solidFill>
              </a:rPr>
              <a:t>. Isaac Newton, Charles Darwin. </a:t>
            </a:r>
            <a:r>
              <a:rPr lang="cs-CZ" sz="2000" dirty="0" err="1" smtClean="0">
                <a:solidFill>
                  <a:srgbClr val="000000"/>
                </a:solidFill>
              </a:rPr>
              <a:t>There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>
                <a:solidFill>
                  <a:srgbClr val="000000"/>
                </a:solidFill>
              </a:rPr>
              <a:t>are </a:t>
            </a:r>
            <a:r>
              <a:rPr lang="cs-CZ" sz="2000" dirty="0" err="1">
                <a:solidFill>
                  <a:srgbClr val="000000"/>
                </a:solidFill>
              </a:rPr>
              <a:t>also</a:t>
            </a:r>
            <a:r>
              <a:rPr lang="cs-CZ" sz="2000" dirty="0">
                <a:solidFill>
                  <a:srgbClr val="000000"/>
                </a:solidFill>
              </a:rPr>
              <a:t> many </a:t>
            </a:r>
            <a:r>
              <a:rPr lang="cs-CZ" sz="2000" dirty="0" err="1">
                <a:solidFill>
                  <a:srgbClr val="000000"/>
                </a:solidFill>
              </a:rPr>
              <a:t>memorials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of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great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statesmen</a:t>
            </a:r>
            <a:r>
              <a:rPr lang="cs-CZ" sz="2000" dirty="0">
                <a:solidFill>
                  <a:srgbClr val="000000"/>
                </a:solidFill>
              </a:rPr>
              <a:t>, </a:t>
            </a:r>
            <a:r>
              <a:rPr lang="cs-CZ" sz="2000" dirty="0" err="1">
                <a:solidFill>
                  <a:srgbClr val="000000"/>
                </a:solidFill>
              </a:rPr>
              <a:t>politicians</a:t>
            </a:r>
            <a:r>
              <a:rPr lang="cs-CZ" sz="2000" dirty="0">
                <a:solidFill>
                  <a:srgbClr val="000000"/>
                </a:solidFill>
              </a:rPr>
              <a:t>, </a:t>
            </a:r>
            <a:r>
              <a:rPr lang="cs-CZ" sz="2000" dirty="0" err="1">
                <a:solidFill>
                  <a:srgbClr val="000000"/>
                </a:solidFill>
              </a:rPr>
              <a:t>scientists</a:t>
            </a:r>
            <a:r>
              <a:rPr lang="cs-CZ" sz="2000" dirty="0">
                <a:solidFill>
                  <a:srgbClr val="000000"/>
                </a:solidFill>
              </a:rPr>
              <a:t>, and </a:t>
            </a:r>
            <a:r>
              <a:rPr lang="cs-CZ" sz="2000" dirty="0" err="1">
                <a:solidFill>
                  <a:srgbClr val="000000"/>
                </a:solidFill>
              </a:rPr>
              <a:t>poets</a:t>
            </a:r>
            <a:r>
              <a:rPr lang="cs-CZ" sz="20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cs-CZ" sz="2000" dirty="0" smtClean="0">
                <a:solidFill>
                  <a:srgbClr val="000000"/>
                </a:solidFill>
              </a:rPr>
              <a:t> Place </a:t>
            </a:r>
            <a:r>
              <a:rPr lang="cs-CZ" sz="2000" dirty="0" err="1" smtClean="0">
                <a:solidFill>
                  <a:srgbClr val="000000"/>
                </a:solidFill>
              </a:rPr>
              <a:t>for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royal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weddings</a:t>
            </a:r>
            <a:r>
              <a:rPr lang="cs-CZ" sz="2000" dirty="0" smtClean="0">
                <a:solidFill>
                  <a:srgbClr val="000000"/>
                </a:solidFill>
              </a:rPr>
              <a:t>.</a:t>
            </a:r>
            <a:br>
              <a:rPr lang="cs-CZ" sz="2000" dirty="0" smtClean="0">
                <a:solidFill>
                  <a:srgbClr val="000000"/>
                </a:solidFill>
              </a:rPr>
            </a:br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8194" name="Picture 2" descr="http://www.nyhabitat.com/blog/wp-content/uploads/2012/08/westminster-abbey-lond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27369"/>
            <a:ext cx="4673478" cy="312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travelsignposts.com/London/files/2010/08/Westminster-Abbey-West-Entran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80928"/>
            <a:ext cx="3012393" cy="401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02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332656"/>
            <a:ext cx="8064896" cy="6048672"/>
          </a:xfrm>
        </p:spPr>
        <p:txBody>
          <a:bodyPr>
            <a:normAutofit/>
          </a:bodyPr>
          <a:lstStyle/>
          <a:p>
            <a:r>
              <a:rPr lang="en-US" sz="2000" b="1" u="sng" dirty="0" smtClean="0">
                <a:solidFill>
                  <a:srgbClr val="000000"/>
                </a:solidFill>
              </a:rPr>
              <a:t>Tower </a:t>
            </a:r>
            <a:r>
              <a:rPr lang="en-US" sz="2000" b="1" u="sng" dirty="0">
                <a:solidFill>
                  <a:srgbClr val="000000"/>
                </a:solidFill>
              </a:rPr>
              <a:t>of </a:t>
            </a:r>
            <a:r>
              <a:rPr lang="en-US" sz="2000" b="1" u="sng" dirty="0" smtClean="0">
                <a:solidFill>
                  <a:srgbClr val="000000"/>
                </a:solidFill>
              </a:rPr>
              <a:t>London</a:t>
            </a:r>
            <a:r>
              <a:rPr lang="en-US" sz="2000" u="sng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is a </a:t>
            </a:r>
            <a:r>
              <a:rPr lang="en-US" sz="2000" dirty="0" smtClean="0">
                <a:solidFill>
                  <a:srgbClr val="000000"/>
                </a:solidFill>
              </a:rPr>
              <a:t>castle</a:t>
            </a:r>
            <a:r>
              <a:rPr lang="en-US" sz="2000" dirty="0">
                <a:solidFill>
                  <a:srgbClr val="000000"/>
                </a:solidFill>
              </a:rPr>
              <a:t> on the north bank of the </a:t>
            </a:r>
            <a:r>
              <a:rPr lang="cs-CZ" sz="2000" dirty="0" smtClean="0">
                <a:solidFill>
                  <a:srgbClr val="000000"/>
                </a:solidFill>
              </a:rPr>
              <a:t>r</a:t>
            </a:r>
            <a:r>
              <a:rPr lang="en-US" sz="2000" dirty="0" err="1" smtClean="0">
                <a:solidFill>
                  <a:srgbClr val="000000"/>
                </a:solidFill>
              </a:rPr>
              <a:t>iver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Thames in central London. The castle was used as a </a:t>
            </a:r>
            <a:r>
              <a:rPr lang="en-US" sz="2000" dirty="0" smtClean="0">
                <a:solidFill>
                  <a:srgbClr val="000000"/>
                </a:solidFill>
              </a:rPr>
              <a:t>prison</a:t>
            </a:r>
            <a:r>
              <a:rPr lang="cs-CZ" sz="2000" dirty="0" smtClean="0">
                <a:solidFill>
                  <a:srgbClr val="000000"/>
                </a:solidFill>
              </a:rPr>
              <a:t>. Tower </a:t>
            </a:r>
            <a:r>
              <a:rPr lang="cs-CZ" sz="2000" dirty="0" err="1">
                <a:solidFill>
                  <a:srgbClr val="000000"/>
                </a:solidFill>
              </a:rPr>
              <a:t>of</a:t>
            </a:r>
            <a:r>
              <a:rPr lang="cs-CZ" sz="2000" dirty="0">
                <a:solidFill>
                  <a:srgbClr val="000000"/>
                </a:solidFill>
              </a:rPr>
              <a:t> London </a:t>
            </a:r>
            <a:r>
              <a:rPr lang="cs-CZ" sz="2000" dirty="0" err="1">
                <a:solidFill>
                  <a:srgbClr val="000000"/>
                </a:solidFill>
              </a:rPr>
              <a:t>was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>
                <a:solidFill>
                  <a:srgbClr val="000000"/>
                </a:solidFill>
              </a:rPr>
              <a:t>built</a:t>
            </a:r>
            <a:r>
              <a:rPr lang="cs-CZ" sz="2000" dirty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at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the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time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of</a:t>
            </a:r>
            <a:r>
              <a:rPr lang="cs-CZ" sz="2000" dirty="0" smtClean="0">
                <a:solidFill>
                  <a:srgbClr val="000000"/>
                </a:solidFill>
              </a:rPr>
              <a:t> William </a:t>
            </a:r>
            <a:r>
              <a:rPr lang="cs-CZ" sz="2000" dirty="0" err="1" smtClean="0">
                <a:solidFill>
                  <a:srgbClr val="000000"/>
                </a:solidFill>
              </a:rPr>
              <a:t>the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Conqueror</a:t>
            </a:r>
            <a:r>
              <a:rPr lang="cs-CZ" sz="2000" dirty="0" smtClean="0">
                <a:solidFill>
                  <a:srgbClr val="000000"/>
                </a:solidFill>
              </a:rPr>
              <a:t>. </a:t>
            </a:r>
            <a:r>
              <a:rPr lang="cs-CZ" sz="2000" dirty="0" err="1" smtClean="0">
                <a:solidFill>
                  <a:srgbClr val="000000"/>
                </a:solidFill>
              </a:rPr>
              <a:t>The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crown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jewels</a:t>
            </a:r>
            <a:r>
              <a:rPr lang="cs-CZ" sz="2000" dirty="0" smtClean="0">
                <a:solidFill>
                  <a:srgbClr val="000000"/>
                </a:solidFill>
              </a:rPr>
              <a:t> are </a:t>
            </a:r>
            <a:r>
              <a:rPr lang="cs-CZ" sz="2000" dirty="0" err="1" smtClean="0">
                <a:solidFill>
                  <a:srgbClr val="000000"/>
                </a:solidFill>
              </a:rPr>
              <a:t>kept</a:t>
            </a:r>
            <a:r>
              <a:rPr lang="cs-CZ" sz="2000" dirty="0" smtClean="0">
                <a:solidFill>
                  <a:srgbClr val="000000"/>
                </a:solidFill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</a:rPr>
              <a:t>there</a:t>
            </a:r>
            <a:r>
              <a:rPr lang="cs-CZ" sz="2000" dirty="0" smtClean="0">
                <a:solidFill>
                  <a:srgbClr val="000000"/>
                </a:solidFill>
              </a:rPr>
              <a:t>.</a:t>
            </a:r>
            <a:endParaRPr lang="cs-CZ" sz="2000" dirty="0">
              <a:solidFill>
                <a:srgbClr val="000000"/>
              </a:solidFill>
            </a:endParaRPr>
          </a:p>
        </p:txBody>
      </p:sp>
      <p:pic>
        <p:nvPicPr>
          <p:cNvPr id="9218" name="Picture 2" descr="http://www.globalpost.com/sites/default/files/imagecache/gp3_slideshow_large/tower_of_london_keys_stolen_locks_changed_november_20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2" r="3404" b="5409"/>
          <a:stretch/>
        </p:blipFill>
        <p:spPr bwMode="auto">
          <a:xfrm>
            <a:off x="246941" y="1628800"/>
            <a:ext cx="4186522" cy="256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ww.globusjourneys.com/Common/Images/Destinations/tower-of-lond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28517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londyn.eurovikendy-24.cz/trafalgar-square/thum0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4"/>
          <a:stretch/>
        </p:blipFill>
        <p:spPr bwMode="auto">
          <a:xfrm>
            <a:off x="246941" y="4272238"/>
            <a:ext cx="3676988" cy="256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923929" y="4590256"/>
            <a:ext cx="460851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u="sng" dirty="0" err="1">
                <a:solidFill>
                  <a:srgbClr val="000000"/>
                </a:solidFill>
              </a:rPr>
              <a:t>Trafalgar</a:t>
            </a:r>
            <a:r>
              <a:rPr lang="cs-CZ" b="1" u="sng" dirty="0">
                <a:solidFill>
                  <a:srgbClr val="000000"/>
                </a:solidFill>
              </a:rPr>
              <a:t> Square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smtClean="0">
                <a:solidFill>
                  <a:srgbClr val="000000"/>
                </a:solidFill>
              </a:rPr>
              <a:t> </a:t>
            </a:r>
            <a:r>
              <a:rPr lang="cs-CZ" dirty="0" err="1" smtClean="0">
                <a:solidFill>
                  <a:srgbClr val="000000"/>
                </a:solidFill>
              </a:rPr>
              <a:t>was</a:t>
            </a:r>
            <a:r>
              <a:rPr lang="cs-CZ" dirty="0" smtClean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named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after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Admiral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Nelson's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victory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over</a:t>
            </a:r>
            <a:r>
              <a:rPr lang="cs-CZ" dirty="0">
                <a:solidFill>
                  <a:srgbClr val="000000"/>
                </a:solidFill>
              </a:rPr>
              <a:t> Napoleon </a:t>
            </a:r>
            <a:r>
              <a:rPr lang="cs-CZ" dirty="0" err="1">
                <a:solidFill>
                  <a:srgbClr val="000000"/>
                </a:solidFill>
              </a:rPr>
              <a:t>at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Battle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of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 smtClean="0">
                <a:solidFill>
                  <a:srgbClr val="000000"/>
                </a:solidFill>
              </a:rPr>
              <a:t>Trafalgar</a:t>
            </a:r>
            <a:r>
              <a:rPr lang="cs-CZ" dirty="0" smtClean="0">
                <a:solidFill>
                  <a:srgbClr val="000000"/>
                </a:solidFill>
              </a:rPr>
              <a:t> (1805). </a:t>
            </a:r>
            <a:r>
              <a:rPr lang="cs-CZ" dirty="0" err="1">
                <a:solidFill>
                  <a:srgbClr val="000000"/>
                </a:solidFill>
              </a:rPr>
              <a:t>Nelson's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statue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surrounded</a:t>
            </a:r>
            <a:r>
              <a:rPr lang="cs-CZ" dirty="0">
                <a:solidFill>
                  <a:srgbClr val="000000"/>
                </a:solidFill>
              </a:rPr>
              <a:t> by </a:t>
            </a:r>
            <a:r>
              <a:rPr lang="cs-CZ" dirty="0" err="1">
                <a:solidFill>
                  <a:srgbClr val="000000"/>
                </a:solidFill>
              </a:rPr>
              <a:t>four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lions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is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situated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here</a:t>
            </a:r>
            <a:r>
              <a:rPr lang="cs-CZ" dirty="0">
                <a:solidFill>
                  <a:srgbClr val="000000"/>
                </a:solidFill>
              </a:rPr>
              <a:t>. </a:t>
            </a:r>
            <a:br>
              <a:rPr lang="cs-CZ" dirty="0">
                <a:solidFill>
                  <a:srgbClr val="000000"/>
                </a:solidFill>
              </a:rPr>
            </a:br>
            <a:r>
              <a:rPr lang="cs-CZ" dirty="0" err="1">
                <a:solidFill>
                  <a:srgbClr val="000000"/>
                </a:solidFill>
              </a:rPr>
              <a:t>The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National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Gallery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also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lies</a:t>
            </a: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dirty="0" err="1">
                <a:solidFill>
                  <a:srgbClr val="000000"/>
                </a:solidFill>
              </a:rPr>
              <a:t>here</a:t>
            </a:r>
            <a:r>
              <a:rPr lang="cs-CZ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324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272967"/>
            <a:ext cx="7620000" cy="4800600"/>
          </a:xfrm>
        </p:spPr>
        <p:txBody>
          <a:bodyPr/>
          <a:lstStyle/>
          <a:p>
            <a:r>
              <a:rPr lang="en-US" sz="2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Big Ben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is the nickname for the great bell 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clock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tower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north end of the Palace of Westminster in 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London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fficially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named Elizabeth Tower</a:t>
            </a:r>
            <a:r>
              <a:rPr lang="en-US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cs-CZ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St. </a:t>
            </a:r>
            <a:r>
              <a:rPr lang="cs-CZ" sz="20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Paul's</a:t>
            </a:r>
            <a:r>
              <a:rPr lang="cs-CZ" sz="20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Cathedral</a:t>
            </a:r>
            <a:r>
              <a:rPr lang="cs-C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masterpiece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architect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Sir Christopher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Wren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built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Great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Fire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1666. </a:t>
            </a:r>
            <a:r>
              <a:rPr lang="cs-CZ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1981 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Charles and Diana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were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married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here</a:t>
            </a:r>
            <a:r>
              <a:rPr lang="cs-CZ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cs-CZ" dirty="0"/>
          </a:p>
        </p:txBody>
      </p:sp>
      <p:pic>
        <p:nvPicPr>
          <p:cNvPr id="10242" name="Picture 2" descr="http://1.bp.blogspot.com/_jWIImlbcEes/TPvviLKBULI/AAAAAAAAAFU/Yn14gp_DBT4/s1600/18-big_ben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0" t="-1" b="7638"/>
          <a:stretch/>
        </p:blipFill>
        <p:spPr bwMode="auto">
          <a:xfrm>
            <a:off x="5868144" y="2420888"/>
            <a:ext cx="2108983" cy="337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londontoolkit.com/Images/st_pauls_cathedral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2736304" cy="320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3.bp.blogspot.com/-QUndeCFjqvQ/TqV3Gi-yWAI/AAAAAAAABe4/wkurw45IHHE/s1600/StPaulsFromSideStree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1" b="6765"/>
          <a:stretch/>
        </p:blipFill>
        <p:spPr bwMode="auto">
          <a:xfrm>
            <a:off x="3059831" y="3171410"/>
            <a:ext cx="2274169" cy="339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4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usedství">
  <a:themeElements>
    <a:clrScheme name="Vlastní 82">
      <a:dk1>
        <a:srgbClr val="8A3AA0"/>
      </a:dk1>
      <a:lt1>
        <a:srgbClr val="FFFFFF"/>
      </a:lt1>
      <a:dk2>
        <a:srgbClr val="3F1A5A"/>
      </a:dk2>
      <a:lt2>
        <a:srgbClr val="DFDCB7"/>
      </a:lt2>
      <a:accent1>
        <a:srgbClr val="702E82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Kancelář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usedství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447</TotalTime>
  <Words>736</Words>
  <Application>Microsoft Office PowerPoint</Application>
  <PresentationFormat>Předvádění na obrazovce (4:3)</PresentationFormat>
  <Paragraphs>109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Sousedství</vt:lpstr>
      <vt:lpstr>Prezentace aplikace PowerPoint</vt:lpstr>
      <vt:lpstr>GENERAL INFORMATION</vt:lpstr>
      <vt:lpstr>HISTORY</vt:lpstr>
      <vt:lpstr>THE MOST IMPORTANTS SIGHTS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SYMBOLS OF LONDON</vt:lpstr>
      <vt:lpstr>SPORT IN LONDON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QUESTIONS</vt:lpstr>
      <vt:lpstr>THE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Marie</dc:creator>
  <cp:lastModifiedBy>Marie</cp:lastModifiedBy>
  <cp:revision>34</cp:revision>
  <dcterms:created xsi:type="dcterms:W3CDTF">2012-12-07T15:41:59Z</dcterms:created>
  <dcterms:modified xsi:type="dcterms:W3CDTF">2013-01-03T18:36:01Z</dcterms:modified>
</cp:coreProperties>
</file>