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0" r:id="rId9"/>
    <p:sldId id="265" r:id="rId10"/>
    <p:sldId id="266" r:id="rId11"/>
    <p:sldId id="261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3/6/2013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Obdélní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2C961E9-8AEC-4169-B85E-F305E1650D4F}" type="datetimeFigureOut">
              <a:rPr lang="cs-CZ" smtClean="0"/>
              <a:t>6.3.2013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556B62-0005-4867-A278-7245E7B38EA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upload.wikimedia.org/wikipedia/commons/8/82/Greenpeace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4632" cy="245070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haroni" pitchFamily="2" charset="-79"/>
                <a:cs typeface="Aharoni" pitchFamily="2" charset="-79"/>
              </a:rPr>
              <a:t>Weather and environment</a:t>
            </a:r>
            <a:endParaRPr lang="en-US" sz="60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Solutions</a:t>
            </a:r>
            <a:endParaRPr lang="en-GB" dirty="0"/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1"/>
            <a:ext cx="4572508" cy="431901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/>
              <a:t>renewable sources of energy</a:t>
            </a:r>
          </a:p>
          <a:p>
            <a:pPr>
              <a:spcAft>
                <a:spcPts val="1200"/>
              </a:spcAft>
            </a:pPr>
            <a:r>
              <a:rPr lang="en-GB" sz="2400" dirty="0" smtClean="0"/>
              <a:t>cut down the carbon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en-GB" sz="2400" dirty="0" smtClean="0"/>
              <a:t>emissions across the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en-GB" sz="2400" dirty="0" smtClean="0"/>
              <a:t>world</a:t>
            </a:r>
          </a:p>
          <a:p>
            <a:pPr>
              <a:spcAft>
                <a:spcPts val="1200"/>
              </a:spcAft>
            </a:pPr>
            <a:r>
              <a:rPr lang="en-GB" sz="2400" dirty="0" smtClean="0"/>
              <a:t>filters for factories</a:t>
            </a:r>
          </a:p>
          <a:p>
            <a:pPr>
              <a:spcAft>
                <a:spcPts val="1200"/>
              </a:spcAft>
            </a:pPr>
            <a:r>
              <a:rPr lang="en-GB" sz="2400" dirty="0" smtClean="0"/>
              <a:t>cars </a:t>
            </a:r>
            <a:r>
              <a:rPr lang="en-GB" sz="2400" dirty="0" smtClean="0">
                <a:sym typeface="Wingdings" pitchFamily="2" charset="2"/>
              </a:rPr>
              <a:t> hybrid vehicles</a:t>
            </a:r>
            <a:endParaRPr lang="cs-CZ" sz="2400" dirty="0" smtClean="0">
              <a:sym typeface="Wingdings" pitchFamily="2" charset="2"/>
            </a:endParaRPr>
          </a:p>
        </p:txBody>
      </p:sp>
      <p:pic>
        <p:nvPicPr>
          <p:cNvPr id="7176" name="Picture 8" descr="http://businesslawblog.eu/wp-content/uploads/2011/11/renewable-ener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36912"/>
            <a:ext cx="1944216" cy="19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forestethics.rdsecure.org/img/original/Wind_Far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393" y="3956778"/>
            <a:ext cx="2928814" cy="219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inhabitat.com/wp-content/uploads/zenn_driving_5_4x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72816"/>
            <a:ext cx="280831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98" y="4792303"/>
            <a:ext cx="2946758" cy="180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85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le:Greenpeace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5734050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ile:&quot;Stop Global Warming&quot;, Greenpea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903" y="1659974"/>
            <a:ext cx="2685109" cy="402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static.guim.co.uk/sys-images/Guardian/Pix/pictures/2009/10/12/1255334719741/Greenpeace-protesters-on--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57809"/>
            <a:ext cx="2906415" cy="174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ecopolitology.org/files/2009/06/greenpeace-climate-chan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50810"/>
            <a:ext cx="3240011" cy="215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323526" y="1916831"/>
            <a:ext cx="5544617" cy="431901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2400" dirty="0"/>
              <a:t>international non-governmental environmental </a:t>
            </a:r>
            <a:r>
              <a:rPr lang="en-GB" sz="2400" dirty="0" smtClean="0"/>
              <a:t>organization</a:t>
            </a:r>
            <a:endParaRPr lang="cs-CZ" sz="2400" dirty="0" smtClean="0"/>
          </a:p>
          <a:p>
            <a:pPr>
              <a:spcAft>
                <a:spcPts val="1200"/>
              </a:spcAft>
            </a:pPr>
            <a:r>
              <a:rPr lang="en-GB" sz="2400" dirty="0"/>
              <a:t>global warming, deforestation, overfishing, </a:t>
            </a:r>
            <a:r>
              <a:rPr lang="en-GB" sz="2400" dirty="0" smtClean="0"/>
              <a:t>and </a:t>
            </a:r>
            <a:r>
              <a:rPr lang="en-GB" sz="2400" dirty="0"/>
              <a:t>anti-nuclear </a:t>
            </a:r>
            <a:r>
              <a:rPr lang="en-GB" sz="2400" dirty="0" smtClean="0"/>
              <a:t>issues</a:t>
            </a:r>
            <a:endParaRPr lang="cs-CZ" sz="2400" dirty="0" smtClean="0"/>
          </a:p>
          <a:p>
            <a:pPr>
              <a:spcAft>
                <a:spcPts val="1200"/>
              </a:spcAft>
            </a:pPr>
            <a:r>
              <a:rPr lang="en-GB" sz="2400" dirty="0"/>
              <a:t>2.9 million </a:t>
            </a:r>
            <a:r>
              <a:rPr lang="en-GB" sz="2400" dirty="0" smtClean="0"/>
              <a:t>supporters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27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WEATHER</a:t>
            </a:r>
            <a:r>
              <a:rPr lang="cs-CZ" b="1" u="sng" dirty="0" smtClean="0"/>
              <a:t> - UK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648" y="1916832"/>
            <a:ext cx="8153400" cy="417916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/>
              <a:t>windy and rainy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influenced by the Gulf Stream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changeable</a:t>
            </a:r>
            <a:endParaRPr lang="en-US" sz="2400" dirty="0"/>
          </a:p>
        </p:txBody>
      </p:sp>
      <p:pic>
        <p:nvPicPr>
          <p:cNvPr id="1029" name="Picture 5" descr="http://i.telegraph.co.uk/multimedia/archive/02037/london-rain_203744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23136"/>
            <a:ext cx="3007110" cy="20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tic.guim.co.uk/sys-images/Guardian/About/General/2012/4/29/1335725280584/Rains--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11" y="3573016"/>
            <a:ext cx="3799435" cy="227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4149079"/>
            <a:ext cx="3788271" cy="240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93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529" y="3933056"/>
            <a:ext cx="4023887" cy="238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 smtClean="0"/>
              <a:t>WEATHER</a:t>
            </a:r>
            <a:r>
              <a:rPr lang="cs-CZ" b="1" u="sng" dirty="0" smtClean="0"/>
              <a:t> - USA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648" y="1770112"/>
            <a:ext cx="5399512" cy="41791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Generally: mild climate, extremes in Alaska (arctic climate) and Hawaii (tropical climate)</a:t>
            </a:r>
          </a:p>
          <a:p>
            <a:r>
              <a:rPr lang="en-US" sz="2400" dirty="0" smtClean="0"/>
              <a:t>hurricanes and tornadoes</a:t>
            </a:r>
          </a:p>
          <a:p>
            <a:r>
              <a:rPr lang="en-US" sz="2400" dirty="0" smtClean="0"/>
              <a:t>November 2012 – superstorm Sandy</a:t>
            </a:r>
            <a:endParaRPr lang="en-US" sz="2400" dirty="0"/>
          </a:p>
        </p:txBody>
      </p:sp>
      <p:pic>
        <p:nvPicPr>
          <p:cNvPr id="2050" name="Picture 2" descr="http://www.hawaiivacations.mobi/hawaii-pictures/hawaii-weather/hawaii-weather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405" y="2055007"/>
            <a:ext cx="2745475" cy="200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eographyblog.eu/wp/wp-content/uploads/2011/09/Majestic_Reflections_Alas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21088"/>
            <a:ext cx="3237650" cy="243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2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WEATHER - Australia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648" y="1770112"/>
            <a:ext cx="5399512" cy="41791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many different climates</a:t>
            </a:r>
          </a:p>
          <a:p>
            <a:r>
              <a:rPr lang="en-US" sz="2400" dirty="0" smtClean="0"/>
              <a:t>the north - 2 seasons – </a:t>
            </a:r>
            <a:r>
              <a:rPr lang="en-US" sz="2400" b="1" dirty="0" smtClean="0"/>
              <a:t>Rainy </a:t>
            </a:r>
            <a:r>
              <a:rPr lang="en-US" sz="2400" dirty="0" smtClean="0"/>
              <a:t>and</a:t>
            </a:r>
            <a:r>
              <a:rPr lang="en-US" sz="2400" b="1" dirty="0" smtClean="0"/>
              <a:t> Dry</a:t>
            </a:r>
          </a:p>
          <a:p>
            <a:r>
              <a:rPr lang="en-US" sz="2400" dirty="0" smtClean="0"/>
              <a:t>the south - cooler with 4 seasons</a:t>
            </a:r>
          </a:p>
          <a:p>
            <a:pPr lvl="1"/>
            <a:r>
              <a:rPr lang="en-US" sz="2400" dirty="0" smtClean="0"/>
              <a:t>summers - very hot</a:t>
            </a:r>
            <a:endParaRPr lang="en-US" sz="2400" dirty="0"/>
          </a:p>
        </p:txBody>
      </p:sp>
      <p:pic>
        <p:nvPicPr>
          <p:cNvPr id="4098" name="Picture 2" descr="http://www.bom.gov.au/climate/environ/travel/tmp_z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956" y="3501008"/>
            <a:ext cx="3522898" cy="313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ustralia.com/contentimages/about-key-facts-weath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98560"/>
            <a:ext cx="3928728" cy="221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tuffkit.com/wp-content/uploads/2012/12/Old-Spinifex-Rings-Little-Sandy-Desert-Australi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59" y="2060848"/>
            <a:ext cx="249432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57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35" y="1412776"/>
            <a:ext cx="9347635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4 seasons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9834" y="1412776"/>
            <a:ext cx="2174904" cy="468052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 smtClean="0"/>
              <a:t>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March</a:t>
            </a:r>
          </a:p>
          <a:p>
            <a:pPr>
              <a:buClrTx/>
            </a:pPr>
            <a:r>
              <a:rPr lang="en-US" sz="2400" dirty="0" smtClean="0"/>
              <a:t>nature wakes up after the winter</a:t>
            </a:r>
          </a:p>
          <a:p>
            <a:pPr>
              <a:buClrTx/>
            </a:pPr>
            <a:r>
              <a:rPr lang="en-US" sz="2400" dirty="0" smtClean="0"/>
              <a:t>April - changeable</a:t>
            </a:r>
            <a:endParaRPr lang="en-US" sz="24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009522" y="1418093"/>
            <a:ext cx="2346454" cy="468052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Tx/>
            </a:pPr>
            <a:r>
              <a:rPr lang="en-US" sz="2400" dirty="0" smtClean="0"/>
              <a:t>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June</a:t>
            </a:r>
          </a:p>
          <a:p>
            <a:pPr>
              <a:buClrTx/>
            </a:pPr>
            <a:r>
              <a:rPr lang="cs-CZ" sz="2400" dirty="0" smtClean="0"/>
              <a:t>t</a:t>
            </a:r>
            <a:r>
              <a:rPr lang="en-US" sz="2400" dirty="0" smtClean="0"/>
              <a:t>he temperatures above 25 °C</a:t>
            </a:r>
          </a:p>
          <a:p>
            <a:pPr>
              <a:buClrTx/>
            </a:pPr>
            <a:r>
              <a:rPr lang="en-US" sz="2400" dirty="0" smtClean="0"/>
              <a:t>summer storms</a:t>
            </a:r>
            <a:endParaRPr lang="en-US" sz="2400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4355976" y="1412776"/>
            <a:ext cx="2592288" cy="468052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Tx/>
            </a:pPr>
            <a:r>
              <a:rPr lang="en-GB" sz="2400" dirty="0"/>
              <a:t>23</a:t>
            </a:r>
            <a:r>
              <a:rPr lang="en-GB" sz="2400" baseline="30000" dirty="0"/>
              <a:t>rd</a:t>
            </a:r>
            <a:r>
              <a:rPr lang="en-GB" sz="2400" dirty="0"/>
              <a:t> </a:t>
            </a:r>
            <a:r>
              <a:rPr lang="en-GB" sz="2400" dirty="0" smtClean="0"/>
              <a:t>September</a:t>
            </a:r>
            <a:endParaRPr lang="cs-CZ" sz="2400" dirty="0" smtClean="0"/>
          </a:p>
          <a:p>
            <a:pPr>
              <a:buClrTx/>
            </a:pPr>
            <a:r>
              <a:rPr lang="en-GB" sz="2400" dirty="0"/>
              <a:t>leaves get yellow, brown </a:t>
            </a:r>
            <a:endParaRPr lang="cs-CZ" sz="2400" dirty="0" smtClean="0"/>
          </a:p>
          <a:p>
            <a:pPr>
              <a:buClrTx/>
            </a:pPr>
            <a:r>
              <a:rPr lang="en-GB" sz="2400" dirty="0" smtClean="0"/>
              <a:t>time </a:t>
            </a:r>
            <a:r>
              <a:rPr lang="en-GB" sz="2400" dirty="0"/>
              <a:t>of </a:t>
            </a:r>
            <a:r>
              <a:rPr lang="en-GB" sz="2400" dirty="0" smtClean="0"/>
              <a:t>harvest</a:t>
            </a:r>
            <a:endParaRPr lang="cs-CZ" sz="2400" dirty="0" smtClean="0"/>
          </a:p>
          <a:p>
            <a:pPr>
              <a:buClrTx/>
            </a:pPr>
            <a:r>
              <a:rPr lang="en-US" sz="2400" dirty="0"/>
              <a:t>rainfalls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6804248" y="1441340"/>
            <a:ext cx="2520280" cy="468052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Tx/>
            </a:pPr>
            <a:r>
              <a:rPr lang="en-GB" sz="2400" dirty="0"/>
              <a:t>21</a:t>
            </a:r>
            <a:r>
              <a:rPr lang="en-GB" sz="2400" baseline="30000" dirty="0"/>
              <a:t>st</a:t>
            </a:r>
            <a:r>
              <a:rPr lang="en-GB" sz="2400" dirty="0"/>
              <a:t> </a:t>
            </a:r>
            <a:r>
              <a:rPr lang="en-GB" sz="2400" dirty="0" smtClean="0"/>
              <a:t>December</a:t>
            </a:r>
            <a:endParaRPr lang="cs-CZ" sz="2400" dirty="0" smtClean="0"/>
          </a:p>
          <a:p>
            <a:pPr>
              <a:buClrTx/>
            </a:pPr>
            <a:r>
              <a:rPr lang="en-GB" sz="2400" dirty="0" smtClean="0"/>
              <a:t>snowfalls</a:t>
            </a:r>
            <a:endParaRPr lang="cs-CZ" sz="2400" dirty="0" smtClean="0"/>
          </a:p>
          <a:p>
            <a:pPr>
              <a:buClrTx/>
            </a:pPr>
            <a:r>
              <a:rPr lang="cs-CZ" sz="2400" dirty="0"/>
              <a:t>t</a:t>
            </a:r>
            <a:r>
              <a:rPr lang="en-GB" sz="2400" dirty="0" smtClean="0"/>
              <a:t>he </a:t>
            </a:r>
            <a:r>
              <a:rPr lang="en-GB" sz="2400" dirty="0"/>
              <a:t>temperatures </a:t>
            </a:r>
            <a:r>
              <a:rPr lang="en-GB" sz="2400" dirty="0" smtClean="0"/>
              <a:t>below </a:t>
            </a:r>
            <a:r>
              <a:rPr lang="en-GB" sz="2400" dirty="0"/>
              <a:t>zero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3362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u="sng" dirty="0" smtClean="0"/>
              <a:t>ENVIRONMENT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5589240"/>
            <a:ext cx="8640960" cy="811560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Monitoring shows that since 1993, sea levels have risen at a rate of 3mm per year.  The red area is the projection of land loses if the current trend is to continue.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cs-CZ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025" name="Obrázek 2" descr="Name of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76772"/>
            <a:ext cx="7200800" cy="36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392" y="1541796"/>
            <a:ext cx="3991112" cy="2679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Greenhouse Effect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5530249" cy="362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6012160" y="4509120"/>
            <a:ext cx="2880320" cy="1891680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main </a:t>
            </a: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greenhouse gases</a:t>
            </a: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578358" lvl="1" indent="-28575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carbon dioxide</a:t>
            </a:r>
          </a:p>
          <a:p>
            <a:pPr marL="578358" lvl="1" indent="-28575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water vapour</a:t>
            </a:r>
          </a:p>
          <a:p>
            <a:pPr marL="578358" lvl="1" indent="-28575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methane</a:t>
            </a:r>
            <a:endParaRPr lang="en-GB" sz="18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7544" y="1772816"/>
            <a:ext cx="4032448" cy="648072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base">
              <a:spcBef>
                <a:spcPct val="0"/>
              </a:spcBef>
              <a:spcAft>
                <a:spcPct val="0"/>
              </a:spcAft>
              <a:buFont typeface="Wingdings 2"/>
              <a:buNone/>
            </a:pPr>
            <a:r>
              <a:rPr lang="en-GB" sz="1800" b="1" dirty="0" smtClean="0">
                <a:latin typeface="Arial" pitchFamily="34" charset="0"/>
                <a:cs typeface="Arial" pitchFamily="34" charset="0"/>
              </a:rPr>
              <a:t>the atmosphere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– thin layer of gases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Font typeface="Wingdings 2"/>
              <a:buNone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- keeps the surface of the Earth warm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27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Global </a:t>
            </a:r>
            <a:r>
              <a:rPr lang="en-GB" dirty="0" smtClean="0"/>
              <a:t>warming</a:t>
            </a:r>
            <a:endParaRPr lang="cs-CZ" dirty="0"/>
          </a:p>
        </p:txBody>
      </p:sp>
      <p:pic>
        <p:nvPicPr>
          <p:cNvPr id="6150" name="Picture 6" descr="http://conserve-energy-future.com/Images/Global_Warm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70165"/>
            <a:ext cx="3096344" cy="205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4"/>
            <a:ext cx="52768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://cdn.zmescience.com/wp-content/uploads/2012/11/global-warming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73" y="4941168"/>
            <a:ext cx="2232248" cy="148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1"/>
            <a:ext cx="3096344" cy="431901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2400" dirty="0" smtClean="0"/>
              <a:t>burning of fossil fuels </a:t>
            </a:r>
            <a:r>
              <a:rPr lang="en-GB" sz="2400" dirty="0" smtClean="0">
                <a:sym typeface="Wingdings" pitchFamily="2" charset="2"/>
              </a:rPr>
              <a:t> CO2  </a:t>
            </a:r>
            <a:r>
              <a:rPr lang="en-GB" sz="2400" dirty="0" smtClean="0"/>
              <a:t>more heat gets trapped and the temperature of the planet rises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27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logs.telegraph.co.uk/news/files/2012/11/climate-change_150920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35048"/>
            <a:ext cx="2808312" cy="175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www.marketoracle.co.uk/images/super-sto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70820"/>
            <a:ext cx="2448271" cy="193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Climate change</a:t>
            </a:r>
            <a:endParaRPr lang="cs-CZ" dirty="0"/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1"/>
            <a:ext cx="3312368" cy="316835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GB" sz="2400" b="1" dirty="0" smtClean="0"/>
              <a:t>Global warming </a:t>
            </a:r>
            <a:r>
              <a:rPr lang="en-GB" sz="2400" dirty="0" smtClean="0"/>
              <a:t>is changing the climate.</a:t>
            </a:r>
          </a:p>
          <a:p>
            <a:pPr>
              <a:spcAft>
                <a:spcPts val="1200"/>
              </a:spcAft>
            </a:pPr>
            <a:r>
              <a:rPr lang="en-GB" sz="2400" dirty="0" smtClean="0"/>
              <a:t>drought</a:t>
            </a:r>
            <a:r>
              <a:rPr lang="cs-CZ" sz="2400" dirty="0" smtClean="0"/>
              <a:t> x  </a:t>
            </a:r>
            <a:r>
              <a:rPr lang="en-GB" sz="2400" dirty="0"/>
              <a:t>hurricanes and floods </a:t>
            </a:r>
            <a:endParaRPr lang="cs-CZ" sz="2400" dirty="0" smtClean="0"/>
          </a:p>
          <a:p>
            <a:pPr>
              <a:spcAft>
                <a:spcPts val="1200"/>
              </a:spcAft>
            </a:pPr>
            <a:r>
              <a:rPr lang="en-GB" sz="2400" dirty="0" smtClean="0"/>
              <a:t>Ice is melting </a:t>
            </a:r>
          </a:p>
          <a:p>
            <a:pPr>
              <a:spcAft>
                <a:spcPts val="1200"/>
              </a:spcAft>
            </a:pPr>
            <a:r>
              <a:rPr lang="en-GB" sz="2400" dirty="0" smtClean="0"/>
              <a:t>animals have moved to cooler areas</a:t>
            </a:r>
          </a:p>
          <a:p>
            <a:pPr>
              <a:spcAft>
                <a:spcPts val="1200"/>
              </a:spcAft>
            </a:pPr>
            <a:endParaRPr lang="en-GB" sz="2400" dirty="0"/>
          </a:p>
        </p:txBody>
      </p:sp>
      <p:pic>
        <p:nvPicPr>
          <p:cNvPr id="8204" name="Picture 12" descr="http://msnbcmedia.msn.com/j/MSNBC/Components/Photo/_new/pb-120712-japan-floods-4.photoblog9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5928"/>
            <a:ext cx="1856433" cy="209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www.ornl.gov/info/features/feature_photos/glaci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17747"/>
            <a:ext cx="2737182" cy="182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totallycoolpix.com/wp-content/uploads/2011/12012011_australia_floods/floods_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78044"/>
            <a:ext cx="2555930" cy="16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image3.mouthshut.com/msin/DiaryImages/2012/9/31624.jpg?a=2/27/2013%206:50:58%20A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857268"/>
            <a:ext cx="283667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12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168</TotalTime>
  <Words>229</Words>
  <Application>Microsoft Office PowerPoint</Application>
  <PresentationFormat>Předvádění na obrazovce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Modul</vt:lpstr>
      <vt:lpstr>Weather and environment</vt:lpstr>
      <vt:lpstr>WEATHER - UK</vt:lpstr>
      <vt:lpstr>WEATHER - USA</vt:lpstr>
      <vt:lpstr>WEATHER - Australia</vt:lpstr>
      <vt:lpstr>4 seasons</vt:lpstr>
      <vt:lpstr>ENVIRONMENT</vt:lpstr>
      <vt:lpstr>The Greenhouse Effect</vt:lpstr>
      <vt:lpstr>Global warming</vt:lpstr>
      <vt:lpstr>Climate change</vt:lpstr>
      <vt:lpstr>Solutions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 and environment</dc:title>
  <dc:creator>jindrovi</dc:creator>
  <cp:lastModifiedBy>jindrovi</cp:lastModifiedBy>
  <cp:revision>17</cp:revision>
  <dcterms:created xsi:type="dcterms:W3CDTF">2013-03-05T16:39:25Z</dcterms:created>
  <dcterms:modified xsi:type="dcterms:W3CDTF">2013-03-06T21:43:48Z</dcterms:modified>
</cp:coreProperties>
</file>