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9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EC1BC-EBAF-43EC-A45E-A815A4AEEF16}" type="datetimeFigureOut">
              <a:rPr lang="cs-CZ" smtClean="0"/>
              <a:pPr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4DCB4-9357-4F52-99FB-238D3F6F561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Jižní Asie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1738536" cy="4525963"/>
          </a:xfrm>
        </p:spPr>
        <p:txBody>
          <a:bodyPr>
            <a:normAutofit/>
          </a:bodyPr>
          <a:lstStyle/>
          <a:p>
            <a:r>
              <a:rPr lang="cs-CZ" sz="1600" dirty="0" smtClean="0"/>
              <a:t>Bangladéš</a:t>
            </a:r>
          </a:p>
          <a:p>
            <a:r>
              <a:rPr lang="cs-CZ" sz="1600" dirty="0" smtClean="0"/>
              <a:t>Bhútán</a:t>
            </a:r>
          </a:p>
          <a:p>
            <a:r>
              <a:rPr lang="cs-CZ" sz="1600" dirty="0" smtClean="0"/>
              <a:t>Indie</a:t>
            </a:r>
          </a:p>
          <a:p>
            <a:r>
              <a:rPr lang="cs-CZ" sz="1600" dirty="0" smtClean="0"/>
              <a:t>Pákistán</a:t>
            </a:r>
          </a:p>
          <a:p>
            <a:r>
              <a:rPr lang="cs-CZ" sz="1600" dirty="0" smtClean="0"/>
              <a:t>Srí Lanka</a:t>
            </a:r>
          </a:p>
          <a:p>
            <a:r>
              <a:rPr lang="cs-CZ" sz="1600" dirty="0" smtClean="0"/>
              <a:t>Nepál</a:t>
            </a:r>
          </a:p>
          <a:p>
            <a:r>
              <a:rPr lang="cs-CZ" sz="1600" dirty="0" smtClean="0"/>
              <a:t>Maledivy</a:t>
            </a:r>
            <a:endParaRPr lang="cs-CZ" sz="1600" dirty="0"/>
          </a:p>
        </p:txBody>
      </p:sp>
      <p:pic>
        <p:nvPicPr>
          <p:cNvPr id="1026" name="Picture 2" descr="C:\Users\Comfor\Desktop\jizni_asi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484784"/>
            <a:ext cx="6480720" cy="49205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Průmysl a zemědělství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/>
              <a:t>Indie a Pákistán kladou </a:t>
            </a:r>
            <a:r>
              <a:rPr lang="cs-CZ" sz="1600" dirty="0"/>
              <a:t>v posledních desetiletích nemalé prostředky na rozvoj industrializace v zemi. Snaží se tak zařadit mezi světové mocnosti, kam počtem obyvatel určitě patří. Průmysl je soustředěn do aglomerací velkých měst (Dillí, </a:t>
            </a:r>
            <a:r>
              <a:rPr lang="cs-CZ" sz="1600" dirty="0" err="1"/>
              <a:t>Mumabai</a:t>
            </a:r>
            <a:r>
              <a:rPr lang="cs-CZ" sz="1600" dirty="0"/>
              <a:t>, Karáčí, Kalkata ad.), kde způsobuje na jedné straně velké problémy s exhalacemi a přelidněností, na druhé straně pomáhá ke zvyšování životní úrovně části obyvatel. </a:t>
            </a:r>
            <a:endParaRPr lang="cs-CZ" sz="1600" dirty="0" smtClean="0"/>
          </a:p>
          <a:p>
            <a:endParaRPr lang="cs-CZ" sz="1600" dirty="0" smtClean="0"/>
          </a:p>
          <a:p>
            <a:r>
              <a:rPr lang="cs-CZ" sz="1600" dirty="0" smtClean="0"/>
              <a:t>Vedle </a:t>
            </a:r>
            <a:r>
              <a:rPr lang="cs-CZ" sz="1600" dirty="0"/>
              <a:t>textilního a oděvního průmyslu, jejichž výrobky tvoří významnou část exportu Nepálu či Bhútánu, ale stále ještě i např. Indie a Pákistánu, se především v Indii daří rozvíjet moderní hutnický a strojírenský průmysl (automobily, letadla, kosmický průmysl, těžké strojírenství), rozvíjí se chemický průmysl a v posledních letech i IT. V exportu však nadále tvoří většinu vývoz zemědělských plodin (juta a čaj) a nerosných surovin (železná a manganová ruda).</a:t>
            </a:r>
          </a:p>
          <a:p>
            <a:endParaRPr lang="cs-CZ" sz="1600" dirty="0" smtClean="0"/>
          </a:p>
          <a:p>
            <a:r>
              <a:rPr lang="cs-CZ" sz="1600" dirty="0" smtClean="0"/>
              <a:t>Zemědělství </a:t>
            </a:r>
            <a:r>
              <a:rPr lang="cs-CZ" sz="1600" dirty="0"/>
              <a:t>je stále velice extenzivního charakteru. K nejvýznamnějším pěstovaným plodinám patří čaj, juta a rýže. Dále se také pěstuje kávovník, kaučukovník, ovoce, zelenina a květiny. Nachází se zde také obrovské množství skotu, jehož stavy přesahují 300 000 </a:t>
            </a:r>
            <a:r>
              <a:rPr lang="cs-CZ" sz="1600" dirty="0" err="1"/>
              <a:t>000</a:t>
            </a:r>
            <a:r>
              <a:rPr lang="cs-CZ" sz="1600" dirty="0"/>
              <a:t> </a:t>
            </a:r>
            <a:r>
              <a:rPr lang="cs-CZ" sz="1600" dirty="0" smtClean="0"/>
              <a:t>kusů. </a:t>
            </a:r>
            <a:r>
              <a:rPr lang="cs-CZ" sz="1600" dirty="0"/>
              <a:t>I když se počet lidí pracující v zemědělství stále snižuje (nejrychleji v Indii a Pákistánu), tak v něm stále pracuje v průměru 50 % ekonomicky </a:t>
            </a:r>
            <a:r>
              <a:rPr lang="cs-CZ" sz="1600" dirty="0" smtClean="0"/>
              <a:t>aktivních obyvatel.</a:t>
            </a:r>
            <a:endParaRPr lang="cs-CZ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/>
              <a:t>Indie</a:t>
            </a:r>
            <a:endParaRPr lang="cs-CZ" sz="5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b="1" dirty="0" smtClean="0"/>
              <a:t>	</a:t>
            </a:r>
            <a:endParaRPr lang="cs-CZ" b="1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Indická </a:t>
            </a:r>
            <a:r>
              <a:rPr lang="cs-CZ" dirty="0"/>
              <a:t>ekonomika je do jisté míry specifická: je druhou nejrychleji rostoucí ve světě (na prvním místě je Čína) a díky velkému domácímu trhu ji tolik nezasáhla globální ekonomická krize let 2008/2009. Nicméně růst HDP již nedosahuje takřka 10 % jako v letech 2005 – 2007, v současnosti se pohybuje pod hranicí 7 %. Podíl zemědělství na HDP klesá, podíl průmyslu zůstává přibližně stejný a podíl služeb roste.</a:t>
            </a:r>
          </a:p>
          <a:p>
            <a:r>
              <a:rPr lang="cs-CZ" dirty="0"/>
              <a:t>Vývoj hospodářství je ovlivněn společenskou situací v zemi. Stále se nezmenšující procento Indů, žijících pod hranicí chudoby, tj. s denním příjmem méně než 1 USD (jde o 24 % obyvatel) je důvodem pro zásahy vlády a nezbytné vytváření nových pracovních míst – ročně je třeba 10 mil. nových </a:t>
            </a:r>
            <a:r>
              <a:rPr lang="cs-CZ" dirty="0" err="1"/>
              <a:t>prac</a:t>
            </a:r>
            <a:r>
              <a:rPr lang="cs-CZ" dirty="0"/>
              <a:t>. pozic. Vzhledem k přelidnění a časté negramotnosti jsou na programu dne také nejrůznější sociální programy. </a:t>
            </a:r>
          </a:p>
          <a:p>
            <a:endParaRPr lang="cs-CZ" dirty="0"/>
          </a:p>
        </p:txBody>
      </p:sp>
      <p:pic>
        <p:nvPicPr>
          <p:cNvPr id="2050" name="Picture 2" descr="C:\Users\Comfor\Desktop\administrativ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0"/>
            <a:ext cx="2233780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b="1" dirty="0" smtClean="0"/>
              <a:t>				     </a:t>
            </a:r>
            <a:r>
              <a:rPr lang="cs-CZ" sz="5100" b="1" dirty="0" smtClean="0"/>
              <a:t>PRŮMYSL</a:t>
            </a:r>
            <a:endParaRPr lang="cs-CZ" dirty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Průmysl </a:t>
            </a:r>
            <a:r>
              <a:rPr lang="cs-CZ" dirty="0"/>
              <a:t>se podílí na tvorbě HDP stabilně 25-27 % a pracuje v něm asi 16% obyvatelstva. </a:t>
            </a:r>
            <a:r>
              <a:rPr lang="cs-CZ" dirty="0" smtClean="0"/>
              <a:t>S </a:t>
            </a:r>
            <a:r>
              <a:rPr lang="cs-CZ" dirty="0"/>
              <a:t>otevřením většiny průmyslových sektorů zahraničním investorům dochází ke zvyšování kvality a ta přispívá ke značné expanzi výroby spotřebního zboží. Poptávka po něm se stále zvyšuje i přes celkově nízkou průměrnou kupní sílu obyvatelstva hlavně díky rozrůstající se a bohatnoucí střední třídě.</a:t>
            </a:r>
          </a:p>
          <a:p>
            <a:endParaRPr lang="cs-CZ" dirty="0" smtClean="0"/>
          </a:p>
          <a:p>
            <a:r>
              <a:rPr lang="cs-CZ" dirty="0" smtClean="0"/>
              <a:t>Státní </a:t>
            </a:r>
            <a:r>
              <a:rPr lang="cs-CZ" dirty="0"/>
              <a:t>sektor vlastní a provozuje řadu petrochemických podniků, </a:t>
            </a:r>
            <a:r>
              <a:rPr lang="cs-CZ" dirty="0" err="1"/>
              <a:t>podniků</a:t>
            </a:r>
            <a:r>
              <a:rPr lang="cs-CZ" dirty="0"/>
              <a:t> na výrobu umělých hnojiv, strojírenských a dopravních výrobků a zařízení, chemikálií atd. </a:t>
            </a:r>
            <a:endParaRPr lang="cs-CZ" dirty="0" smtClean="0"/>
          </a:p>
          <a:p>
            <a:r>
              <a:rPr lang="cs-CZ" dirty="0" smtClean="0"/>
              <a:t>Soukromý </a:t>
            </a:r>
            <a:r>
              <a:rPr lang="cs-CZ" dirty="0"/>
              <a:t>sektor zahrnuje kromě několika gigantů jako ( např</a:t>
            </a:r>
            <a:r>
              <a:rPr lang="cs-CZ" dirty="0" smtClean="0"/>
              <a:t>. </a:t>
            </a:r>
            <a:r>
              <a:rPr lang="cs-CZ" dirty="0" err="1" smtClean="0"/>
              <a:t>Tata</a:t>
            </a:r>
            <a:r>
              <a:rPr lang="cs-CZ" dirty="0" smtClean="0"/>
              <a:t> </a:t>
            </a:r>
            <a:r>
              <a:rPr lang="cs-CZ" dirty="0"/>
              <a:t>Iron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Steel</a:t>
            </a:r>
            <a:r>
              <a:rPr lang="cs-CZ" dirty="0"/>
              <a:t> Co.) tisíce drobných podniků. Velkým průmyslem v Indii je textilní průmysl, zpracovávající jutu, bavlnu, vlnu, hedvábí i syntetická vlákna. </a:t>
            </a:r>
            <a:endParaRPr lang="cs-CZ" dirty="0" smtClean="0"/>
          </a:p>
          <a:p>
            <a:r>
              <a:rPr lang="cs-CZ" dirty="0" smtClean="0"/>
              <a:t>Miliony </a:t>
            </a:r>
            <a:r>
              <a:rPr lang="cs-CZ" dirty="0"/>
              <a:t>lidí však živí malé dílny uměleckých řemesel, lidových výrobků a suvenýrů. Nedílnou součástí indického hospodářství je elektrotechnika, převážně však s ní spojené poskytování služeb.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ZEMĚDĚLSTVÍ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Zemědělství </a:t>
            </a:r>
            <a:r>
              <a:rPr lang="cs-CZ" dirty="0"/>
              <a:t>je dominantním sektorem indického hospodářství. Podíl na tvorbě HDP sice pomalu klesá, nyní je to zhruba 17 %, ale zaměstnává 65 % obyvatelstva. Hlavním cílem zemědělství stále zůstává zajištění výživy rychle rostoucího počtu obyvatel.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Indie </a:t>
            </a:r>
            <a:r>
              <a:rPr lang="cs-CZ" dirty="0"/>
              <a:t>je od poloviny sedmdesátých let soběstačná v produkci potravin,i když hektarové výnosy jsou v porovnání s mezinárodními standardy nízké. V Indii víc než např. u nás růst zemědělské výroby kolísá v závislosti na přízni klimatických podmínek.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Očekává </a:t>
            </a:r>
            <a:r>
              <a:rPr lang="cs-CZ" dirty="0"/>
              <a:t>se, že pozdní příchod monzunu v roce v 2009 zapříčiní propad zemědělství v roce 2009/10 tak, že by mohl ovlivnit růst HDP země až o jedno procento.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VYMEZENÍ A POLOHA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Velká </a:t>
            </a:r>
            <a:r>
              <a:rPr lang="cs-CZ" sz="2400" dirty="0"/>
              <a:t>část jižní Asie se nalézá na poloostrově Přední Indie, resp. na Indické litosférické desce. Zbytek se potom rozkládá v </a:t>
            </a:r>
            <a:r>
              <a:rPr lang="cs-CZ" sz="2400" dirty="0" err="1"/>
              <a:t>Indoganžské</a:t>
            </a:r>
            <a:r>
              <a:rPr lang="cs-CZ" sz="2400" dirty="0"/>
              <a:t> nížině, podhůří Himalájí a na ostrovech při poloostrově Přední </a:t>
            </a:r>
            <a:r>
              <a:rPr lang="cs-CZ" sz="2400" dirty="0" smtClean="0"/>
              <a:t>Indie</a:t>
            </a:r>
          </a:p>
          <a:p>
            <a:endParaRPr lang="cs-CZ" sz="2400" dirty="0" smtClean="0"/>
          </a:p>
          <a:p>
            <a:r>
              <a:rPr lang="cs-CZ" sz="2400" dirty="0" smtClean="0"/>
              <a:t>Z </a:t>
            </a:r>
            <a:r>
              <a:rPr lang="cs-CZ" sz="2400" dirty="0"/>
              <a:t>politicko-geografického hlediska sem řadíme státy: Indie, Nepál, Bangladéš, Bhútán, Srí Lanka, Pákistán a v Indickém oceánu se nalézající Maledivy. 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V </a:t>
            </a:r>
            <a:r>
              <a:rPr lang="cs-CZ" sz="2400" dirty="0"/>
              <a:t>některých, především anglosaských vymezeních, se můžeme setkat i s Afghánistánem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FYZICKÁ GEOGRAFIE JIŽNÍ ASIE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Jižní Asie leží na dvou odlišných litosférických deskách: Indické a Euro-asijské. 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Region </a:t>
            </a:r>
            <a:r>
              <a:rPr lang="cs-CZ" sz="2400" dirty="0"/>
              <a:t>jižní Asie je velice různorodou oblastí, kde se nacházejí jak úrodné nížiny, tak vysočiny i osmitisícová pohoří. 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Jižní </a:t>
            </a:r>
            <a:r>
              <a:rPr lang="cs-CZ" sz="2400" dirty="0"/>
              <a:t>Asie rozkládá ve třech fyzicko-geografických regionech</a:t>
            </a:r>
            <a:r>
              <a:rPr lang="cs-CZ" sz="2400" dirty="0" smtClean="0"/>
              <a:t>:</a:t>
            </a:r>
          </a:p>
          <a:p>
            <a:pPr>
              <a:buNone/>
            </a:pPr>
            <a:r>
              <a:rPr lang="cs-CZ" sz="2400" dirty="0"/>
              <a:t> </a:t>
            </a:r>
            <a:r>
              <a:rPr lang="cs-CZ" sz="2400" dirty="0" smtClean="0"/>
              <a:t>	</a:t>
            </a:r>
            <a:r>
              <a:rPr lang="cs-CZ" sz="2400" b="1" dirty="0" smtClean="0"/>
              <a:t>1</a:t>
            </a:r>
            <a:r>
              <a:rPr lang="cs-CZ" sz="2400" b="1" dirty="0"/>
              <a:t>. </a:t>
            </a:r>
            <a:r>
              <a:rPr lang="cs-CZ" sz="2400" b="1" dirty="0" err="1"/>
              <a:t>Indostán</a:t>
            </a:r>
            <a:r>
              <a:rPr lang="cs-CZ" sz="2400" b="1" dirty="0"/>
              <a:t>, </a:t>
            </a:r>
            <a:endParaRPr lang="cs-CZ" sz="2400" b="1" dirty="0" smtClean="0"/>
          </a:p>
          <a:p>
            <a:pPr>
              <a:buNone/>
            </a:pPr>
            <a:r>
              <a:rPr lang="cs-CZ" sz="2400" b="1" dirty="0" smtClean="0"/>
              <a:t>	2</a:t>
            </a:r>
            <a:r>
              <a:rPr lang="cs-CZ" sz="2400" b="1" dirty="0"/>
              <a:t>. </a:t>
            </a:r>
            <a:r>
              <a:rPr lang="cs-CZ" sz="2400" b="1" dirty="0" err="1"/>
              <a:t>Indoganžská</a:t>
            </a:r>
            <a:r>
              <a:rPr lang="cs-CZ" sz="2400" b="1" dirty="0"/>
              <a:t> </a:t>
            </a:r>
            <a:r>
              <a:rPr lang="cs-CZ" sz="2400" b="1" dirty="0" smtClean="0"/>
              <a:t>nížina </a:t>
            </a:r>
          </a:p>
          <a:p>
            <a:pPr>
              <a:buNone/>
            </a:pPr>
            <a:r>
              <a:rPr lang="cs-CZ" sz="2400" b="1" dirty="0" smtClean="0"/>
              <a:t>	3</a:t>
            </a:r>
            <a:r>
              <a:rPr lang="cs-CZ" sz="2400" b="1" dirty="0"/>
              <a:t>. Himaláje (jen v  jejich jižní části)</a:t>
            </a:r>
            <a:r>
              <a:rPr lang="cs-CZ" sz="2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1. </a:t>
            </a:r>
            <a:r>
              <a:rPr lang="cs-CZ" u="sng" dirty="0" err="1" smtClean="0"/>
              <a:t>Indostán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764704"/>
            <a:ext cx="8229600" cy="5688632"/>
          </a:xfrm>
        </p:spPr>
        <p:txBody>
          <a:bodyPr>
            <a:noAutofit/>
          </a:bodyPr>
          <a:lstStyle/>
          <a:p>
            <a:r>
              <a:rPr lang="cs-CZ" sz="1800" dirty="0" smtClean="0"/>
              <a:t>Je </a:t>
            </a:r>
            <a:r>
              <a:rPr lang="cs-CZ" sz="1800" dirty="0"/>
              <a:t>to fakticky území poloostrova Přední Indie s rozlohou více než 2 mil. km². Jeho velkou část zabírá </a:t>
            </a:r>
            <a:r>
              <a:rPr lang="cs-CZ" sz="1800" b="1" dirty="0" err="1"/>
              <a:t>Dekánská</a:t>
            </a:r>
            <a:r>
              <a:rPr lang="cs-CZ" sz="1800" b="1" dirty="0"/>
              <a:t> plošina</a:t>
            </a:r>
            <a:r>
              <a:rPr lang="cs-CZ" sz="1800" dirty="0"/>
              <a:t> s průměrnou nadmořskou výškou cca. 900 m n. m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 Z </a:t>
            </a:r>
            <a:r>
              <a:rPr lang="cs-CZ" sz="1800" dirty="0"/>
              <a:t>hlediska klimatu zde převažuje kontinentální tropické klima s poměrně nízkými úhrny srážek (500-700 mm/rok). Větší srážky sem přináší pouze monzunové deště. Díky nim v některých částech oblasti vznikly rozsáhlé monzunové, resp. tropické pralesy. Vnitrozemí </a:t>
            </a:r>
            <a:r>
              <a:rPr lang="cs-CZ" sz="1800" dirty="0" smtClean="0"/>
              <a:t>plošiny zabírají </a:t>
            </a:r>
            <a:r>
              <a:rPr lang="cs-CZ" sz="1800" dirty="0"/>
              <a:t>savany. </a:t>
            </a:r>
            <a:endParaRPr lang="cs-CZ" sz="1800" dirty="0" smtClean="0"/>
          </a:p>
          <a:p>
            <a:r>
              <a:rPr lang="cs-CZ" sz="1800" dirty="0" smtClean="0"/>
              <a:t>V </a:t>
            </a:r>
            <a:r>
              <a:rPr lang="cs-CZ" sz="1800" dirty="0"/>
              <a:t>oblasti pramení a protékají jí také četné vodní toky, z nichž většina ústí do Bengálského </a:t>
            </a:r>
            <a:r>
              <a:rPr lang="cs-CZ" sz="1800" dirty="0" smtClean="0"/>
              <a:t>zálivu. </a:t>
            </a:r>
            <a:r>
              <a:rPr lang="cs-CZ" sz="1800" dirty="0"/>
              <a:t>Mezi nejvýznamnější řeky oblasti patří především </a:t>
            </a:r>
            <a:r>
              <a:rPr lang="cs-CZ" sz="1800" dirty="0" err="1"/>
              <a:t>Mahanadi</a:t>
            </a:r>
            <a:r>
              <a:rPr lang="cs-CZ" sz="1800" dirty="0"/>
              <a:t>, </a:t>
            </a:r>
            <a:r>
              <a:rPr lang="cs-CZ" sz="1800" dirty="0" err="1"/>
              <a:t>Godavari</a:t>
            </a:r>
            <a:r>
              <a:rPr lang="cs-CZ" sz="1800" dirty="0"/>
              <a:t> </a:t>
            </a:r>
            <a:r>
              <a:rPr lang="cs-CZ" sz="1800" dirty="0" smtClean="0"/>
              <a:t>, </a:t>
            </a:r>
            <a:r>
              <a:rPr lang="cs-CZ" sz="1800" dirty="0"/>
              <a:t>Krišna </a:t>
            </a:r>
            <a:r>
              <a:rPr lang="cs-CZ" sz="1800" dirty="0" smtClean="0"/>
              <a:t>a </a:t>
            </a:r>
            <a:r>
              <a:rPr lang="cs-CZ" sz="1800" dirty="0"/>
              <a:t>např. </a:t>
            </a:r>
            <a:r>
              <a:rPr lang="cs-CZ" sz="1800" dirty="0" err="1" smtClean="0"/>
              <a:t>Narmada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 Na </a:t>
            </a:r>
            <a:r>
              <a:rPr lang="cs-CZ" sz="1800" dirty="0"/>
              <a:t>východě i západě plošiny se nacházejí horská pásma Východní a Západní Ghát. Vyšší Západní Ghát se prudce zdvihá z úzkého pásu pobřežních nížin Kolínského a </a:t>
            </a:r>
            <a:r>
              <a:rPr lang="cs-CZ" sz="1800" dirty="0" err="1"/>
              <a:t>Malabraského</a:t>
            </a:r>
            <a:r>
              <a:rPr lang="cs-CZ" sz="1800" dirty="0"/>
              <a:t> pobřeží až do výšky přes 2000 metrů nad mořem (nejvyšší hora </a:t>
            </a:r>
            <a:r>
              <a:rPr lang="cs-CZ" sz="1800" dirty="0" err="1"/>
              <a:t>Anajmudi</a:t>
            </a:r>
            <a:r>
              <a:rPr lang="cs-CZ" sz="1800" dirty="0"/>
              <a:t> - 2695 m n. m.). Východní svahy pohoří jsou pramennými oblastmi výše zmíněných řek, které poté protékají skrze celou plošinu k východu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K </a:t>
            </a:r>
            <a:r>
              <a:rPr lang="cs-CZ" sz="1800" dirty="0"/>
              <a:t>fyzicko-geografickému regionu </a:t>
            </a:r>
            <a:r>
              <a:rPr lang="cs-CZ" sz="1800" dirty="0" err="1"/>
              <a:t>Indostán</a:t>
            </a:r>
            <a:r>
              <a:rPr lang="cs-CZ" sz="1800" dirty="0"/>
              <a:t> patří i ostrov Srí Lanka. Tento ostrov pevninského typu je s pevninou spojen souvislým pásem ostrůvků, tzv. Adamovým mostem. Stejný původ Srí Lanky s pevninou dosvědčuje její podobná geologická stavba s Děkanskou plošinou. </a:t>
            </a:r>
            <a:r>
              <a:rPr lang="cs-CZ" sz="1800" dirty="0" err="1"/>
              <a:t>Indoganžská</a:t>
            </a:r>
            <a:r>
              <a:rPr lang="cs-CZ" sz="1800" dirty="0"/>
              <a:t> nížina zabírá plochu větší než 600000 km² a žije </a:t>
            </a:r>
            <a:r>
              <a:rPr lang="cs-CZ" sz="1800" dirty="0" smtClean="0"/>
              <a:t>v ní </a:t>
            </a:r>
            <a:r>
              <a:rPr lang="cs-CZ" sz="1800" dirty="0"/>
              <a:t>více než 900 mil. lidí.</a:t>
            </a:r>
          </a:p>
          <a:p>
            <a:endParaRPr lang="cs-CZ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2. </a:t>
            </a:r>
            <a:r>
              <a:rPr lang="cs-CZ" u="sng" dirty="0" err="1" smtClean="0"/>
              <a:t>Indoganžská</a:t>
            </a:r>
            <a:r>
              <a:rPr lang="cs-CZ" u="sng" dirty="0" smtClean="0"/>
              <a:t> nížina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Zabírá </a:t>
            </a:r>
            <a:r>
              <a:rPr lang="cs-CZ" dirty="0"/>
              <a:t>většinu území Pákistánu, severní a východní Indie a prakticky celou Bangladéš. Je tvořena systémy tří velkých řek: </a:t>
            </a:r>
            <a:r>
              <a:rPr lang="cs-CZ" b="1" dirty="0"/>
              <a:t>Indu, Gangy a Brahmaputry</a:t>
            </a:r>
            <a:r>
              <a:rPr lang="cs-CZ" dirty="0"/>
              <a:t>. První z těchto řek, řeka Indus, pramení v Himalájích na území </a:t>
            </a:r>
            <a:r>
              <a:rPr lang="cs-CZ" dirty="0" smtClean="0"/>
              <a:t>Číny. </a:t>
            </a:r>
            <a:r>
              <a:rPr lang="cs-CZ" dirty="0"/>
              <a:t>Indus poté protéká Pákistánem k jihu až deltou ústí do Arabského moře. Původně sahala úrodná Andská nížina ještě více na východ. Díky tektonickým zdvihům však došlo </a:t>
            </a:r>
            <a:r>
              <a:rPr lang="cs-CZ" dirty="0" smtClean="0"/>
              <a:t>k odklonění </a:t>
            </a:r>
            <a:r>
              <a:rPr lang="cs-CZ" dirty="0"/>
              <a:t>toků a </a:t>
            </a:r>
            <a:r>
              <a:rPr lang="cs-CZ" dirty="0" smtClean="0"/>
              <a:t>k úbytku </a:t>
            </a:r>
            <a:r>
              <a:rPr lang="cs-CZ" dirty="0"/>
              <a:t>srážek. </a:t>
            </a:r>
            <a:endParaRPr lang="cs-CZ" dirty="0" smtClean="0"/>
          </a:p>
          <a:p>
            <a:r>
              <a:rPr lang="cs-CZ" dirty="0" smtClean="0"/>
              <a:t>Na </a:t>
            </a:r>
            <a:r>
              <a:rPr lang="cs-CZ" dirty="0"/>
              <a:t>východ od Indu se tak nachází aridní oblast vyplněná pouští </a:t>
            </a:r>
            <a:r>
              <a:rPr lang="cs-CZ" b="1" dirty="0" err="1"/>
              <a:t>Thár</a:t>
            </a:r>
            <a:r>
              <a:rPr lang="cs-CZ" dirty="0"/>
              <a:t>. Poušť je charakteristická velice suchým kontinentálním klimatem </a:t>
            </a:r>
            <a:r>
              <a:rPr lang="cs-CZ" dirty="0" err="1"/>
              <a:t>svysokými</a:t>
            </a:r>
            <a:r>
              <a:rPr lang="cs-CZ" dirty="0"/>
              <a:t> rozdíly </a:t>
            </a:r>
            <a:r>
              <a:rPr lang="cs-CZ" dirty="0" smtClean="0"/>
              <a:t>teplot. </a:t>
            </a:r>
            <a:r>
              <a:rPr lang="cs-CZ" dirty="0"/>
              <a:t>Mezi řekami Indem a </a:t>
            </a:r>
            <a:r>
              <a:rPr lang="cs-CZ" dirty="0" err="1"/>
              <a:t>Trimábem</a:t>
            </a:r>
            <a:r>
              <a:rPr lang="cs-CZ" dirty="0"/>
              <a:t> v Pákistánu se nachází menší poušť </a:t>
            </a:r>
            <a:r>
              <a:rPr lang="cs-CZ" dirty="0" err="1"/>
              <a:t>Thál</a:t>
            </a:r>
            <a:r>
              <a:rPr lang="cs-CZ" dirty="0"/>
              <a:t>.</a:t>
            </a:r>
          </a:p>
          <a:p>
            <a:r>
              <a:rPr lang="cs-CZ" dirty="0"/>
              <a:t>Povodí Indu a Gangy odděluje nízká, suchá </a:t>
            </a:r>
            <a:r>
              <a:rPr lang="cs-CZ" dirty="0" err="1"/>
              <a:t>Radžastánská</a:t>
            </a:r>
            <a:r>
              <a:rPr lang="cs-CZ" dirty="0"/>
              <a:t> plošina. Při středním a dolním toku Gangy na území Indie a Bangladéše se nachází Ganžská nížina. Oblast je charakteristická vysokými ročními úhrny srážek danými pravidelnými monzunovými dešti. </a:t>
            </a:r>
            <a:endParaRPr lang="cs-CZ" dirty="0" smtClean="0"/>
          </a:p>
          <a:p>
            <a:r>
              <a:rPr lang="cs-CZ" dirty="0" smtClean="0"/>
              <a:t>Právě </a:t>
            </a:r>
            <a:r>
              <a:rPr lang="cs-CZ" dirty="0"/>
              <a:t>monzunové deště určují režim odtoku jak Gangy a jejích menších přítoků, tak především jejího přítoku největšího - Brahmaputry. Obě řeky se stékají na území Bangladéše a ústí společnou širokou deltou do Bengálského zálivu. Nížina okolo Brahmaputry, tzv. </a:t>
            </a:r>
            <a:r>
              <a:rPr lang="cs-CZ" dirty="0" err="1"/>
              <a:t>Asámská</a:t>
            </a:r>
            <a:r>
              <a:rPr lang="cs-CZ" dirty="0"/>
              <a:t> je ze všech tří nejmenší a také celkově nejužší. Stejně jako Ganžská, je i zde velký vliv monzunových dešťů.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 descr="C:\Users\Comfor\Desktop\nizin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40741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3. </a:t>
            </a:r>
            <a:r>
              <a:rPr lang="cs-CZ" u="sng" dirty="0" smtClean="0"/>
              <a:t>Himaláje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cs-CZ" sz="2900" dirty="0" smtClean="0"/>
              <a:t>Tvoří </a:t>
            </a:r>
            <a:r>
              <a:rPr lang="cs-CZ" sz="2900" dirty="0"/>
              <a:t>hranici mezi vlhkým monzunovým regionem Ganžské a </a:t>
            </a:r>
            <a:r>
              <a:rPr lang="cs-CZ" sz="2900" dirty="0" err="1"/>
              <a:t>Asámské</a:t>
            </a:r>
            <a:r>
              <a:rPr lang="cs-CZ" sz="2900" dirty="0"/>
              <a:t> nížiny a suchým kontinentálním regionem Tibetské náhorní plošiny na jihu. Region, resp. soustava pohoří je tvořena třemi rovnoběžnými pásy</a:t>
            </a:r>
            <a:r>
              <a:rPr lang="cs-CZ" sz="2900" dirty="0" smtClean="0"/>
              <a:t>:</a:t>
            </a:r>
          </a:p>
          <a:p>
            <a:pPr>
              <a:buNone/>
            </a:pPr>
            <a:r>
              <a:rPr lang="cs-CZ" sz="2900" b="1" dirty="0" smtClean="0"/>
              <a:t>		a</a:t>
            </a:r>
            <a:r>
              <a:rPr lang="cs-CZ" sz="2900" b="1" dirty="0"/>
              <a:t>/ Velký </a:t>
            </a:r>
            <a:r>
              <a:rPr lang="cs-CZ" sz="2900" b="1" dirty="0" err="1"/>
              <a:t>Himaláj</a:t>
            </a:r>
            <a:r>
              <a:rPr lang="cs-CZ" sz="2900" b="1" dirty="0"/>
              <a:t>, </a:t>
            </a:r>
            <a:endParaRPr lang="cs-CZ" sz="2900" b="1" dirty="0" smtClean="0"/>
          </a:p>
          <a:p>
            <a:pPr>
              <a:buNone/>
            </a:pPr>
            <a:r>
              <a:rPr lang="cs-CZ" sz="2900" b="1" dirty="0" smtClean="0"/>
              <a:t>		b</a:t>
            </a:r>
            <a:r>
              <a:rPr lang="cs-CZ" sz="2900" b="1" dirty="0"/>
              <a:t>/ Malý </a:t>
            </a:r>
            <a:r>
              <a:rPr lang="cs-CZ" sz="2900" b="1" dirty="0" err="1"/>
              <a:t>Himaláj</a:t>
            </a:r>
            <a:r>
              <a:rPr lang="cs-CZ" sz="2900" b="1" dirty="0"/>
              <a:t> </a:t>
            </a:r>
            <a:r>
              <a:rPr lang="cs-CZ" sz="2900" dirty="0"/>
              <a:t>(max. málo přes 5000 m n. m.) </a:t>
            </a:r>
            <a:endParaRPr lang="cs-CZ" sz="2900" dirty="0" smtClean="0"/>
          </a:p>
          <a:p>
            <a:pPr>
              <a:buNone/>
            </a:pPr>
            <a:r>
              <a:rPr lang="cs-CZ" sz="2900" b="1" dirty="0" smtClean="0"/>
              <a:t>		c</a:t>
            </a:r>
            <a:r>
              <a:rPr lang="cs-CZ" sz="2900" b="1" dirty="0"/>
              <a:t>/ </a:t>
            </a:r>
            <a:r>
              <a:rPr lang="cs-CZ" sz="2900" b="1" dirty="0" err="1"/>
              <a:t>Siválik</a:t>
            </a:r>
            <a:r>
              <a:rPr lang="cs-CZ" sz="2900" dirty="0"/>
              <a:t> (max. mezi 900 - 1000 m n. m.). </a:t>
            </a:r>
          </a:p>
          <a:p>
            <a:endParaRPr lang="cs-CZ" sz="2900" dirty="0" smtClean="0"/>
          </a:p>
          <a:p>
            <a:r>
              <a:rPr lang="cs-CZ" sz="2900" dirty="0" smtClean="0"/>
              <a:t>Velký </a:t>
            </a:r>
            <a:r>
              <a:rPr lang="cs-CZ" sz="2900" dirty="0" err="1"/>
              <a:t>Himaláj</a:t>
            </a:r>
            <a:r>
              <a:rPr lang="cs-CZ" sz="2900" dirty="0"/>
              <a:t> začíná na západě pohořím </a:t>
            </a:r>
            <a:r>
              <a:rPr lang="cs-CZ" sz="2900" dirty="0" err="1"/>
              <a:t>Ládkah</a:t>
            </a:r>
            <a:r>
              <a:rPr lang="cs-CZ" sz="2900" dirty="0"/>
              <a:t> a končí svažováním se do údolí Brahmaputry na východě. Ze všech tří pásem je nejvyšší. Nalézá se v něm celkem deset vrcholů vyšších 8000 m n. m. a také nejvyšší hora světa </a:t>
            </a:r>
            <a:r>
              <a:rPr lang="cs-CZ" sz="2900" b="1" dirty="0" err="1"/>
              <a:t>Sagarmatha</a:t>
            </a:r>
            <a:r>
              <a:rPr lang="cs-CZ" sz="2900" dirty="0"/>
              <a:t> (Mount Everest, </a:t>
            </a:r>
            <a:r>
              <a:rPr lang="cs-CZ" sz="2900" dirty="0" err="1"/>
              <a:t>Ču</a:t>
            </a:r>
            <a:r>
              <a:rPr lang="cs-CZ" sz="2900" dirty="0"/>
              <a:t>-mu-</a:t>
            </a:r>
            <a:r>
              <a:rPr lang="cs-CZ" sz="2900" dirty="0" err="1"/>
              <a:t>lung</a:t>
            </a:r>
            <a:r>
              <a:rPr lang="cs-CZ" sz="2900" dirty="0"/>
              <a:t>-</a:t>
            </a:r>
            <a:r>
              <a:rPr lang="cs-CZ" sz="2900" dirty="0" err="1"/>
              <a:t>ma</a:t>
            </a:r>
            <a:r>
              <a:rPr lang="cs-CZ" sz="2900" dirty="0"/>
              <a:t>) vysoká </a:t>
            </a:r>
            <a:r>
              <a:rPr lang="cs-CZ" sz="2900" b="1" dirty="0"/>
              <a:t>8848 m n. m</a:t>
            </a:r>
            <a:r>
              <a:rPr lang="cs-CZ" sz="2900" dirty="0"/>
              <a:t>.</a:t>
            </a:r>
          </a:p>
          <a:p>
            <a:pPr>
              <a:buNone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1026" name="Picture 2" descr="C:\Users\Comfor\Desktop\manasl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4149080"/>
            <a:ext cx="3885907" cy="25981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SOCIOEKONOMICKÁ CHARAKTERISTIKA JIŽNÍ ASIE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/>
              <a:t>Jižní Asie patří mezi regiony, kde vznikaly první starověké civilizace. </a:t>
            </a:r>
            <a:r>
              <a:rPr lang="cs-CZ" dirty="0" smtClean="0"/>
              <a:t>Tradice </a:t>
            </a:r>
            <a:r>
              <a:rPr lang="cs-CZ" dirty="0"/>
              <a:t>vyspělých kultur zde i přes četné potíže (války, nájezdy apod.) vydržela až do dnešní doby. Region vždy měl díky své poloze strategický význam. Leží totiž na spojnici mezi Středomořím a Čínou, resp. jihovýchodní Asií.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Její </a:t>
            </a:r>
            <a:r>
              <a:rPr lang="cs-CZ" dirty="0"/>
              <a:t>poloha však není to jediné, proč evropští dobyvatelé projevovali o jižní Asii takový zájem. Region je totiž také velice bohatý na některé nerostné suroviny a pro Evropany 17. až 19. století i na různé exotické a tím velice drahé plodiny.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Prvními </a:t>
            </a:r>
            <a:r>
              <a:rPr lang="cs-CZ" dirty="0"/>
              <a:t>„objeviteli" a kolonizátory jsou v 16. století Portugalci. Po nich sem od první poloviny 17. století přicházejí Nizozemci, Francouzi a především Britové, kteří pro obchod a spravování jižní Asie zakládají tzv. Východoindickou společnost (</a:t>
            </a:r>
            <a:r>
              <a:rPr lang="cs-CZ" dirty="0" err="1"/>
              <a:t>zal</a:t>
            </a:r>
            <a:r>
              <a:rPr lang="cs-CZ" dirty="0"/>
              <a:t>. roku 1600). Britové se zde postupně staly hegemony a roku 1763 se zmocnili Indie, o něco později Srí Lanky a za velice krátkou dobu získali protektorát nad Nepálem, Maledivami i Bhútánem. Indie se postupně stala britským dominiem, kterým byla až do roku 1947.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Hospodářství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Státy </a:t>
            </a:r>
            <a:r>
              <a:rPr lang="cs-CZ" sz="2400" dirty="0"/>
              <a:t>regionu patří mezi rozvojové země. I v rámci nich však nalezneme určité rozdíly. K nejchudším zemím regionu patří Nepál a Bangladéš, jejichž HDP na </a:t>
            </a:r>
            <a:r>
              <a:rPr lang="cs-CZ" sz="2400" dirty="0" err="1"/>
              <a:t>obyv</a:t>
            </a:r>
            <a:r>
              <a:rPr lang="cs-CZ" sz="2400" dirty="0"/>
              <a:t>. (PPP) se podle statistik IMF (Mezinárodní měnový fond) v roce 2007 pohybovalo málo přes 1000 USD (1078 a 1311). </a:t>
            </a:r>
            <a:endParaRPr lang="cs-CZ" sz="2400" dirty="0" smtClean="0"/>
          </a:p>
          <a:p>
            <a:r>
              <a:rPr lang="cs-CZ" sz="2400" dirty="0" smtClean="0"/>
              <a:t>Region </a:t>
            </a:r>
            <a:r>
              <a:rPr lang="cs-CZ" sz="2400" dirty="0"/>
              <a:t>můžeme také charakterizovat jako agrární až průmyslově-agrární, přičemž nejméně industrializovaný je Bhútán, Nepál a Bangladéš a naopak nejvíce Pákistán a Indie.</a:t>
            </a:r>
          </a:p>
          <a:p>
            <a:endParaRPr lang="cs-CZ" sz="2400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2QZ4H56NJ3VP-63-1977</_dlc_DocId>
    <_dlc_DocIdUrl xmlns="739c032b-a5be-4b43-b007-0b056e5ef5b0">
      <Url>https://sharepoint.postupicka.cz/seminar4/_layouts/DocIdRedir.aspx?ID=2QZ4H56NJ3VP-63-1977</Url>
      <Description>2QZ4H56NJ3VP-63-1977</Description>
    </_dlc_DocIdUrl>
  </documentManagement>
</p:properties>
</file>

<file path=customXml/itemProps1.xml><?xml version="1.0" encoding="utf-8"?>
<ds:datastoreItem xmlns:ds="http://schemas.openxmlformats.org/officeDocument/2006/customXml" ds:itemID="{F059A79C-E386-4D8D-8231-21C0E51C99C9}"/>
</file>

<file path=customXml/itemProps2.xml><?xml version="1.0" encoding="utf-8"?>
<ds:datastoreItem xmlns:ds="http://schemas.openxmlformats.org/officeDocument/2006/customXml" ds:itemID="{615D0EAC-5CDC-43B6-A588-86CA5C25700B}"/>
</file>

<file path=customXml/itemProps3.xml><?xml version="1.0" encoding="utf-8"?>
<ds:datastoreItem xmlns:ds="http://schemas.openxmlformats.org/officeDocument/2006/customXml" ds:itemID="{8A5E2E2B-CEE7-493C-A108-336DDEC11531}"/>
</file>

<file path=customXml/itemProps4.xml><?xml version="1.0" encoding="utf-8"?>
<ds:datastoreItem xmlns:ds="http://schemas.openxmlformats.org/officeDocument/2006/customXml" ds:itemID="{45425A95-0414-4E6F-A1C0-A848D03F6346}"/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837</Words>
  <Application>Microsoft Office PowerPoint</Application>
  <PresentationFormat>Předvádění na obrazovce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Jižní Asie</vt:lpstr>
      <vt:lpstr>VYMEZENÍ A POLOHA </vt:lpstr>
      <vt:lpstr>FYZICKÁ GEOGRAFIE JIŽNÍ ASIE</vt:lpstr>
      <vt:lpstr>1. Indostán </vt:lpstr>
      <vt:lpstr>2. Indoganžská nížina </vt:lpstr>
      <vt:lpstr>Prezentace aplikace PowerPoint</vt:lpstr>
      <vt:lpstr>3. Himaláje </vt:lpstr>
      <vt:lpstr>SOCIOEKONOMICKÁ CHARAKTERISTIKA JIŽNÍ ASIE</vt:lpstr>
      <vt:lpstr>Hospodářství </vt:lpstr>
      <vt:lpstr>Průmysl a zemědělství </vt:lpstr>
      <vt:lpstr>Indie</vt:lpstr>
      <vt:lpstr>Prezentace aplikace PowerPoint</vt:lpstr>
      <vt:lpstr>ZEMĚDĚLSTVÍ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Jižní a Jihovýchodní  Asie</dc:title>
  <dc:creator>Comfor</dc:creator>
  <cp:lastModifiedBy>Beranová, Dana</cp:lastModifiedBy>
  <cp:revision>10</cp:revision>
  <dcterms:created xsi:type="dcterms:W3CDTF">2013-02-24T09:25:24Z</dcterms:created>
  <dcterms:modified xsi:type="dcterms:W3CDTF">2013-03-11T08:52:34Z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b1373d14-9bcb-4462-be80-61392ab581f1</vt:lpwstr>
  </property>
</Properties>
</file>