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0CB6-50E9-409B-A7AC-16A7DEE50412}" type="datetimeFigureOut">
              <a:rPr lang="ru-RU" smtClean="0"/>
              <a:t>11.03.2013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589F075-7E85-4D92-B289-979F4078505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0CB6-50E9-409B-A7AC-16A7DEE50412}" type="datetimeFigureOut">
              <a:rPr lang="ru-RU" smtClean="0"/>
              <a:t>11.03.2013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F075-7E85-4D92-B289-979F407850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0CB6-50E9-409B-A7AC-16A7DEE50412}" type="datetimeFigureOut">
              <a:rPr lang="ru-RU" smtClean="0"/>
              <a:t>11.03.2013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F075-7E85-4D92-B289-979F407850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0CB6-50E9-409B-A7AC-16A7DEE50412}" type="datetimeFigureOut">
              <a:rPr lang="ru-RU" smtClean="0"/>
              <a:t>11.03.2013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F075-7E85-4D92-B289-979F407850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0CB6-50E9-409B-A7AC-16A7DEE50412}" type="datetimeFigureOut">
              <a:rPr lang="ru-RU" smtClean="0"/>
              <a:t>11.03.2013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F075-7E85-4D92-B289-979F4078505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0CB6-50E9-409B-A7AC-16A7DEE50412}" type="datetimeFigureOut">
              <a:rPr lang="ru-RU" smtClean="0"/>
              <a:t>11.03.2013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F075-7E85-4D92-B289-979F407850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0CB6-50E9-409B-A7AC-16A7DEE50412}" type="datetimeFigureOut">
              <a:rPr lang="ru-RU" smtClean="0"/>
              <a:t>11.03.2013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F075-7E85-4D92-B289-979F407850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0CB6-50E9-409B-A7AC-16A7DEE50412}" type="datetimeFigureOut">
              <a:rPr lang="ru-RU" smtClean="0"/>
              <a:t>11.03.2013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F075-7E85-4D92-B289-979F407850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0CB6-50E9-409B-A7AC-16A7DEE50412}" type="datetimeFigureOut">
              <a:rPr lang="ru-RU" smtClean="0"/>
              <a:t>11.03.2013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F075-7E85-4D92-B289-979F407850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0CB6-50E9-409B-A7AC-16A7DEE50412}" type="datetimeFigureOut">
              <a:rPr lang="ru-RU" smtClean="0"/>
              <a:t>11.03.2013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F075-7E85-4D92-B289-979F4078505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D0CB6-50E9-409B-A7AC-16A7DEE50412}" type="datetimeFigureOut">
              <a:rPr lang="ru-RU" smtClean="0"/>
              <a:t>11.03.2013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F075-7E85-4D92-B289-979F4078505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10D0CB6-50E9-409B-A7AC-16A7DEE50412}" type="datetimeFigureOut">
              <a:rPr lang="ru-RU" smtClean="0"/>
              <a:t>11.03.2013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89F075-7E85-4D92-B289-979F4078505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dirty="0" err="1" smtClean="0">
                <a:latin typeface="Times New Roman" pitchFamily="18" charset="0"/>
                <a:cs typeface="Times New Roman" pitchFamily="18" charset="0"/>
              </a:rPr>
              <a:t>Geografick</a:t>
            </a:r>
            <a:r>
              <a:rPr lang="cs-CZ" b="1" u="sng" dirty="0" smtClean="0">
                <a:latin typeface="Times New Roman" pitchFamily="18" charset="0"/>
                <a:cs typeface="Times New Roman" pitchFamily="18" charset="0"/>
              </a:rPr>
              <a:t>á charakteristika Ruska</a:t>
            </a:r>
            <a:endParaRPr lang="ru-RU" b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772816"/>
            <a:ext cx="64087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b="1" u="sng" dirty="0" smtClean="0">
                <a:latin typeface="Times New Roman" pitchFamily="18" charset="0"/>
                <a:cs typeface="Times New Roman" pitchFamily="18" charset="0"/>
              </a:rPr>
              <a:t>Geografická charakteristika Ruska</a:t>
            </a:r>
            <a:endParaRPr lang="ru-RU" sz="54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205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64096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u="sng" dirty="0" smtClean="0">
                <a:latin typeface="Times New Roman" pitchFamily="18" charset="0"/>
                <a:cs typeface="Times New Roman" pitchFamily="18" charset="0"/>
              </a:rPr>
              <a:t>Obecné informace:</a:t>
            </a:r>
            <a:endParaRPr lang="cs-CZ" dirty="0" smtClean="0">
              <a:latin typeface="Times New Roman" pitchFamily="18" charset="0"/>
              <a:cs typeface="Times New Roman" pitchFamily="18" charset="0"/>
            </a:endParaRPr>
          </a:p>
          <a:p>
            <a:endParaRPr lang="cs-CZ" u="sng" dirty="0"/>
          </a:p>
          <a:p>
            <a:pPr marL="285750" indent="-285750">
              <a:buFont typeface="Arial" pitchFamily="34" charset="0"/>
              <a:buChar char="•"/>
            </a:pP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Rusko(Ruská Federace) je největší stát na světe, zabírá velkou část východní Evropy a téměř celou severní Asii.  </a:t>
            </a:r>
            <a:r>
              <a:rPr lang="cs-CZ" sz="1600" dirty="0" err="1" smtClean="0">
                <a:latin typeface="Times New Roman" pitchFamily="18" charset="0"/>
                <a:cs typeface="Times New Roman" pitchFamily="18" charset="0"/>
              </a:rPr>
              <a:t>Zároven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 je to 9. nejlidnatější stát na světě.  Jeho území je rozděleno do 9 časových pásem a do 83 samosprávných celků, z toho 21 republik. Mezi státy světa má největší zásoby přírodních zdrojů— nerostných surovin, ropy, zemního plynu, dřeva, pitné vody</a:t>
            </a:r>
          </a:p>
          <a:p>
            <a:pPr marL="285750" indent="-285750">
              <a:buFont typeface="Arial" pitchFamily="34" charset="0"/>
              <a:buChar char="•"/>
            </a:pPr>
            <a:endParaRPr lang="cs-CZ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Statní </a:t>
            </a:r>
            <a:r>
              <a:rPr lang="cs-CZ" sz="1600" dirty="0" err="1" smtClean="0">
                <a:latin typeface="Times New Roman" pitchFamily="18" charset="0"/>
                <a:cs typeface="Times New Roman" pitchFamily="18" charset="0"/>
              </a:rPr>
              <a:t>sřízení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- federativní prezidentská republika</a:t>
            </a:r>
            <a:endParaRPr lang="cs-CZ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Hlavní město- Moskva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Rozloha -17 075 400 km²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Počet obyvatel-143,2 milionů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Sousední státy- Norsko, Finsko, Estonsko, Lotyšsko, Litva, Polsko, Bělorusko, Ukrajina, Gruzie, Ázerbájdžán, Kazachstán, Čína, Mongolsko, Severní Korea.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Mezinárodní Organizace- Rada bezpečnosti OSN, SNS, </a:t>
            </a:r>
            <a:r>
              <a:rPr lang="pt-BR" sz="1600" dirty="0" smtClean="0">
                <a:latin typeface="Times New Roman" pitchFamily="18" charset="0"/>
                <a:cs typeface="Times New Roman" pitchFamily="18" charset="0"/>
              </a:rPr>
              <a:t>G8, G20, OBSE, OSKB, SCO, APEC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,…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1600" dirty="0" err="1" smtClean="0">
                <a:latin typeface="Times New Roman" pitchFamily="18" charset="0"/>
                <a:cs typeface="Times New Roman" pitchFamily="18" charset="0"/>
              </a:rPr>
              <a:t>Nejvýšší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 bod-  Elbrus(5642m)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Měna-Rubl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Jazyk- ruština a jazyky jednotlivých samosprávných celků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Náboženství- </a:t>
            </a:r>
            <a:r>
              <a:rPr lang="cs-CZ" sz="1600" dirty="0" err="1" smtClean="0">
                <a:latin typeface="Times New Roman" pitchFamily="18" charset="0"/>
                <a:cs typeface="Times New Roman" pitchFamily="18" charset="0"/>
              </a:rPr>
              <a:t>křestanství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 ( pravoslaví), islám,…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901805"/>
            <a:ext cx="2592288" cy="1816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959128"/>
            <a:ext cx="3024336" cy="1759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970" y="4232156"/>
            <a:ext cx="1838325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7500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404664"/>
            <a:ext cx="8568952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 smtClean="0">
                <a:latin typeface="Times New Roman" pitchFamily="18" charset="0"/>
                <a:cs typeface="Times New Roman" pitchFamily="18" charset="0"/>
              </a:rPr>
              <a:t>Povrch:</a:t>
            </a:r>
          </a:p>
          <a:p>
            <a:pPr marL="285750" indent="-285750">
              <a:buFont typeface="Arial" pitchFamily="34" charset="0"/>
              <a:buChar char="•"/>
            </a:pPr>
            <a:endParaRPr lang="cs-CZ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Přibližně 70% povrchu Ruska tvoří planiny a nížiny, na západě se prostírá obsáhlá </a:t>
            </a:r>
            <a:r>
              <a:rPr lang="cs-CZ" sz="1600" b="1" i="1" dirty="0" smtClean="0">
                <a:latin typeface="Times New Roman" pitchFamily="18" charset="0"/>
                <a:cs typeface="Times New Roman" pitchFamily="18" charset="0"/>
              </a:rPr>
              <a:t>Východoevropská rovina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, která zabírá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velkou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část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evropského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Ruska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až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cs-CZ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600" b="1" i="1" dirty="0" smtClean="0">
                <a:latin typeface="Times New Roman" pitchFamily="18" charset="0"/>
                <a:cs typeface="Times New Roman" pitchFamily="18" charset="0"/>
              </a:rPr>
              <a:t>     pohoří 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Ural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. Dále na východ rozděluje pohoří Ural Východ. rov. </a:t>
            </a:r>
          </a:p>
          <a:p>
            <a:r>
              <a:rPr lang="cs-CZ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     a </a:t>
            </a:r>
            <a:r>
              <a:rPr lang="cs-CZ" sz="1600" b="1" i="1" dirty="0" smtClean="0">
                <a:latin typeface="Times New Roman" pitchFamily="18" charset="0"/>
                <a:cs typeface="Times New Roman" pitchFamily="18" charset="0"/>
              </a:rPr>
              <a:t>Západosibiřskou rovinu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. Na východ od ní mezi řekami Jenisej a Lena se </a:t>
            </a:r>
          </a:p>
          <a:p>
            <a:r>
              <a:rPr lang="cs-CZ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     nachází </a:t>
            </a:r>
            <a:r>
              <a:rPr lang="cs-CZ" sz="1600" b="1" i="1" dirty="0" smtClean="0">
                <a:latin typeface="Times New Roman" pitchFamily="18" charset="0"/>
                <a:cs typeface="Times New Roman" pitchFamily="18" charset="0"/>
              </a:rPr>
              <a:t>Středosibiřská vysočina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Hornaté oblasti- především jih a východ Ruska. V jižní části evropského Ruska </a:t>
            </a:r>
          </a:p>
          <a:p>
            <a:r>
              <a:rPr lang="cs-CZ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     se nachází horské pásmo </a:t>
            </a:r>
            <a:r>
              <a:rPr lang="cs-CZ" sz="1600" b="1" i="1" dirty="0" smtClean="0">
                <a:latin typeface="Times New Roman" pitchFamily="18" charset="0"/>
                <a:cs typeface="Times New Roman" pitchFamily="18" charset="0"/>
              </a:rPr>
              <a:t>Velkého Kavkazu (Elbrus, 5642m)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. Jih </a:t>
            </a:r>
            <a:r>
              <a:rPr lang="cs-CZ" sz="1600" dirty="0" err="1" smtClean="0">
                <a:latin typeface="Times New Roman" pitchFamily="18" charset="0"/>
                <a:cs typeface="Times New Roman" pitchFamily="18" charset="0"/>
              </a:rPr>
              <a:t>sibiře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- </a:t>
            </a:r>
          </a:p>
          <a:p>
            <a:r>
              <a:rPr lang="cs-CZ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600" b="1" i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pohoří </a:t>
            </a:r>
            <a:r>
              <a:rPr lang="cs-CZ" sz="1600" b="1" i="1" dirty="0" smtClean="0">
                <a:latin typeface="Times New Roman" pitchFamily="18" charset="0"/>
                <a:cs typeface="Times New Roman" pitchFamily="18" charset="0"/>
              </a:rPr>
              <a:t>Altaj, Západní a Východní </a:t>
            </a:r>
            <a:r>
              <a:rPr lang="cs-CZ" sz="1600" b="1" i="1" dirty="0" err="1" smtClean="0">
                <a:latin typeface="Times New Roman" pitchFamily="18" charset="0"/>
                <a:cs typeface="Times New Roman" pitchFamily="18" charset="0"/>
              </a:rPr>
              <a:t>Sajany</a:t>
            </a:r>
            <a:r>
              <a:rPr lang="cs-CZ" sz="1600" b="1" i="1" dirty="0" smtClean="0">
                <a:latin typeface="Times New Roman" pitchFamily="18" charset="0"/>
                <a:cs typeface="Times New Roman" pitchFamily="18" charset="0"/>
              </a:rPr>
              <a:t>, Stanová vysočina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cs-CZ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     Na severovýchodě Sibiře a v oblasti dálného východu jsou pohoří </a:t>
            </a:r>
            <a:r>
              <a:rPr lang="cs-CZ" sz="1600" b="1" i="1" dirty="0" err="1" smtClean="0">
                <a:latin typeface="Times New Roman" pitchFamily="18" charset="0"/>
                <a:cs typeface="Times New Roman" pitchFamily="18" charset="0"/>
              </a:rPr>
              <a:t>Sichote</a:t>
            </a:r>
            <a:r>
              <a:rPr lang="cs-CZ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600" b="1" i="1" dirty="0" err="1" smtClean="0">
                <a:latin typeface="Times New Roman" pitchFamily="18" charset="0"/>
                <a:cs typeface="Times New Roman" pitchFamily="18" charset="0"/>
              </a:rPr>
              <a:t>Alin</a:t>
            </a:r>
            <a:r>
              <a:rPr lang="cs-CZ" sz="1600" b="1" i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cs-CZ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600" b="1" i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cs-CZ" sz="1600" b="1" i="1" dirty="0" err="1" smtClean="0">
                <a:latin typeface="Times New Roman" pitchFamily="18" charset="0"/>
                <a:cs typeface="Times New Roman" pitchFamily="18" charset="0"/>
              </a:rPr>
              <a:t>Verchojanské</a:t>
            </a:r>
            <a:r>
              <a:rPr lang="cs-CZ" sz="1600" b="1" i="1" dirty="0" smtClean="0">
                <a:latin typeface="Times New Roman" pitchFamily="18" charset="0"/>
                <a:cs typeface="Times New Roman" pitchFamily="18" charset="0"/>
              </a:rPr>
              <a:t> pohoří a pohoří </a:t>
            </a:r>
            <a:r>
              <a:rPr lang="cs-CZ" sz="1600" b="1" i="1" dirty="0" err="1" smtClean="0">
                <a:latin typeface="Times New Roman" pitchFamily="18" charset="0"/>
                <a:cs typeface="Times New Roman" pitchFamily="18" charset="0"/>
              </a:rPr>
              <a:t>Čerského</a:t>
            </a:r>
            <a:r>
              <a:rPr lang="cs-CZ" sz="16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Poloostrov Kamčatka a Kurilské ostrovy</a:t>
            </a:r>
          </a:p>
          <a:p>
            <a:r>
              <a:rPr lang="cs-CZ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     jsou zajímavé velkým počtem sopek.</a:t>
            </a:r>
          </a:p>
          <a:p>
            <a:r>
              <a:rPr lang="cs-CZ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76" y="3717032"/>
            <a:ext cx="3904312" cy="295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474330"/>
            <a:ext cx="2452491" cy="1641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229225"/>
            <a:ext cx="2520280" cy="1465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7621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76672"/>
            <a:ext cx="820891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 smtClean="0">
                <a:latin typeface="Times New Roman" pitchFamily="18" charset="0"/>
                <a:cs typeface="Times New Roman" pitchFamily="18" charset="0"/>
              </a:rPr>
              <a:t>Vodstvo:</a:t>
            </a:r>
          </a:p>
          <a:p>
            <a:pPr marL="285750" indent="-285750">
              <a:buFont typeface="Arial" pitchFamily="34" charset="0"/>
              <a:buChar char="•"/>
            </a:pPr>
            <a:endParaRPr lang="cs-CZ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Ruskou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federaci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obklopují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moře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tří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světových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oceánů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1600" b="1" i="1" dirty="0" err="1" smtClean="0">
                <a:latin typeface="Times New Roman" pitchFamily="18" charset="0"/>
                <a:cs typeface="Times New Roman" pitchFamily="18" charset="0"/>
              </a:rPr>
              <a:t>Severního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err="1" smtClean="0">
                <a:latin typeface="Times New Roman" pitchFamily="18" charset="0"/>
                <a:cs typeface="Times New Roman" pitchFamily="18" charset="0"/>
              </a:rPr>
              <a:t>ledového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i="1" dirty="0" err="1" smtClean="0">
                <a:latin typeface="Times New Roman" pitchFamily="18" charset="0"/>
                <a:cs typeface="Times New Roman" pitchFamily="18" charset="0"/>
              </a:rPr>
              <a:t>Tichého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1600" b="1" i="1" dirty="0" err="1" smtClean="0">
                <a:latin typeface="Times New Roman" pitchFamily="18" charset="0"/>
                <a:cs typeface="Times New Roman" pitchFamily="18" charset="0"/>
              </a:rPr>
              <a:t>Atlantického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Moře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Severního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ledového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oceánu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jsou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poměrně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mělká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většinu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roku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pokrývá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souvislá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vrstva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ledu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Moře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Tichého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Atlantického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oceánu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jsou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odlišné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vody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těchto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moří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zamrzají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jen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krátké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období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případně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vůbec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jsou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velmi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bohaté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ryby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Největší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řekou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Ruska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n-US" sz="1600" b="1" i="1" dirty="0" err="1" smtClean="0">
                <a:latin typeface="Times New Roman" pitchFamily="18" charset="0"/>
                <a:cs typeface="Times New Roman" pitchFamily="18" charset="0"/>
              </a:rPr>
              <a:t>Jenisej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nejdelší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Ob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spolu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sz="1600" b="1" i="1" dirty="0" err="1" smtClean="0">
                <a:latin typeface="Times New Roman" pitchFamily="18" charset="0"/>
                <a:cs typeface="Times New Roman" pitchFamily="18" charset="0"/>
              </a:rPr>
              <a:t>Irtyšem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které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společně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tvoří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sedmou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nejdelší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řeku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světa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Všechny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tři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náleží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úmoří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Severního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ledového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oceánu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společně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1600" b="1" i="1" dirty="0" err="1" smtClean="0">
                <a:latin typeface="Times New Roman" pitchFamily="18" charset="0"/>
                <a:cs typeface="Times New Roman" pitchFamily="18" charset="0"/>
              </a:rPr>
              <a:t>Severní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err="1" smtClean="0">
                <a:latin typeface="Times New Roman" pitchFamily="18" charset="0"/>
                <a:cs typeface="Times New Roman" pitchFamily="18" charset="0"/>
              </a:rPr>
              <a:t>Dvinou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i="1" dirty="0" err="1" smtClean="0">
                <a:latin typeface="Times New Roman" pitchFamily="18" charset="0"/>
                <a:cs typeface="Times New Roman" pitchFamily="18" charset="0"/>
              </a:rPr>
              <a:t>Pečorou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i="1" dirty="0" err="1" smtClean="0">
                <a:latin typeface="Times New Roman" pitchFamily="18" charset="0"/>
                <a:cs typeface="Times New Roman" pitchFamily="18" charset="0"/>
              </a:rPr>
              <a:t>Lenou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i="1" dirty="0" err="1" smtClean="0">
                <a:latin typeface="Times New Roman" pitchFamily="18" charset="0"/>
                <a:cs typeface="Times New Roman" pitchFamily="18" charset="0"/>
              </a:rPr>
              <a:t>Janou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i="1" dirty="0" err="1" smtClean="0">
                <a:latin typeface="Times New Roman" pitchFamily="18" charset="0"/>
                <a:cs typeface="Times New Roman" pitchFamily="18" charset="0"/>
              </a:rPr>
              <a:t>Kolymou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Největším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přítokem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Tichého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oceánu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Amur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K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úmoří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Atlantiku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patří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Don a </a:t>
            </a:r>
            <a:r>
              <a:rPr lang="en-US" sz="1600" b="1" i="1" dirty="0" err="1" smtClean="0">
                <a:latin typeface="Times New Roman" pitchFamily="18" charset="0"/>
                <a:cs typeface="Times New Roman" pitchFamily="18" charset="0"/>
              </a:rPr>
              <a:t>Dněpr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ruském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území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pouze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horní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tok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Ř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ek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Ural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1600" b="1" i="1" dirty="0" err="1" smtClean="0">
                <a:latin typeface="Times New Roman" pitchFamily="18" charset="0"/>
                <a:cs typeface="Times New Roman" pitchFamily="18" charset="0"/>
              </a:rPr>
              <a:t>Volha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ústí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bezodtokého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err="1" smtClean="0">
                <a:latin typeface="Times New Roman" pitchFamily="18" charset="0"/>
                <a:cs typeface="Times New Roman" pitchFamily="18" charset="0"/>
              </a:rPr>
              <a:t>Kaspického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err="1" smtClean="0">
                <a:latin typeface="Times New Roman" pitchFamily="18" charset="0"/>
                <a:cs typeface="Times New Roman" pitchFamily="18" charset="0"/>
              </a:rPr>
              <a:t>moře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Mezi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známé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řeky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patří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také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err="1" smtClean="0">
                <a:latin typeface="Times New Roman" pitchFamily="18" charset="0"/>
                <a:cs typeface="Times New Roman" pitchFamily="18" charset="0"/>
              </a:rPr>
              <a:t>Moskva</a:t>
            </a:r>
            <a:r>
              <a:rPr lang="cs-CZ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1600" b="1" i="1" dirty="0" err="1" smtClean="0">
                <a:latin typeface="Times New Roman" pitchFamily="18" charset="0"/>
                <a:cs typeface="Times New Roman" pitchFamily="18" charset="0"/>
              </a:rPr>
              <a:t>Něva</a:t>
            </a:r>
            <a:r>
              <a:rPr lang="cs-CZ" sz="16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Jezera- </a:t>
            </a:r>
            <a:r>
              <a:rPr lang="cs-CZ" sz="16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ejvětší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slané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Kaspické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moře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sladkovodních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nejvýznamnější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jezero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err="1" smtClean="0">
                <a:latin typeface="Times New Roman" pitchFamily="18" charset="0"/>
                <a:cs typeface="Times New Roman" pitchFamily="18" charset="0"/>
              </a:rPr>
              <a:t>Bajkal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nejhlubší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jezero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světa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(1637 m). Na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severozápadě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země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leží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jezero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err="1" smtClean="0">
                <a:latin typeface="Times New Roman" pitchFamily="18" charset="0"/>
                <a:cs typeface="Times New Roman" pitchFamily="18" charset="0"/>
              </a:rPr>
              <a:t>Ladožské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i="1" dirty="0" err="1" smtClean="0">
                <a:latin typeface="Times New Roman" pitchFamily="18" charset="0"/>
                <a:cs typeface="Times New Roman" pitchFamily="18" charset="0"/>
              </a:rPr>
              <a:t>Oněžské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i="1" dirty="0" err="1" smtClean="0">
                <a:latin typeface="Times New Roman" pitchFamily="18" charset="0"/>
                <a:cs typeface="Times New Roman" pitchFamily="18" charset="0"/>
              </a:rPr>
              <a:t>Čudské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.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 Na veletocích bylo vybudováno velké množství přehrad- </a:t>
            </a:r>
            <a:r>
              <a:rPr lang="cs-CZ" sz="1600" b="1" i="1" dirty="0" smtClean="0">
                <a:latin typeface="Times New Roman" pitchFamily="18" charset="0"/>
                <a:cs typeface="Times New Roman" pitchFamily="18" charset="0"/>
              </a:rPr>
              <a:t>Irkutská, Samarská, Volgogradská,…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14" y="4581128"/>
            <a:ext cx="2657475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830" y="4581128"/>
            <a:ext cx="2686050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62463"/>
            <a:ext cx="2219325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0552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3661" y="332656"/>
            <a:ext cx="8712968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 smtClean="0">
                <a:latin typeface="Times New Roman" pitchFamily="18" charset="0"/>
                <a:cs typeface="Times New Roman" pitchFamily="18" charset="0"/>
              </a:rPr>
              <a:t>Obyvatelstvo:</a:t>
            </a:r>
          </a:p>
          <a:p>
            <a:pPr marL="285750" indent="-285750">
              <a:buFont typeface="Arial" pitchFamily="34" charset="0"/>
              <a:buChar char="•"/>
            </a:pPr>
            <a:endParaRPr lang="cs-CZ" sz="1600" b="1" u="sng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Rusko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devátým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nejlidnatějším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státem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světa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počet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obyvatel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od 90. let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klesá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Rozmístění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obyvatelstva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nerovnoměrné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většina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(79,3 %)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obyvatel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žije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v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evropské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části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zatímco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území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Sibiře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je jen řídce osídleno</a:t>
            </a:r>
            <a:r>
              <a:rPr lang="cs-CZ" sz="16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600" dirty="0" err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růměrná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hustota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osídlení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obyv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./km².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Růst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počtu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obyvatel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v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současné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době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pokračuje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v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některých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jižních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oblastech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Čečensko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Ingušsko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Dagestán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atd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.),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nejvíce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naopak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vylidňuje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severovýchod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oblasti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evropského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západu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Pskovská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Smolenská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Novgorodská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oblast).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Průměrná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délka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života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je 69 let s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výrazným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rozdílem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mezi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pohlavími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: 63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roku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mužů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 75 u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žen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cs-CZ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cs-CZ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Oficiálním jazykem je ruština, některé autonomní celky vedle ruštiny používají místní jazyky (tatarština, </a:t>
            </a:r>
            <a:r>
              <a:rPr lang="cs-CZ" sz="1600" dirty="0" err="1" smtClean="0">
                <a:latin typeface="Times New Roman" pitchFamily="18" charset="0"/>
                <a:cs typeface="Times New Roman" pitchFamily="18" charset="0"/>
              </a:rPr>
              <a:t>čuvaština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 ad.) – celkem 31 jazyků. Jediným oficiálním písmem je cyrilice, v níž musí být zapisovány úřední dokumenty.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645023"/>
            <a:ext cx="4352925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7996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04664"/>
            <a:ext cx="828092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 smtClean="0">
                <a:latin typeface="Times New Roman" pitchFamily="18" charset="0"/>
                <a:cs typeface="Times New Roman" pitchFamily="18" charset="0"/>
              </a:rPr>
              <a:t>Zemědělství:</a:t>
            </a:r>
          </a:p>
          <a:p>
            <a:endParaRPr lang="en-US" sz="1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Zemědělství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Ruska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má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přes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obrovskou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rozlohu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relativně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omezené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agroklimatické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zdroje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Orná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půda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zabírá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pouze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8 %,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louky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pastviny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dalších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5 %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plochy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území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cs-CZ" sz="16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ětšina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orné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půdy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nachází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v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jižních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oblastech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evropské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části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Ruska.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Rostlinná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výroba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má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menší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význam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její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produkce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není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schopna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zajistit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dostatek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obilovin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pro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vlastní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potřebu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Nejdůležitější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plodinou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pšenice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(4.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místo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světě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významná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produkce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ječmene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žita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ovsa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méně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kukuřice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Rusko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stále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největším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světovým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producentem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brambor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Z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technických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plodin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má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největší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význam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pěstování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slunečnice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cukrové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řepy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lnu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Stavy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hospodářského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zvířectva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skotu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vepřů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drůbeže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ovcí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patří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k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nejvyšším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světě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ale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produktivita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nízká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výroba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v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posledních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letech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upadá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I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přes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velké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změny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kolchozně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sovchozní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sektor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stále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hospodaří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asi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polovině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zemědělské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půdy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Skutečně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soukromá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hospodářství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farmáři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obhospodařují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asi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5 %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zemědělské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půdy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Ruské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rybářské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loďstvo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které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operuje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polárních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vod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až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Tichý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oceán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patří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k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největším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světě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také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v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produkci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ryb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patří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Rusku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jedno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z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předních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míst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Rusko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má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také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největší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zásoby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dřeva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světě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Jednoznačně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dominují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jehličnaté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dřeviny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prvním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místě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modřín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49358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753007"/>
            <a:ext cx="26670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017" y="4796096"/>
            <a:ext cx="2478268" cy="1628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4172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849694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 smtClean="0">
                <a:latin typeface="Times New Roman" pitchFamily="18" charset="0"/>
                <a:cs typeface="Times New Roman" pitchFamily="18" charset="0"/>
              </a:rPr>
              <a:t>Průmysl:</a:t>
            </a:r>
          </a:p>
          <a:p>
            <a:endParaRPr lang="cs-CZ" b="1" u="sng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Nejvíce zastoupený je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těžký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průmysl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zpracovávající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vytěžené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surovin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y.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Nejdůležitější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těžba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energetických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surovin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jejichž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vývoz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rozhodujícím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zdrojem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příjmů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Severozápadní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Sibiř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má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vedle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oblasti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Perského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zálivu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největší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zásoby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ropy 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zemního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plynu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světě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Ropa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dále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těží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mezi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Volhou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Uralem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Tatarstán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severním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Kavkaze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ostrově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Sachalin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Největší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jsou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také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zásoby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černého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hnědého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uhlí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střední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východní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Sibiři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Jakutsko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), v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Kuzněcké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Kansko-ačinské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pánvi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Největší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ložiska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zemního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plynu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jsou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severu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Západosibiřské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roviny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polárního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kruhu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Jamalském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poloostrově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Velké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jsou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zásoby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železných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rud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zejména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v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oblasti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Kurské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magnetické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anomálie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při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hranicích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Ukrajinou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jižní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Sibiři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Na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Urale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lze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nalézt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většinu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rud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barevných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kovů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6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ýznamná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těžba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zlata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východní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Sibiři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Dálném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východě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důležitá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produkce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niklu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Norisk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poloostrov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Kola),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mědi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(Ural),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bauxitu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(Ural,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východní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Sibiř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polymetalických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rud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Kuzbas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 Ural),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wolframu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jižní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Sibiř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cínu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Zabajkalsko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 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platiny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(Ural,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Sibiř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), z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nerudných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surovin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pak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azbestu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apatitů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poloostrov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Kola),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diamantů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Jakutsko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draselných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solí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slídy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tuhy.Ohromné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jsou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zásoby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vodní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energie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Největší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vodní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elektrárny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jsou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Jeniseji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Angarou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Volze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09120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509120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731" y="4499595"/>
            <a:ext cx="2466975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5757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E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2QZ4H56NJ3VP-63-2110</_dlc_DocId>
    <_dlc_DocIdUrl xmlns="739c032b-a5be-4b43-b007-0b056e5ef5b0">
      <Url>https://sharepoint.postupicka.cz/seminar4/_layouts/DocIdRedir.aspx?ID=2QZ4H56NJ3VP-63-2110</Url>
      <Description>2QZ4H56NJ3VP-63-2110</Description>
    </_dlc_DocIdUrl>
  </documentManagement>
</p:properties>
</file>

<file path=customXml/itemProps1.xml><?xml version="1.0" encoding="utf-8"?>
<ds:datastoreItem xmlns:ds="http://schemas.openxmlformats.org/officeDocument/2006/customXml" ds:itemID="{EA5BED74-F35F-46AA-97BD-701D35E9040C}"/>
</file>

<file path=customXml/itemProps2.xml><?xml version="1.0" encoding="utf-8"?>
<ds:datastoreItem xmlns:ds="http://schemas.openxmlformats.org/officeDocument/2006/customXml" ds:itemID="{73999ACF-6DFD-4080-B260-F702BD8CB59B}"/>
</file>

<file path=customXml/itemProps3.xml><?xml version="1.0" encoding="utf-8"?>
<ds:datastoreItem xmlns:ds="http://schemas.openxmlformats.org/officeDocument/2006/customXml" ds:itemID="{DA428F58-F37F-4AE3-9792-CD63EC199C19}"/>
</file>

<file path=customXml/itemProps4.xml><?xml version="1.0" encoding="utf-8"?>
<ds:datastoreItem xmlns:ds="http://schemas.openxmlformats.org/officeDocument/2006/customXml" ds:itemID="{451E1738-B9AD-4467-902B-BEE19368990B}"/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211</TotalTime>
  <Words>1072</Words>
  <Application>Microsoft Office PowerPoint</Application>
  <PresentationFormat>On-screen Show (4:3)</PresentationFormat>
  <Paragraphs>48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Apothecary</vt:lpstr>
      <vt:lpstr>Geografická charakteristika Ruska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Computer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Geografická charakteristika Ruska</dc:title>
  <dc:creator>User</dc:creator>
  <cp:lastModifiedBy>User</cp:lastModifiedBy>
  <cp:revision>20</cp:revision>
  <dcterms:created xsi:type="dcterms:W3CDTF">2013-03-11T01:18:32Z</dcterms:created>
  <dcterms:modified xsi:type="dcterms:W3CDTF">2013-03-11T04:50:13Z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391f5dc6-c580-4234-8a6b-31a52447715c</vt:lpwstr>
  </property>
</Properties>
</file>