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61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3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1845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845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D301-A06F-406B-8E84-8E2787CC11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1010F-1E3B-4F51-B297-F04FC0A324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C1594-76CE-440F-AA69-FC870E852BE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E0015-6923-444D-855A-D6B629CFF4B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E1568-9DCA-4EC8-9AC9-8BC27B023E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B0C5E-3930-4939-ABA1-7D1945450E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AC9B5-A304-4B93-A2ED-0AB89BA1A8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2CCE0-0189-48A6-93E8-52DE68F4DE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0E0DD-C28A-468B-BFB6-89189BF7BB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8CDB9-138B-4517-847F-E8C25BAB2C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CEBF7-8402-4CBE-BFD0-7BD17491C8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741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41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17413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741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741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741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741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742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742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1742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7424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425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426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427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428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429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1743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7432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33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34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39B7849-49C4-492F-A4D4-83A9802ACB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7" r:id="rId1"/>
    <p:sldLayoutId id="2147483666" r:id="rId2"/>
    <p:sldLayoutId id="2147483665" r:id="rId3"/>
    <p:sldLayoutId id="2147483664" r:id="rId4"/>
    <p:sldLayoutId id="2147483663" r:id="rId5"/>
    <p:sldLayoutId id="2147483662" r:id="rId6"/>
    <p:sldLayoutId id="2147483661" r:id="rId7"/>
    <p:sldLayoutId id="2147483660" r:id="rId8"/>
    <p:sldLayoutId id="2147483659" r:id="rId9"/>
    <p:sldLayoutId id="2147483658" r:id="rId10"/>
    <p:sldLayoutId id="214748365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Mapové zobrazení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04813"/>
            <a:ext cx="8229600" cy="1295400"/>
          </a:xfrm>
        </p:spPr>
        <p:txBody>
          <a:bodyPr/>
          <a:lstStyle/>
          <a:p>
            <a:pPr eaLnBrk="1" hangingPunct="1"/>
            <a:r>
              <a:rPr lang="cs-CZ" b="1" smtClean="0"/>
              <a:t>Kartografie</a:t>
            </a:r>
            <a:r>
              <a:rPr lang="cs-CZ" smtClean="0"/>
              <a:t> je umění a věda zabývající se tvorbou a zpracováním map.</a:t>
            </a:r>
          </a:p>
          <a:p>
            <a:pPr eaLnBrk="1" hangingPunct="1"/>
            <a:endParaRPr lang="cs-CZ" smtClean="0"/>
          </a:p>
        </p:txBody>
      </p:sp>
      <p:pic>
        <p:nvPicPr>
          <p:cNvPr id="14338" name="Picture 4" descr="330px-Livingston-Greenwich-ma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454150"/>
            <a:ext cx="7848600" cy="540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7931150" cy="777875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b="1" dirty="0"/>
              <a:t>Mapové zobrazení</a:t>
            </a:r>
            <a:r>
              <a:rPr lang="cs-CZ" sz="3600" dirty="0"/>
              <a:t> neboli </a:t>
            </a:r>
            <a:r>
              <a:rPr lang="cs-CZ" sz="3600" b="1" dirty="0"/>
              <a:t>kartografická projekce</a:t>
            </a:r>
            <a:endParaRPr lang="cs-CZ" sz="36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229600" cy="452596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1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i="1" dirty="0" smtClean="0"/>
              <a:t>je </a:t>
            </a:r>
            <a:r>
              <a:rPr lang="cs-CZ" sz="1400" i="1" dirty="0"/>
              <a:t>způsob, jakým se převádí zobrazení povrchu Země (či jiného nebeského tělesa) z dvojrozměrného zakřiveného povrchu referenčního elipsoidu či koule do roviny. Výsledek takového geometrického či početního postupu nazýváme mapa. Nejčastěji bývá na mapě sever </a:t>
            </a:r>
            <a:r>
              <a:rPr lang="cs-CZ" sz="1400" i="1" dirty="0" smtClean="0"/>
              <a:t>směrem </a:t>
            </a:r>
            <a:r>
              <a:rPr lang="cs-CZ" sz="1400" i="1" dirty="0"/>
              <a:t>nahoru, jih směrem dolů, východ směrem doprava a západ směrem doleva</a:t>
            </a:r>
            <a:r>
              <a:rPr lang="cs-CZ" sz="1400" i="1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sz="1400" b="1" i="1" dirty="0"/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213100"/>
            <a:ext cx="2363787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00" y="3236913"/>
            <a:ext cx="2592388" cy="239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59563" y="3248025"/>
            <a:ext cx="2263775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b="1" dirty="0"/>
              <a:t>Třídění mapových zobrazení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cs-CZ" sz="2800" smtClean="0"/>
              <a:t>Mapová zobrazení podle kartografického zkreslení</a:t>
            </a:r>
          </a:p>
          <a:p>
            <a:pPr marL="514350" indent="-514350" eaLnBrk="1" hangingPunct="1">
              <a:buFontTx/>
              <a:buAutoNum type="arabicPeriod"/>
            </a:pPr>
            <a:endParaRPr lang="cs-CZ" sz="2800" smtClean="0"/>
          </a:p>
          <a:p>
            <a:pPr marL="514350" indent="-514350" eaLnBrk="1" hangingPunct="1">
              <a:buFontTx/>
              <a:buAutoNum type="arabicPeriod"/>
            </a:pPr>
            <a:r>
              <a:rPr lang="cs-CZ" sz="2800" smtClean="0"/>
              <a:t> Mapová zobrazení podle vzhledu zobrazovací plochy</a:t>
            </a:r>
          </a:p>
          <a:p>
            <a:pPr marL="514350" indent="-514350" eaLnBrk="1" hangingPunct="1">
              <a:buFontTx/>
              <a:buAutoNum type="arabicPeriod"/>
            </a:pPr>
            <a:endParaRPr lang="cs-CZ" sz="2800" smtClean="0"/>
          </a:p>
          <a:p>
            <a:pPr marL="514350" indent="-514350" eaLnBrk="1" hangingPunct="1">
              <a:buFontTx/>
              <a:buAutoNum type="arabicPeriod"/>
            </a:pPr>
            <a:r>
              <a:rPr lang="cs-CZ" sz="2800" smtClean="0"/>
              <a:t>Mapová zobrazení podle polohy osy zobrazovací plochy</a:t>
            </a:r>
          </a:p>
          <a:p>
            <a:pPr marL="514350" indent="-514350" eaLnBrk="1" hangingPunct="1">
              <a:buFontTx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/>
              <a:t>Mapová zobrazení podle kartografického zkreslení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cs-CZ" sz="1600" b="1" smtClean="0"/>
              <a:t>délkojevná</a:t>
            </a:r>
            <a:r>
              <a:rPr lang="cs-CZ" sz="1600" smtClean="0"/>
              <a:t> (stejnodélková, ekvidistantní) – nezkreslují vzdálenosti podél určitého systému čar (netýká se všech délek)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cs-CZ" sz="1600" b="1" smtClean="0"/>
              <a:t>plochojevná</a:t>
            </a:r>
            <a:r>
              <a:rPr lang="cs-CZ" sz="1600" smtClean="0"/>
              <a:t> (stejnoplochá, ekvivalentní) – zachovávají poměry ploch, silně jsou však zkresleny úhly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cs-CZ" sz="1600" b="1" smtClean="0"/>
              <a:t>úhlojevná</a:t>
            </a:r>
            <a:r>
              <a:rPr lang="cs-CZ" sz="1600" smtClean="0"/>
              <a:t> (stejnoúhlá, konformní) – věrně zachycují úhly, ale silně zkreslují plochy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cs-CZ" sz="1600" b="1" smtClean="0"/>
              <a:t>vyrovnávací</a:t>
            </a:r>
            <a:r>
              <a:rPr lang="cs-CZ" sz="1600" smtClean="0"/>
              <a:t> (kompenzační) – kompromisní zobrazení s mírným zkreslením úhlů i ploch; do této kategorie lze počítat i mnohá zobrazení délkojevná</a:t>
            </a:r>
          </a:p>
          <a:p>
            <a:pPr marL="514350" indent="-514350" eaLnBrk="1" hangingPunct="1"/>
            <a:endParaRPr lang="cs-CZ" smtClean="0"/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43288" y="4292600"/>
            <a:ext cx="1687512" cy="156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>
                <a:effectLst/>
              </a:rPr>
              <a:t> Mapová zobrazení podle vzhledu zobrazovací plochy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495800"/>
          </a:xfrm>
        </p:spPr>
        <p:txBody>
          <a:bodyPr/>
          <a:lstStyle/>
          <a:p>
            <a:pPr eaLnBrk="1" hangingPunct="1">
              <a:buFontTx/>
              <a:buAutoNum type="arabicPeriod"/>
            </a:pPr>
            <a:r>
              <a:rPr lang="cs-CZ" sz="1400" b="1" smtClean="0"/>
              <a:t>jednoduchá</a:t>
            </a:r>
            <a:endParaRPr lang="cs-CZ" sz="1400" smtClean="0"/>
          </a:p>
          <a:p>
            <a:pPr marL="800100" lvl="1" indent="-342900" eaLnBrk="1" hangingPunct="1">
              <a:buFontTx/>
              <a:buAutoNum type="arabicPeriod"/>
            </a:pPr>
            <a:r>
              <a:rPr lang="cs-CZ" sz="1400" b="1" smtClean="0"/>
              <a:t>azimutální</a:t>
            </a:r>
            <a:r>
              <a:rPr lang="cs-CZ" sz="1400" smtClean="0"/>
              <a:t> – zobrazuje se přímo na rovinu (např. Gnómonická projekce)</a:t>
            </a:r>
          </a:p>
          <a:p>
            <a:pPr marL="800100" lvl="1" indent="-342900" eaLnBrk="1" hangingPunct="1">
              <a:buFontTx/>
              <a:buAutoNum type="arabicPeriod"/>
            </a:pPr>
            <a:r>
              <a:rPr lang="cs-CZ" sz="1400" b="1" smtClean="0"/>
              <a:t>kuželová</a:t>
            </a:r>
            <a:r>
              <a:rPr lang="cs-CZ" sz="1400" smtClean="0"/>
              <a:t> – zobrazuje se na plášť kužele, který se poté rozvine do roviny</a:t>
            </a:r>
          </a:p>
          <a:p>
            <a:pPr marL="800100" lvl="1" indent="-342900" eaLnBrk="1" hangingPunct="1">
              <a:buFontTx/>
              <a:buAutoNum type="arabicPeriod"/>
            </a:pPr>
            <a:r>
              <a:rPr lang="cs-CZ" sz="1400" b="1" smtClean="0"/>
              <a:t>válcová</a:t>
            </a:r>
            <a:r>
              <a:rPr lang="cs-CZ" sz="1400" smtClean="0"/>
              <a:t> – zobrazuje se na plášť válce, který se poté rozvine do roviny (např. Behrmannovo nebo Mercatorovo zobrazení)</a:t>
            </a:r>
          </a:p>
          <a:p>
            <a:pPr eaLnBrk="1" hangingPunct="1">
              <a:buFontTx/>
              <a:buAutoNum type="arabicPeriod"/>
            </a:pPr>
            <a:r>
              <a:rPr lang="cs-CZ" sz="1400" b="1" smtClean="0"/>
              <a:t>nepravá</a:t>
            </a:r>
            <a:r>
              <a:rPr lang="cs-CZ" sz="1400" smtClean="0"/>
              <a:t> (pseudo-zobrazení) – odvozená z výše uvedených zobrazení azimutálních, kuželových a válcových (např. Mollweidovo zobrazení)</a:t>
            </a:r>
          </a:p>
          <a:p>
            <a:pPr eaLnBrk="1" hangingPunct="1">
              <a:buFontTx/>
              <a:buAutoNum type="arabicPeriod"/>
            </a:pPr>
            <a:r>
              <a:rPr lang="cs-CZ" sz="1400" b="1" smtClean="0"/>
              <a:t>mnohokuželová</a:t>
            </a:r>
            <a:r>
              <a:rPr lang="cs-CZ" sz="1400" smtClean="0"/>
              <a:t> (polykónická) – místo jednoho kuželového pláště je použita soustava kuželů</a:t>
            </a:r>
          </a:p>
          <a:p>
            <a:pPr eaLnBrk="1" hangingPunct="1">
              <a:buFontTx/>
              <a:buAutoNum type="arabicPeriod"/>
            </a:pPr>
            <a:r>
              <a:rPr lang="cs-CZ" sz="1400" b="1" smtClean="0"/>
              <a:t>zobrazení po vymezených částech</a:t>
            </a:r>
            <a:r>
              <a:rPr lang="cs-CZ" sz="1400" smtClean="0"/>
              <a:t> – nejedná se vlastně o druh zobrazení, ale o opakování téhož způsobu zobrazení po malých územích, čímž je minimalizováno zkreslení</a:t>
            </a:r>
          </a:p>
          <a:p>
            <a:pPr eaLnBrk="1" hangingPunct="1">
              <a:buFontTx/>
              <a:buAutoNum type="arabicPeriod"/>
            </a:pPr>
            <a:endParaRPr lang="cs-CZ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cs-CZ" sz="2800" dirty="0">
                <a:effectLst/>
              </a:rPr>
              <a:t>Mapová zobrazení podle polohy osy zobrazovací plochy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AutoNum type="arabicPeriod"/>
            </a:pPr>
            <a:r>
              <a:rPr lang="cs-CZ" sz="1400" b="1" smtClean="0"/>
              <a:t>normální</a:t>
            </a:r>
            <a:r>
              <a:rPr lang="cs-CZ" sz="1400" smtClean="0"/>
              <a:t> (pólová) – osa válce nebo kužele je totožná s osou glóbu nebo se zobrazovací rovina dotýká glóbu na jednom pólu</a:t>
            </a:r>
          </a:p>
          <a:p>
            <a:pPr eaLnBrk="1" hangingPunct="1">
              <a:buFont typeface="Arial" charset="0"/>
              <a:buAutoNum type="arabicPeriod"/>
            </a:pPr>
            <a:r>
              <a:rPr lang="cs-CZ" sz="1400" b="1" smtClean="0"/>
              <a:t>příčná</a:t>
            </a:r>
            <a:r>
              <a:rPr lang="cs-CZ" sz="1400" smtClean="0"/>
              <a:t> (transverzální, rovníková) – osa válce nebo kužele leží v rovině rovníku nebo se zobrazovací rovina dotýká glóbu na rovníku</a:t>
            </a:r>
          </a:p>
          <a:p>
            <a:pPr eaLnBrk="1" hangingPunct="1">
              <a:buFont typeface="Arial" charset="0"/>
              <a:buAutoNum type="arabicPeriod"/>
            </a:pPr>
            <a:r>
              <a:rPr lang="cs-CZ" sz="1400" b="1" smtClean="0"/>
              <a:t>obecná</a:t>
            </a:r>
            <a:r>
              <a:rPr lang="cs-CZ" sz="1400" smtClean="0"/>
              <a:t> (šikmá) – osa válce nebo kužele prochází středem glóbu, ale nesplývá s jeho osou ani neleží na rovníku nebo se zobrazovací rovina dotýká glóbu v libovolném bodě mezi pólem a rovníkem</a:t>
            </a:r>
          </a:p>
          <a:p>
            <a:pPr eaLnBrk="1" hangingPunct="1">
              <a:buFont typeface="Arial" charset="0"/>
              <a:buAutoNum type="arabicPeriod"/>
            </a:pPr>
            <a:endParaRPr lang="cs-CZ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cs-CZ" smtClean="0">
                <a:effectLst/>
              </a:rPr>
              <a:t>Obsah map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cs-CZ" sz="2000" b="1" smtClean="0"/>
              <a:t>mapy s topografickým obsahem</a:t>
            </a:r>
            <a:br>
              <a:rPr lang="cs-CZ" sz="2000" b="1" smtClean="0"/>
            </a:br>
            <a:r>
              <a:rPr lang="cs-CZ" sz="1800" smtClean="0"/>
              <a:t>I. podrobné mapy velkých měřítek do 1: 5 000, která zachycují např. pozemkové vlastnictví</a:t>
            </a:r>
            <a:br>
              <a:rPr lang="cs-CZ" sz="1800" smtClean="0"/>
            </a:br>
            <a:r>
              <a:rPr lang="cs-CZ" sz="1800" smtClean="0"/>
              <a:t>II. Topografické mapy, což jsou přesné mapy velkých a středních měřítek pro potřeby úřadů, státu nebo armády. Jejich měřítko se pohybuje mezi 1: 10 000 – 1: 500 000.</a:t>
            </a:r>
            <a:br>
              <a:rPr lang="cs-CZ" sz="1800" smtClean="0"/>
            </a:br>
            <a:r>
              <a:rPr lang="cs-CZ" sz="1800" smtClean="0"/>
              <a:t>III. Obecně geografické mapy – přehledné mapy znázorňují velké územní celky.</a:t>
            </a:r>
            <a:br>
              <a:rPr lang="cs-CZ" sz="1800" smtClean="0"/>
            </a:br>
            <a:endParaRPr lang="cs-CZ" sz="1800" smtClean="0"/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cs-CZ" sz="1800" smtClean="0"/>
              <a:t>- </a:t>
            </a:r>
            <a:r>
              <a:rPr lang="cs-CZ" sz="2000" b="1" smtClean="0"/>
              <a:t>mapy tématické</a:t>
            </a:r>
            <a:r>
              <a:rPr lang="cs-CZ" sz="2000" smtClean="0"/>
              <a:t/>
            </a:r>
            <a:br>
              <a:rPr lang="cs-CZ" sz="2000" smtClean="0"/>
            </a:br>
            <a:r>
              <a:rPr lang="cs-CZ" sz="1800" smtClean="0"/>
              <a:t>I. Mapy přírodních jevů – fyzickogeografické mapy, geologické, meteorologické,.</a:t>
            </a:r>
            <a:br>
              <a:rPr lang="cs-CZ" sz="1800" smtClean="0"/>
            </a:br>
            <a:r>
              <a:rPr lang="cs-CZ" sz="1800" smtClean="0"/>
              <a:t>II. Mapy společenských jevů – ekonomickogeografické, silniční, železniční, obyvatelstva</a:t>
            </a:r>
            <a:br>
              <a:rPr lang="cs-CZ" sz="1800" smtClean="0"/>
            </a:br>
            <a:r>
              <a:rPr lang="cs-CZ" sz="1800" smtClean="0"/>
              <a:t>III. Ostatní tématické mapy – životní porstředí, turistické, dějepisné</a:t>
            </a:r>
            <a:br>
              <a:rPr lang="cs-CZ" sz="1800" smtClean="0"/>
            </a:br>
            <a:r>
              <a:rPr lang="cs-CZ" sz="1800" smtClean="0"/>
              <a:t/>
            </a:r>
            <a:br>
              <a:rPr lang="cs-CZ" sz="1800" smtClean="0"/>
            </a:br>
            <a:endParaRPr lang="cs-CZ" sz="1800" smtClean="0"/>
          </a:p>
        </p:txBody>
      </p:sp>
      <p:pic>
        <p:nvPicPr>
          <p:cNvPr id="25605" name="Picture 5" descr="topo-map-re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5102225"/>
            <a:ext cx="2597150" cy="1755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4" descr="250px-World_Map_168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433888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5" descr="220px-Alps_geology_map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19588" y="0"/>
            <a:ext cx="4824412" cy="232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6" descr="220px-Czechy_Kraj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3" y="3068638"/>
            <a:ext cx="4427537" cy="262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rcholky hor">
  <a:themeElements>
    <a:clrScheme name="Vrcholky hor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Vrcholky ho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rcholky hor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cholky hor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cholky hor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cholky hor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cholky hor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cholky hor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cholky hor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cholky hor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cholky hor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2QZ4H56NJ3VP-63-1415</_dlc_DocId>
    <_dlc_DocIdUrl xmlns="739c032b-a5be-4b43-b007-0b056e5ef5b0">
      <Url>https://sharepoint.postupicka.cz/seminar4/_layouts/DocIdRedir.aspx?ID=2QZ4H56NJ3VP-63-1415</Url>
      <Description>2QZ4H56NJ3VP-63-1415</Description>
    </_dlc_DocIdUrl>
  </documentManagement>
</p:properties>
</file>

<file path=customXml/itemProps1.xml><?xml version="1.0" encoding="utf-8"?>
<ds:datastoreItem xmlns:ds="http://schemas.openxmlformats.org/officeDocument/2006/customXml" ds:itemID="{3E67EEE5-17CE-4509-8112-423D863A427A}"/>
</file>

<file path=customXml/itemProps2.xml><?xml version="1.0" encoding="utf-8"?>
<ds:datastoreItem xmlns:ds="http://schemas.openxmlformats.org/officeDocument/2006/customXml" ds:itemID="{7C1612E7-91BE-4B0B-8E36-29E63AD27F5A}"/>
</file>

<file path=customXml/itemProps3.xml><?xml version="1.0" encoding="utf-8"?>
<ds:datastoreItem xmlns:ds="http://schemas.openxmlformats.org/officeDocument/2006/customXml" ds:itemID="{56C21A94-73AF-48EF-A456-4FC746977940}"/>
</file>

<file path=customXml/itemProps4.xml><?xml version="1.0" encoding="utf-8"?>
<ds:datastoreItem xmlns:ds="http://schemas.openxmlformats.org/officeDocument/2006/customXml" ds:itemID="{80AE02F8-81BC-4E13-9D1B-9B90C14B40A9}"/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79</TotalTime>
  <Words>397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Šablona návrhu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Vrcholky hor</vt:lpstr>
      <vt:lpstr>Vrcholky hor</vt:lpstr>
      <vt:lpstr>Mapové zobrazení</vt:lpstr>
      <vt:lpstr>Snímek 2</vt:lpstr>
      <vt:lpstr>Mapové zobrazení neboli kartografická projekce</vt:lpstr>
      <vt:lpstr>Třídění mapových zobrazení</vt:lpstr>
      <vt:lpstr>Mapová zobrazení podle kartografického zkreslení </vt:lpstr>
      <vt:lpstr> Mapová zobrazení podle vzhledu zobrazovací plochy </vt:lpstr>
      <vt:lpstr>Mapová zobrazení podle polohy osy zobrazovací plochy </vt:lpstr>
      <vt:lpstr>Obsah map</vt:lpstr>
      <vt:lpstr>Snímek 9</vt:lpstr>
    </vt:vector>
  </TitlesOfParts>
  <Company>p7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Kartografie</dc:title>
  <dc:creator>p7</dc:creator>
  <cp:lastModifiedBy>p7</cp:lastModifiedBy>
  <cp:revision>7</cp:revision>
  <dcterms:created xsi:type="dcterms:W3CDTF">2012-09-23T07:36:56Z</dcterms:created>
  <dcterms:modified xsi:type="dcterms:W3CDTF">2012-10-07T05:52:45Z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9183f75f-cb60-4850-9862-e23572315bb2</vt:lpwstr>
  </property>
</Properties>
</file>