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B403B-F879-402A-B6CF-412E8B598D95}" type="datetimeFigureOut">
              <a:rPr lang="cs-CZ" smtClean="0"/>
              <a:t>14.11.2012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á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EAE9085-B082-4457-807E-C56136D3D6D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B403B-F879-402A-B6CF-412E8B598D95}" type="datetimeFigureOut">
              <a:rPr lang="cs-CZ" smtClean="0"/>
              <a:t>14.11.2012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E9085-B082-4457-807E-C56136D3D6D2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CEAE9085-B082-4457-807E-C56136D3D6D2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B403B-F879-402A-B6CF-412E8B598D95}" type="datetimeFigureOut">
              <a:rPr lang="cs-CZ" smtClean="0"/>
              <a:t>14.11.2012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cs-CZ" dirty="0" smtClean="0"/>
              <a:t>Kliknutím lze upravit styl.</a:t>
            </a:r>
            <a:endParaRPr kumimoji="0" lang="en-US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B403B-F879-402A-B6CF-412E8B598D95}" type="datetimeFigureOut">
              <a:rPr lang="cs-CZ" smtClean="0"/>
              <a:t>14.11.2012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CEAE9085-B082-4457-807E-C56136D3D6D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B403B-F879-402A-B6CF-412E8B598D95}" type="datetimeFigureOut">
              <a:rPr lang="cs-CZ" smtClean="0"/>
              <a:t>14.11.2012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EAE9085-B082-4457-807E-C56136D3D6D2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cs-CZ" dirty="0" smtClean="0"/>
              <a:t>Kliknutím lze upravit styl.</a:t>
            </a:r>
            <a:endParaRPr kumimoji="0" lang="en-US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B80B403B-F879-402A-B6CF-412E8B598D95}" type="datetimeFigureOut">
              <a:rPr lang="cs-CZ" smtClean="0"/>
              <a:t>14.11.2012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E9085-B082-4457-807E-C56136D3D6D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B403B-F879-402A-B6CF-412E8B598D95}" type="datetimeFigureOut">
              <a:rPr lang="cs-CZ" smtClean="0"/>
              <a:t>14.11.2012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Ová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á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CEAE9085-B082-4457-807E-C56136D3D6D2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B403B-F879-402A-B6CF-412E8B598D95}" type="datetimeFigureOut">
              <a:rPr lang="cs-CZ" smtClean="0"/>
              <a:t>14.11.2012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CEAE9085-B082-4457-807E-C56136D3D6D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B403B-F879-402A-B6CF-412E8B598D95}" type="datetimeFigureOut">
              <a:rPr lang="cs-CZ" smtClean="0"/>
              <a:t>14.11.2012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EAE9085-B082-4457-807E-C56136D3D6D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EAE9085-B082-4457-807E-C56136D3D6D2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B403B-F879-402A-B6CF-412E8B598D95}" type="datetimeFigureOut">
              <a:rPr lang="cs-CZ" smtClean="0"/>
              <a:t>14.11.2012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nice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á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CEAE9085-B082-4457-807E-C56136D3D6D2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B80B403B-F879-402A-B6CF-412E8B598D95}" type="datetimeFigureOut">
              <a:rPr lang="cs-CZ" smtClean="0"/>
              <a:t>14.11.2012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B80B403B-F879-402A-B6CF-412E8B598D95}" type="datetimeFigureOut">
              <a:rPr lang="cs-CZ" smtClean="0"/>
              <a:t>14.11.2012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EAE9085-B082-4457-807E-C56136D3D6D2}" type="slidenum">
              <a:rPr lang="cs-CZ" smtClean="0"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dirty="0" smtClean="0"/>
              <a:t>Kliknutím lze upravit styl.</a:t>
            </a:r>
            <a:endParaRPr kumimoji="0" lang="en-US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2337792"/>
          </a:xfrm>
        </p:spPr>
        <p:txBody>
          <a:bodyPr>
            <a:noAutofit/>
          </a:bodyPr>
          <a:lstStyle/>
          <a:p>
            <a:pPr marL="457200" indent="-457200" algn="l">
              <a:buFont typeface="Arial" pitchFamily="34" charset="0"/>
              <a:buChar char="•"/>
            </a:pPr>
            <a:r>
              <a:rPr 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Education systems in the UK, US and in the Czech Republic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Famous universities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Uniforms</a:t>
            </a:r>
            <a:endParaRPr lang="en-US" sz="2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/>
              <a:t>EDUCATION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28532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u="sng" dirty="0" smtClean="0"/>
              <a:t>F</a:t>
            </a:r>
            <a:r>
              <a:rPr lang="cs-CZ" b="1" u="sng" dirty="0" smtClean="0"/>
              <a:t>AMOUS UNIVERSITIES</a:t>
            </a:r>
            <a:endParaRPr lang="cs-CZ" dirty="0"/>
          </a:p>
        </p:txBody>
      </p:sp>
      <p:pic>
        <p:nvPicPr>
          <p:cNvPr id="9" name="Obrázek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28800"/>
            <a:ext cx="4032448" cy="290078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Obdélník 2"/>
          <p:cNvSpPr/>
          <p:nvPr/>
        </p:nvSpPr>
        <p:spPr>
          <a:xfrm>
            <a:off x="800654" y="4567928"/>
            <a:ext cx="73930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/>
              <a:t>Oxford</a:t>
            </a:r>
            <a:endParaRPr lang="cs-CZ" sz="1400" dirty="0"/>
          </a:p>
        </p:txBody>
      </p:sp>
      <p:sp>
        <p:nvSpPr>
          <p:cNvPr id="4" name="Obdélník 3"/>
          <p:cNvSpPr/>
          <p:nvPr/>
        </p:nvSpPr>
        <p:spPr>
          <a:xfrm>
            <a:off x="7138488" y="2420888"/>
            <a:ext cx="10999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/>
              <a:t> Cambridge</a:t>
            </a:r>
            <a:endParaRPr lang="cs-CZ" sz="1400" dirty="0"/>
          </a:p>
        </p:txBody>
      </p:sp>
      <p:pic>
        <p:nvPicPr>
          <p:cNvPr id="11" name="Obrázek 10" descr="http://www.connectedcambridge.com/Customer/CC/images/cambridge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968319"/>
            <a:ext cx="4052944" cy="31992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8031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UNIFORMS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GB" sz="1800" b="1" dirty="0"/>
              <a:t>UK: Primary + secondary school – Pupils wear uniforms</a:t>
            </a:r>
            <a:r>
              <a:rPr lang="en-GB" sz="1800" dirty="0"/>
              <a:t> </a:t>
            </a:r>
            <a:endParaRPr lang="cs-CZ" sz="1800" dirty="0" smtClean="0"/>
          </a:p>
          <a:p>
            <a:r>
              <a:rPr lang="en-GB" sz="1800" b="1" dirty="0"/>
              <a:t>US</a:t>
            </a:r>
            <a:r>
              <a:rPr lang="en-GB" sz="1800" dirty="0"/>
              <a:t>: only 23% of public, private, and sectarian schools had any sort of uniform policy</a:t>
            </a:r>
            <a:endParaRPr lang="cs-CZ" sz="1800" dirty="0"/>
          </a:p>
          <a:p>
            <a:endParaRPr lang="cs-CZ" sz="1800" dirty="0"/>
          </a:p>
        </p:txBody>
      </p:sp>
      <p:pic>
        <p:nvPicPr>
          <p:cNvPr id="7170" name="Picture 2" descr="http://1.bp.blogspot.com/-QUP3DAMkCak/TndtcKYowVI/AAAAAAAAAlg/ByWJKFYHeZY/s1600/school-uniform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36912"/>
            <a:ext cx="2952328" cy="2337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://4.bp.blogspot.com/-p2tD0bm7nzE/UDFkisGIYnI/AAAAAAAABH4/z_cC69julh4/s1600/catholic+school+kid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1333" y="2388968"/>
            <a:ext cx="2920588" cy="2192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i01.i.aliimg.com/img/pb/730/685/105/105685730_97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005064"/>
            <a:ext cx="2570812" cy="2252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0643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Complete the sentences</a:t>
            </a:r>
            <a:endParaRPr lang="en-US" dirty="0"/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504141517"/>
              </p:ext>
            </p:extLst>
          </p:nvPr>
        </p:nvGraphicFramePr>
        <p:xfrm>
          <a:off x="539552" y="1735932"/>
          <a:ext cx="8086801" cy="442789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61091"/>
                <a:gridCol w="1585591"/>
                <a:gridCol w="1447713"/>
                <a:gridCol w="1792406"/>
              </a:tblGrid>
              <a:tr h="799420">
                <a:tc>
                  <a:txBody>
                    <a:bodyPr/>
                    <a:lstStyle/>
                    <a:p>
                      <a:pPr algn="ctr"/>
                      <a:r>
                        <a:rPr lang="en-US" noProof="0" smtClean="0">
                          <a:solidFill>
                            <a:schemeClr val="tx1"/>
                          </a:solidFill>
                        </a:rPr>
                        <a:t>Sentence</a:t>
                      </a:r>
                      <a:endParaRPr lang="en-US" noProof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smtClean="0">
                          <a:solidFill>
                            <a:schemeClr val="tx1"/>
                          </a:solidFill>
                        </a:rPr>
                        <a:t>UK</a:t>
                      </a:r>
                      <a:endParaRPr lang="en-US" noProof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smtClean="0">
                          <a:solidFill>
                            <a:schemeClr val="tx1"/>
                          </a:solidFill>
                        </a:rPr>
                        <a:t>US</a:t>
                      </a:r>
                      <a:endParaRPr lang="en-US" noProof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smtClean="0">
                          <a:solidFill>
                            <a:schemeClr val="tx1"/>
                          </a:solidFill>
                        </a:rPr>
                        <a:t>CR</a:t>
                      </a:r>
                      <a:endParaRPr lang="en-US" noProof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9420">
                <a:tc>
                  <a:txBody>
                    <a:bodyPr/>
                    <a:lstStyle/>
                    <a:p>
                      <a:pPr algn="ctr"/>
                      <a:r>
                        <a:rPr lang="en-US" noProof="0" smtClean="0">
                          <a:solidFill>
                            <a:schemeClr val="tx1"/>
                          </a:solidFill>
                        </a:rPr>
                        <a:t>The school attandance</a:t>
                      </a:r>
                      <a:r>
                        <a:rPr lang="en-US" baseline="0" noProof="0" smtClean="0">
                          <a:solidFill>
                            <a:schemeClr val="tx1"/>
                          </a:solidFill>
                        </a:rPr>
                        <a:t> is compulsory from the age of…</a:t>
                      </a:r>
                      <a:endParaRPr lang="en-US" noProof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noProof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smtClean="0">
                          <a:solidFill>
                            <a:schemeClr val="tx1"/>
                          </a:solidFill>
                        </a:rPr>
                        <a:t>6 /7</a:t>
                      </a:r>
                      <a:endParaRPr lang="en-US" noProof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smtClean="0">
                          <a:solidFill>
                            <a:schemeClr val="tx1"/>
                          </a:solidFill>
                        </a:rPr>
                        <a:t>6 /7</a:t>
                      </a:r>
                      <a:endParaRPr lang="en-US" noProof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7874">
                <a:tc>
                  <a:txBody>
                    <a:bodyPr/>
                    <a:lstStyle/>
                    <a:p>
                      <a:pPr algn="ctr"/>
                      <a:r>
                        <a:rPr lang="en-US" noProof="0" smtClean="0">
                          <a:solidFill>
                            <a:schemeClr val="tx1"/>
                          </a:solidFill>
                        </a:rPr>
                        <a:t>The</a:t>
                      </a:r>
                      <a:r>
                        <a:rPr lang="en-US" baseline="0" noProof="0" smtClean="0">
                          <a:solidFill>
                            <a:schemeClr val="tx1"/>
                          </a:solidFill>
                        </a:rPr>
                        <a:t> important exam  for finishing studies at secondary (high) school is …</a:t>
                      </a:r>
                      <a:endParaRPr lang="en-US" noProof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smtClean="0">
                          <a:solidFill>
                            <a:schemeClr val="tx1"/>
                          </a:solidFill>
                        </a:rPr>
                        <a:t>GCSE</a:t>
                      </a:r>
                    </a:p>
                    <a:p>
                      <a:pPr algn="ctr"/>
                      <a:endParaRPr lang="en-US" noProof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noProof="0" smtClean="0">
                          <a:solidFill>
                            <a:schemeClr val="tx1"/>
                          </a:solidFill>
                        </a:rPr>
                        <a:t>Exam  for getting High school diploma</a:t>
                      </a:r>
                      <a:endParaRPr lang="en-US" sz="1400" noProof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smtClean="0">
                          <a:solidFill>
                            <a:schemeClr val="tx1"/>
                          </a:solidFill>
                        </a:rPr>
                        <a:t>School leaving exam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9420">
                <a:tc>
                  <a:txBody>
                    <a:bodyPr/>
                    <a:lstStyle/>
                    <a:p>
                      <a:pPr algn="ctr"/>
                      <a:r>
                        <a:rPr lang="en-US" noProof="0" smtClean="0">
                          <a:solidFill>
                            <a:schemeClr val="tx1"/>
                          </a:solidFill>
                        </a:rPr>
                        <a:t>The important exam for</a:t>
                      </a:r>
                      <a:r>
                        <a:rPr lang="en-US" baseline="0" noProof="0" smtClean="0">
                          <a:solidFill>
                            <a:schemeClr val="tx1"/>
                          </a:solidFill>
                        </a:rPr>
                        <a:t> studying at university is ..</a:t>
                      </a:r>
                      <a:endParaRPr lang="en-US" noProof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itchFamily="34" charset="0"/>
                        <a:buNone/>
                      </a:pPr>
                      <a:r>
                        <a:rPr lang="en-US" noProof="0" smtClean="0">
                          <a:solidFill>
                            <a:schemeClr val="tx1"/>
                          </a:solidFill>
                        </a:rPr>
                        <a:t>A-level</a:t>
                      </a:r>
                      <a:endParaRPr lang="en-US" noProof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itchFamily="34" charset="0"/>
                        <a:buNone/>
                      </a:pPr>
                      <a:r>
                        <a:rPr lang="en-US" noProof="0" smtClean="0">
                          <a:solidFill>
                            <a:schemeClr val="tx1"/>
                          </a:solidFill>
                        </a:rPr>
                        <a:t>SAT test</a:t>
                      </a:r>
                      <a:endParaRPr lang="en-US" noProof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itchFamily="34" charset="0"/>
                        <a:buNone/>
                      </a:pPr>
                      <a:r>
                        <a:rPr lang="en-US" noProof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en-US" noProof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5236">
                <a:tc>
                  <a:txBody>
                    <a:bodyPr/>
                    <a:lstStyle/>
                    <a:p>
                      <a:pPr algn="ctr"/>
                      <a:r>
                        <a:rPr lang="en-US" noProof="0" smtClean="0">
                          <a:solidFill>
                            <a:schemeClr val="tx1"/>
                          </a:solidFill>
                        </a:rPr>
                        <a:t>One of the most famous univerties is …</a:t>
                      </a:r>
                      <a:endParaRPr lang="en-US" noProof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ctr">
                        <a:buFont typeface="Arial" pitchFamily="34" charset="0"/>
                        <a:buChar char="•"/>
                      </a:pPr>
                      <a:r>
                        <a:rPr lang="en-US" sz="1400" noProof="0" smtClean="0">
                          <a:solidFill>
                            <a:schemeClr val="tx1"/>
                          </a:solidFill>
                        </a:rPr>
                        <a:t>Cambridge</a:t>
                      </a:r>
                      <a:r>
                        <a:rPr lang="en-US" sz="1400" baseline="0" noProof="0" smtClean="0">
                          <a:solidFill>
                            <a:schemeClr val="tx1"/>
                          </a:solidFill>
                        </a:rPr>
                        <a:t>  Oxford </a:t>
                      </a:r>
                    </a:p>
                    <a:p>
                      <a:pPr marL="285750" indent="-285750" algn="ctr">
                        <a:buFont typeface="Arial" pitchFamily="34" charset="0"/>
                        <a:buChar char="•"/>
                      </a:pPr>
                      <a:r>
                        <a:rPr lang="en-US" sz="1400" baseline="0" noProof="0" smtClean="0">
                          <a:solidFill>
                            <a:schemeClr val="tx1"/>
                          </a:solidFill>
                        </a:rPr>
                        <a:t> Eton</a:t>
                      </a:r>
                      <a:endParaRPr lang="en-US" sz="1400" noProof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ctr">
                        <a:buFont typeface="Arial" pitchFamily="34" charset="0"/>
                        <a:buChar char="•"/>
                      </a:pPr>
                      <a:r>
                        <a:rPr lang="en-US" sz="1400" noProof="0" smtClean="0">
                          <a:solidFill>
                            <a:schemeClr val="tx1"/>
                          </a:solidFill>
                        </a:rPr>
                        <a:t>Yale</a:t>
                      </a:r>
                      <a:r>
                        <a:rPr lang="en-US" sz="1400" baseline="0" noProof="0" smtClean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marL="285750" indent="-285750" algn="ctr">
                        <a:buFont typeface="Arial" pitchFamily="34" charset="0"/>
                        <a:buChar char="•"/>
                      </a:pPr>
                      <a:r>
                        <a:rPr lang="en-US" sz="1400" baseline="0" noProof="0" smtClean="0">
                          <a:solidFill>
                            <a:schemeClr val="tx1"/>
                          </a:solidFill>
                        </a:rPr>
                        <a:t>Harvard </a:t>
                      </a:r>
                    </a:p>
                    <a:p>
                      <a:pPr marL="285750" indent="-285750" algn="ctr">
                        <a:buFont typeface="Arial" pitchFamily="34" charset="0"/>
                        <a:buChar char="•"/>
                      </a:pPr>
                      <a:r>
                        <a:rPr lang="en-US" sz="1400" baseline="0" noProof="0" smtClean="0">
                          <a:solidFill>
                            <a:schemeClr val="tx1"/>
                          </a:solidFill>
                        </a:rPr>
                        <a:t>Princeton</a:t>
                      </a:r>
                      <a:endParaRPr lang="en-US" sz="1400" noProof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ctr">
                        <a:buFont typeface="Arial" pitchFamily="34" charset="0"/>
                        <a:buChar char="•"/>
                      </a:pPr>
                      <a:r>
                        <a:rPr lang="en-US" sz="1400" noProof="0" dirty="0" smtClean="0">
                          <a:solidFill>
                            <a:schemeClr val="tx1"/>
                          </a:solidFill>
                        </a:rPr>
                        <a:t>Charles University  </a:t>
                      </a:r>
                    </a:p>
                    <a:p>
                      <a:pPr marL="285750" indent="-285750" algn="ctr">
                        <a:buFont typeface="Arial" pitchFamily="34" charset="0"/>
                        <a:buChar char="•"/>
                      </a:pPr>
                      <a:r>
                        <a:rPr lang="en-US" sz="1400" noProof="0" dirty="0" smtClean="0">
                          <a:solidFill>
                            <a:schemeClr val="tx1"/>
                          </a:solidFill>
                        </a:rPr>
                        <a:t>Masaryk University </a:t>
                      </a:r>
                      <a:endParaRPr lang="en-US" sz="1400" noProof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Obdélník 7"/>
          <p:cNvSpPr/>
          <p:nvPr/>
        </p:nvSpPr>
        <p:spPr>
          <a:xfrm>
            <a:off x="3929042" y="2636912"/>
            <a:ext cx="136303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2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?</a:t>
            </a:r>
            <a:endParaRPr lang="cs-CZ" sz="25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5452329" y="3429000"/>
            <a:ext cx="1296144" cy="7200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2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?</a:t>
            </a:r>
            <a:endParaRPr lang="cs-CZ" sz="25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" name="Obdélník 13"/>
          <p:cNvSpPr/>
          <p:nvPr/>
        </p:nvSpPr>
        <p:spPr>
          <a:xfrm>
            <a:off x="6948264" y="3429000"/>
            <a:ext cx="1512168" cy="7200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2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?</a:t>
            </a:r>
            <a:endParaRPr lang="cs-CZ" sz="25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5" name="Obdélník 14"/>
          <p:cNvSpPr/>
          <p:nvPr/>
        </p:nvSpPr>
        <p:spPr>
          <a:xfrm>
            <a:off x="3929042" y="4293096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2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?</a:t>
            </a:r>
            <a:endParaRPr lang="cs-CZ" sz="25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6" name="Obdélník 15"/>
          <p:cNvSpPr/>
          <p:nvPr/>
        </p:nvSpPr>
        <p:spPr>
          <a:xfrm>
            <a:off x="5488066" y="4293096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2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?</a:t>
            </a:r>
            <a:endParaRPr lang="cs-CZ" sz="25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7" name="Obdélník 16"/>
          <p:cNvSpPr/>
          <p:nvPr/>
        </p:nvSpPr>
        <p:spPr>
          <a:xfrm>
            <a:off x="7092280" y="4299667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2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?</a:t>
            </a:r>
            <a:endParaRPr lang="cs-CZ" sz="25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3929042" y="5229200"/>
            <a:ext cx="1363038" cy="7200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2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?</a:t>
            </a:r>
            <a:endParaRPr lang="cs-CZ" sz="25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508104" y="5229200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2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?</a:t>
            </a:r>
            <a:endParaRPr lang="cs-CZ" sz="25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0" name="Obdélník 19"/>
          <p:cNvSpPr/>
          <p:nvPr/>
        </p:nvSpPr>
        <p:spPr>
          <a:xfrm>
            <a:off x="7063680" y="5157192"/>
            <a:ext cx="1252736" cy="89891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2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?</a:t>
            </a:r>
            <a:endParaRPr lang="cs-CZ" sz="25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3929042" y="3429000"/>
            <a:ext cx="136303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2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?</a:t>
            </a:r>
            <a:endParaRPr lang="cs-CZ" sz="25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2" name="Obdélník 21"/>
          <p:cNvSpPr/>
          <p:nvPr/>
        </p:nvSpPr>
        <p:spPr>
          <a:xfrm>
            <a:off x="5441210" y="2636912"/>
            <a:ext cx="136303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2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?</a:t>
            </a:r>
            <a:endParaRPr lang="cs-CZ" sz="25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3" name="Obdélník 22"/>
          <p:cNvSpPr/>
          <p:nvPr/>
        </p:nvSpPr>
        <p:spPr>
          <a:xfrm>
            <a:off x="7025386" y="2636912"/>
            <a:ext cx="136303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2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?</a:t>
            </a:r>
            <a:endParaRPr lang="cs-CZ" sz="25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4085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11560" y="1628800"/>
            <a:ext cx="4896544" cy="639762"/>
          </a:xfrm>
        </p:spPr>
        <p:txBody>
          <a:bodyPr/>
          <a:lstStyle/>
          <a:p>
            <a:pPr algn="r"/>
            <a:r>
              <a:rPr lang="en-US" dirty="0" err="1" smtClean="0"/>
              <a:t>BrE</a:t>
            </a:r>
            <a:r>
              <a:rPr lang="cs-CZ" dirty="0" smtClean="0"/>
              <a:t> </a:t>
            </a:r>
            <a:r>
              <a:rPr lang="cs-CZ" dirty="0" smtClean="0">
                <a:solidFill>
                  <a:srgbClr val="FF0000"/>
                </a:solidFill>
              </a:rPr>
              <a:t>x</a:t>
            </a:r>
            <a:r>
              <a:rPr lang="cs-CZ" dirty="0" smtClean="0"/>
              <a:t> </a:t>
            </a:r>
            <a:r>
              <a:rPr lang="en-US" dirty="0" err="1" smtClean="0"/>
              <a:t>AmE</a:t>
            </a:r>
            <a:endParaRPr lang="en-US" dirty="0" smtClean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59804" y="2214016"/>
            <a:ext cx="4040188" cy="3951288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n-US" sz="2200" dirty="0" smtClean="0"/>
              <a:t>Nursery school</a:t>
            </a:r>
          </a:p>
          <a:p>
            <a:pPr marL="0" indent="0" algn="r">
              <a:buNone/>
            </a:pPr>
            <a:r>
              <a:rPr lang="en-US" sz="2200" dirty="0" smtClean="0"/>
              <a:t>Primary school</a:t>
            </a:r>
          </a:p>
          <a:p>
            <a:pPr marL="0" indent="0" algn="r">
              <a:buNone/>
            </a:pPr>
            <a:r>
              <a:rPr lang="en-US" sz="2200" dirty="0" smtClean="0"/>
              <a:t>Secondary school</a:t>
            </a:r>
          </a:p>
          <a:p>
            <a:pPr marL="0" indent="0" algn="r">
              <a:buNone/>
            </a:pPr>
            <a:r>
              <a:rPr lang="en-US" sz="2200" dirty="0" smtClean="0"/>
              <a:t>Year</a:t>
            </a:r>
          </a:p>
          <a:p>
            <a:pPr marL="0" indent="0" algn="r">
              <a:buNone/>
            </a:pPr>
            <a:r>
              <a:rPr lang="en-US" sz="2200" dirty="0" smtClean="0"/>
              <a:t>Marks</a:t>
            </a:r>
          </a:p>
          <a:p>
            <a:pPr marL="0" indent="0" algn="r">
              <a:buNone/>
            </a:pPr>
            <a:r>
              <a:rPr lang="en-US" sz="2200" dirty="0" smtClean="0"/>
              <a:t>University</a:t>
            </a:r>
          </a:p>
          <a:p>
            <a:pPr marL="0" indent="0" algn="r">
              <a:buNone/>
            </a:pPr>
            <a:endParaRPr lang="en-US" sz="2200" dirty="0" smtClean="0"/>
          </a:p>
          <a:p>
            <a:pPr marL="0" indent="0" algn="r">
              <a:buNone/>
            </a:pPr>
            <a:endParaRPr lang="en-US" sz="2200" dirty="0" smtClean="0"/>
          </a:p>
          <a:p>
            <a:pPr marL="0" indent="0" algn="r">
              <a:buNone/>
            </a:pPr>
            <a:endParaRPr lang="en-US" sz="2200" dirty="0" smtClean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706689" y="2204864"/>
            <a:ext cx="4041775" cy="44944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 smtClean="0"/>
              <a:t>Kindergarten</a:t>
            </a:r>
          </a:p>
          <a:p>
            <a:pPr marL="0" indent="0">
              <a:buNone/>
            </a:pPr>
            <a:r>
              <a:rPr lang="en-US" sz="2200" dirty="0" smtClean="0"/>
              <a:t>Elementary school</a:t>
            </a:r>
          </a:p>
          <a:p>
            <a:pPr marL="0" indent="0">
              <a:buNone/>
            </a:pPr>
            <a:r>
              <a:rPr lang="en-US" sz="2200" dirty="0" smtClean="0"/>
              <a:t>High</a:t>
            </a:r>
            <a:r>
              <a:rPr lang="cs-CZ" sz="2200" dirty="0" smtClean="0"/>
              <a:t> </a:t>
            </a:r>
            <a:r>
              <a:rPr lang="en-US" sz="2200" dirty="0" smtClean="0"/>
              <a:t>school</a:t>
            </a:r>
          </a:p>
          <a:p>
            <a:pPr marL="0" indent="0">
              <a:buNone/>
            </a:pPr>
            <a:r>
              <a:rPr lang="en-US" sz="2200" dirty="0" smtClean="0"/>
              <a:t>Grade</a:t>
            </a:r>
          </a:p>
          <a:p>
            <a:pPr marL="0" indent="0">
              <a:buNone/>
            </a:pPr>
            <a:r>
              <a:rPr lang="en-US" sz="2200" dirty="0" smtClean="0"/>
              <a:t>Grades</a:t>
            </a:r>
          </a:p>
          <a:p>
            <a:pPr marL="0" indent="0">
              <a:buNone/>
            </a:pPr>
            <a:r>
              <a:rPr lang="en-US" sz="2200" dirty="0" smtClean="0"/>
              <a:t>College (in </a:t>
            </a:r>
            <a:r>
              <a:rPr lang="en-US" sz="2200" dirty="0" err="1" smtClean="0"/>
              <a:t>BrE</a:t>
            </a:r>
            <a:r>
              <a:rPr lang="en-US" sz="2200" dirty="0" smtClean="0"/>
              <a:t> – a state educational institution for students over 16 (</a:t>
            </a:r>
            <a:r>
              <a:rPr lang="en-US" sz="2200" dirty="0" smtClean="0"/>
              <a:t>e.</a:t>
            </a:r>
            <a:r>
              <a:rPr lang="cs-CZ" sz="2200" dirty="0" smtClean="0"/>
              <a:t>g</a:t>
            </a:r>
            <a:r>
              <a:rPr lang="en-US" sz="2200" dirty="0" smtClean="0"/>
              <a:t>. </a:t>
            </a:r>
            <a:r>
              <a:rPr lang="en-US" sz="2200" dirty="0" smtClean="0"/>
              <a:t>sixth-form college)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Vocabulary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8736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THE UNITED KINGDOM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5122912" cy="4525963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GB" sz="1800" dirty="0" smtClean="0"/>
              <a:t>Education </a:t>
            </a:r>
            <a:r>
              <a:rPr lang="en-GB" sz="1800" dirty="0"/>
              <a:t>is </a:t>
            </a:r>
            <a:r>
              <a:rPr lang="en-GB" sz="1800" b="1" dirty="0"/>
              <a:t>compulsory from the age of 5 to 16</a:t>
            </a:r>
            <a:endParaRPr lang="cs-CZ" sz="1800" dirty="0"/>
          </a:p>
          <a:p>
            <a:pPr>
              <a:spcBef>
                <a:spcPts val="1200"/>
              </a:spcBef>
            </a:pPr>
            <a:r>
              <a:rPr lang="en-GB" sz="1800" b="1" dirty="0" smtClean="0"/>
              <a:t>nursery </a:t>
            </a:r>
            <a:r>
              <a:rPr lang="en-GB" sz="1800" b="1" dirty="0"/>
              <a:t>school</a:t>
            </a:r>
            <a:r>
              <a:rPr lang="en-GB" sz="1800" dirty="0"/>
              <a:t>: from the age of </a:t>
            </a:r>
            <a:r>
              <a:rPr lang="en-GB" sz="1800" dirty="0" smtClean="0"/>
              <a:t>3-4</a:t>
            </a:r>
            <a:endParaRPr lang="cs-CZ" sz="1800" dirty="0"/>
          </a:p>
          <a:p>
            <a:pPr>
              <a:spcBef>
                <a:spcPts val="1200"/>
              </a:spcBef>
            </a:pPr>
            <a:r>
              <a:rPr lang="en-GB" sz="1800" b="1" dirty="0" smtClean="0"/>
              <a:t>primary</a:t>
            </a:r>
            <a:r>
              <a:rPr lang="en-GB" sz="1800" dirty="0" smtClean="0"/>
              <a:t> </a:t>
            </a:r>
            <a:r>
              <a:rPr lang="en-GB" sz="1800" dirty="0"/>
              <a:t>(Years 1-6; age 5+); </a:t>
            </a:r>
            <a:endParaRPr lang="cs-CZ" sz="1800" dirty="0" smtClean="0"/>
          </a:p>
          <a:p>
            <a:pPr>
              <a:spcBef>
                <a:spcPts val="1200"/>
              </a:spcBef>
            </a:pPr>
            <a:r>
              <a:rPr lang="en-GB" sz="1800" b="1" dirty="0" smtClean="0"/>
              <a:t>secondary</a:t>
            </a:r>
            <a:r>
              <a:rPr lang="en-GB" sz="1800" dirty="0" smtClean="0"/>
              <a:t> </a:t>
            </a:r>
            <a:r>
              <a:rPr lang="en-GB" sz="1800" dirty="0"/>
              <a:t>(Years 7-11; age 11+); </a:t>
            </a:r>
            <a:r>
              <a:rPr lang="cs-CZ" sz="1800" dirty="0" smtClean="0"/>
              <a:t> </a:t>
            </a:r>
            <a:r>
              <a:rPr lang="en-GB" sz="1800" dirty="0" smtClean="0"/>
              <a:t>with </a:t>
            </a:r>
            <a:r>
              <a:rPr lang="en-GB" sz="1800" dirty="0"/>
              <a:t>optional 'sixth form' (two or three years of pre-university study) </a:t>
            </a:r>
            <a:endParaRPr lang="cs-CZ" sz="1800" dirty="0"/>
          </a:p>
          <a:p>
            <a:pPr>
              <a:spcBef>
                <a:spcPts val="1200"/>
              </a:spcBef>
            </a:pPr>
            <a:r>
              <a:rPr lang="en-GB" sz="1800" b="1" dirty="0" smtClean="0"/>
              <a:t>tertiary</a:t>
            </a:r>
            <a:r>
              <a:rPr lang="en-GB" sz="1800" dirty="0" smtClean="0"/>
              <a:t> </a:t>
            </a:r>
            <a:r>
              <a:rPr lang="en-GB" sz="1800" dirty="0"/>
              <a:t>education (at the universities, age 18+). </a:t>
            </a:r>
            <a:endParaRPr lang="cs-CZ" sz="1800" dirty="0" smtClean="0"/>
          </a:p>
          <a:p>
            <a:pPr>
              <a:spcBef>
                <a:spcPts val="1200"/>
              </a:spcBef>
            </a:pPr>
            <a:r>
              <a:rPr lang="en-GB" sz="1800" dirty="0" smtClean="0"/>
              <a:t>England </a:t>
            </a:r>
            <a:r>
              <a:rPr lang="en-GB" sz="1800" dirty="0"/>
              <a:t>and Wales have a </a:t>
            </a:r>
            <a:r>
              <a:rPr lang="en-GB" sz="1800" b="1" dirty="0"/>
              <a:t>national curriculum</a:t>
            </a:r>
            <a:r>
              <a:rPr lang="en-GB" sz="1800" dirty="0"/>
              <a:t> </a:t>
            </a:r>
            <a:r>
              <a:rPr lang="cs-CZ" sz="1800" dirty="0" smtClean="0"/>
              <a:t>- </a:t>
            </a:r>
            <a:r>
              <a:rPr lang="en-GB" sz="1800" dirty="0" smtClean="0"/>
              <a:t>pupils </a:t>
            </a:r>
            <a:r>
              <a:rPr lang="en-GB" sz="1800" dirty="0"/>
              <a:t>have to study core </a:t>
            </a:r>
            <a:r>
              <a:rPr lang="en-GB" sz="1800" dirty="0" smtClean="0"/>
              <a:t>subjects</a:t>
            </a:r>
            <a:endParaRPr lang="cs-CZ" sz="1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2547" y="1340768"/>
            <a:ext cx="3313949" cy="5445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6425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THE UNITED KINGDOM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5122912" cy="4525963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GB" sz="1800" dirty="0" smtClean="0"/>
              <a:t>At 16, they do exams called </a:t>
            </a:r>
            <a:r>
              <a:rPr lang="en-GB" sz="1800" b="1" dirty="0" smtClean="0"/>
              <a:t>GCSE</a:t>
            </a:r>
            <a:r>
              <a:rPr lang="en-GB" sz="1800" dirty="0" smtClean="0"/>
              <a:t> (General Certificate of Secondary Education</a:t>
            </a:r>
          </a:p>
          <a:p>
            <a:pPr>
              <a:spcBef>
                <a:spcPts val="1200"/>
              </a:spcBef>
            </a:pPr>
            <a:r>
              <a:rPr lang="en-GB" sz="1800" b="1" dirty="0" smtClean="0"/>
              <a:t>'A level' </a:t>
            </a:r>
            <a:r>
              <a:rPr lang="en-GB" sz="1800" dirty="0" smtClean="0"/>
              <a:t>exams in their specialised subjects as part of the university entrance procedure.</a:t>
            </a:r>
          </a:p>
          <a:p>
            <a:pPr>
              <a:spcBef>
                <a:spcPts val="1200"/>
              </a:spcBef>
            </a:pPr>
            <a:r>
              <a:rPr lang="en-GB" sz="1800" dirty="0" smtClean="0"/>
              <a:t>About 40% of pupils go on to higher education. </a:t>
            </a:r>
          </a:p>
          <a:p>
            <a:pPr>
              <a:spcBef>
                <a:spcPts val="1200"/>
              </a:spcBef>
            </a:pPr>
            <a:r>
              <a:rPr lang="en-GB" sz="1800" dirty="0" smtClean="0"/>
              <a:t>Most students borrow money from a bank for studying at university</a:t>
            </a:r>
            <a:endParaRPr lang="en-GB" sz="1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392003"/>
            <a:ext cx="3255609" cy="5349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7600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THE UNITED </a:t>
            </a:r>
            <a:r>
              <a:rPr lang="en-GB" b="1" dirty="0" smtClean="0"/>
              <a:t>STATES</a:t>
            </a:r>
            <a:r>
              <a:rPr lang="cs-CZ" b="1" dirty="0" smtClean="0"/>
              <a:t> OF AMERICA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28800"/>
            <a:ext cx="4906888" cy="5472608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US" sz="1800" dirty="0" smtClean="0"/>
              <a:t>90% of schools are free state schools.</a:t>
            </a:r>
          </a:p>
          <a:p>
            <a:pPr>
              <a:spcBef>
                <a:spcPts val="1200"/>
              </a:spcBef>
            </a:pPr>
            <a:r>
              <a:rPr lang="en-US" sz="1800" dirty="0" smtClean="0"/>
              <a:t>There is </a:t>
            </a:r>
            <a:r>
              <a:rPr lang="en-US" sz="1800" b="1" dirty="0" smtClean="0"/>
              <a:t>no national system</a:t>
            </a:r>
            <a:r>
              <a:rPr lang="en-US" sz="1800" dirty="0" smtClean="0"/>
              <a:t>  but most states have compulsory education from 6 or 7 to 17 or 18.</a:t>
            </a:r>
          </a:p>
          <a:p>
            <a:pPr>
              <a:spcBef>
                <a:spcPts val="1200"/>
              </a:spcBef>
            </a:pPr>
            <a:r>
              <a:rPr lang="en-US" sz="1800" b="1" dirty="0" smtClean="0"/>
              <a:t>elementary</a:t>
            </a:r>
            <a:r>
              <a:rPr lang="en-US" sz="1800" dirty="0" smtClean="0"/>
              <a:t> </a:t>
            </a:r>
            <a:r>
              <a:rPr lang="en-US" sz="1800" b="1" dirty="0" smtClean="0"/>
              <a:t>school </a:t>
            </a:r>
            <a:r>
              <a:rPr lang="en-US" sz="1800" dirty="0" smtClean="0"/>
              <a:t>(lst-8th grade); </a:t>
            </a:r>
          </a:p>
          <a:p>
            <a:pPr>
              <a:spcBef>
                <a:spcPts val="1200"/>
              </a:spcBef>
            </a:pPr>
            <a:r>
              <a:rPr lang="en-US" sz="1800" b="1" dirty="0" smtClean="0"/>
              <a:t>high school</a:t>
            </a:r>
            <a:r>
              <a:rPr lang="en-US" sz="1800" dirty="0" smtClean="0"/>
              <a:t> (9th-12th grade). Some states have </a:t>
            </a:r>
            <a:r>
              <a:rPr lang="en-US" sz="1800" u="sng" dirty="0" smtClean="0"/>
              <a:t>'junior high' </a:t>
            </a:r>
            <a:r>
              <a:rPr lang="en-US" sz="1800" dirty="0" smtClean="0"/>
              <a:t>schools (6th-8th grade).</a:t>
            </a:r>
          </a:p>
          <a:p>
            <a:pPr>
              <a:spcBef>
                <a:spcPts val="1200"/>
              </a:spcBef>
            </a:pPr>
            <a:r>
              <a:rPr lang="en-US" sz="1800" dirty="0" smtClean="0"/>
              <a:t>There is no national curriculum but in most states, core subjects are compulsory. </a:t>
            </a:r>
          </a:p>
          <a:p>
            <a:pPr>
              <a:spcBef>
                <a:spcPts val="1200"/>
              </a:spcBef>
            </a:pPr>
            <a:r>
              <a:rPr lang="en-US" sz="1800" b="1" dirty="0" smtClean="0"/>
              <a:t>College</a:t>
            </a:r>
            <a:r>
              <a:rPr lang="en-US" sz="1800" dirty="0" smtClean="0"/>
              <a:t> - Two-year colleges for vocational training / four-year colleges for academic degrees.</a:t>
            </a:r>
            <a:r>
              <a:rPr lang="en-US" sz="1800" dirty="0" smtClean="0"/>
              <a:t> </a:t>
            </a:r>
          </a:p>
          <a:p>
            <a:pPr lvl="1">
              <a:spcBef>
                <a:spcPts val="1200"/>
              </a:spcBef>
            </a:pPr>
            <a:r>
              <a:rPr lang="en-US" sz="1800" dirty="0" smtClean="0">
                <a:solidFill>
                  <a:schemeClr val="tx1"/>
                </a:solidFill>
              </a:rPr>
              <a:t>Needed to pass SAT tests</a:t>
            </a:r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335923"/>
            <a:ext cx="3642518" cy="5405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9900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THE CZECH REPUBLIC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95536" y="1484784"/>
            <a:ext cx="4906888" cy="5472608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US" sz="1800" dirty="0" smtClean="0"/>
              <a:t>compulsory from the age from 6  or 7 to 15 or 16 </a:t>
            </a:r>
          </a:p>
          <a:p>
            <a:pPr>
              <a:spcBef>
                <a:spcPts val="1200"/>
              </a:spcBef>
            </a:pPr>
            <a:r>
              <a:rPr lang="en-US" sz="1800" dirty="0" smtClean="0"/>
              <a:t>The teachers are supposed to follow the national curriculum.</a:t>
            </a:r>
          </a:p>
          <a:p>
            <a:pPr>
              <a:spcBef>
                <a:spcPts val="1200"/>
              </a:spcBef>
            </a:pPr>
            <a:r>
              <a:rPr lang="en-US" sz="1800" dirty="0" smtClean="0"/>
              <a:t>At 6 - </a:t>
            </a:r>
            <a:r>
              <a:rPr lang="en-US" sz="1800" b="1" dirty="0" smtClean="0"/>
              <a:t>primary school</a:t>
            </a:r>
          </a:p>
          <a:p>
            <a:pPr>
              <a:spcBef>
                <a:spcPts val="1200"/>
              </a:spcBef>
            </a:pPr>
            <a:r>
              <a:rPr lang="en-US" sz="1800" dirty="0" smtClean="0"/>
              <a:t>At the age of 15 pupils transfer to </a:t>
            </a:r>
            <a:r>
              <a:rPr lang="en-US" sz="1800" b="1" dirty="0" smtClean="0"/>
              <a:t>secondary school</a:t>
            </a:r>
            <a:r>
              <a:rPr lang="en-US" sz="1800" dirty="0" smtClean="0"/>
              <a:t> (also possible at the age of 11 or 13)</a:t>
            </a:r>
          </a:p>
          <a:p>
            <a:pPr>
              <a:spcBef>
                <a:spcPts val="1200"/>
              </a:spcBef>
            </a:pPr>
            <a:r>
              <a:rPr lang="en-US" sz="1800" dirty="0" smtClean="0"/>
              <a:t>Secondary schools: </a:t>
            </a:r>
          </a:p>
          <a:p>
            <a:pPr lvl="1">
              <a:spcBef>
                <a:spcPts val="1200"/>
              </a:spcBef>
            </a:pPr>
            <a:r>
              <a:rPr lang="en-US" sz="1800" u="sng" dirty="0" smtClean="0">
                <a:solidFill>
                  <a:schemeClr val="tx1"/>
                </a:solidFill>
              </a:rPr>
              <a:t>Grammar schools</a:t>
            </a:r>
          </a:p>
          <a:p>
            <a:pPr lvl="1">
              <a:spcBef>
                <a:spcPts val="1200"/>
              </a:spcBef>
            </a:pPr>
            <a:r>
              <a:rPr lang="en-US" sz="1800" u="sng" dirty="0" smtClean="0">
                <a:solidFill>
                  <a:schemeClr val="tx1"/>
                </a:solidFill>
              </a:rPr>
              <a:t>Special schools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</a:p>
          <a:p>
            <a:pPr lvl="1">
              <a:spcBef>
                <a:spcPts val="1200"/>
              </a:spcBef>
            </a:pPr>
            <a:r>
              <a:rPr lang="en-US" sz="1800" u="sng" dirty="0" smtClean="0">
                <a:solidFill>
                  <a:schemeClr val="tx1"/>
                </a:solidFill>
              </a:rPr>
              <a:t>training schools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</a:p>
          <a:p>
            <a:pPr>
              <a:spcBef>
                <a:spcPts val="1200"/>
              </a:spcBef>
            </a:pPr>
            <a:r>
              <a:rPr lang="en-US" sz="1800" b="1" dirty="0" smtClean="0"/>
              <a:t>Universities</a:t>
            </a:r>
            <a:r>
              <a:rPr lang="en-US" sz="1800" dirty="0" smtClean="0"/>
              <a:t> last from 4 to 6 years. </a:t>
            </a:r>
            <a:endParaRPr lang="en-US" sz="18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323065"/>
            <a:ext cx="3672408" cy="5490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5442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DIFFERENCES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402832" cy="4525963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cs-CZ" sz="1800" b="1" dirty="0"/>
              <a:t>T</a:t>
            </a:r>
            <a:r>
              <a:rPr lang="en-GB" sz="1800" b="1" dirty="0" smtClean="0"/>
              <a:t>he </a:t>
            </a:r>
            <a:r>
              <a:rPr lang="en-GB" sz="1800" b="1" dirty="0"/>
              <a:t>system of </a:t>
            </a:r>
            <a:r>
              <a:rPr lang="en-GB" sz="1800" b="1" dirty="0" smtClean="0"/>
              <a:t>assessment</a:t>
            </a:r>
            <a:endParaRPr lang="cs-CZ" sz="1800" b="1" dirty="0"/>
          </a:p>
          <a:p>
            <a:pPr marL="0" indent="0">
              <a:spcBef>
                <a:spcPts val="1200"/>
              </a:spcBef>
              <a:buNone/>
            </a:pPr>
            <a:endParaRPr lang="cs-CZ" sz="1800" b="1" dirty="0" smtClean="0"/>
          </a:p>
          <a:p>
            <a:pPr>
              <a:spcBef>
                <a:spcPts val="1200"/>
              </a:spcBef>
            </a:pPr>
            <a:r>
              <a:rPr lang="en-GB" sz="1800" dirty="0" smtClean="0"/>
              <a:t>In </a:t>
            </a:r>
            <a:r>
              <a:rPr lang="en-GB" sz="1800" dirty="0"/>
              <a:t>the US and the UK marks, or grades, are expressed differently than in the CR. The overall percentage (0-100%) is converted into a letter grade (A, B, C, D or F). </a:t>
            </a:r>
            <a:endParaRPr lang="cs-CZ" sz="1800" dirty="0" smtClean="0"/>
          </a:p>
          <a:p>
            <a:pPr>
              <a:spcBef>
                <a:spcPts val="1200"/>
              </a:spcBef>
            </a:pPr>
            <a:r>
              <a:rPr lang="en-GB" sz="1800" dirty="0" smtClean="0"/>
              <a:t>In </a:t>
            </a:r>
            <a:r>
              <a:rPr lang="en-GB" sz="1800" dirty="0"/>
              <a:t>the Czech Republic pupils and students are evaluated by marks from 1 to </a:t>
            </a:r>
            <a:r>
              <a:rPr lang="en-GB" sz="1800" dirty="0" smtClean="0"/>
              <a:t>5</a:t>
            </a:r>
            <a:endParaRPr lang="cs-CZ" sz="1800" dirty="0"/>
          </a:p>
        </p:txBody>
      </p:sp>
      <p:pic>
        <p:nvPicPr>
          <p:cNvPr id="4098" name="Picture 2" descr="http://anthropinos.com/wp-content/uploads/2012/08/grade-a-plu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686036"/>
            <a:ext cx="2878514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anthropinos.com/wp-content/uploads/2012/08/grade-point-average-letter-grade-scal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221088"/>
            <a:ext cx="2526160" cy="189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4277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u="sng" dirty="0" smtClean="0"/>
              <a:t>F</a:t>
            </a:r>
            <a:r>
              <a:rPr lang="cs-CZ" b="1" u="sng" dirty="0" smtClean="0"/>
              <a:t>AMOUS UNIVERSITIES</a:t>
            </a:r>
            <a:endParaRPr lang="cs-CZ" dirty="0"/>
          </a:p>
        </p:txBody>
      </p:sp>
      <p:pic>
        <p:nvPicPr>
          <p:cNvPr id="10" name="Obrázek 9" descr="http://upload.wikimedia.org/wikipedia/commons/0/06/Pr%C3%A1vnick%C3%A1_fakulta_UK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316" y="1592794"/>
            <a:ext cx="3932676" cy="306034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Obdélník 6"/>
          <p:cNvSpPr/>
          <p:nvPr/>
        </p:nvSpPr>
        <p:spPr>
          <a:xfrm>
            <a:off x="865567" y="4709082"/>
            <a:ext cx="22662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dirty="0" smtClean="0"/>
              <a:t>Charles University - </a:t>
            </a:r>
            <a:r>
              <a:rPr lang="en-GB" sz="1400" dirty="0" smtClean="0"/>
              <a:t>The </a:t>
            </a:r>
            <a:r>
              <a:rPr lang="en-GB" sz="1400" dirty="0"/>
              <a:t>Faculty of Law</a:t>
            </a:r>
            <a:endParaRPr lang="cs-CZ" sz="1400" dirty="0"/>
          </a:p>
        </p:txBody>
      </p:sp>
      <p:pic>
        <p:nvPicPr>
          <p:cNvPr id="6149" name="Picture 5" descr="http://www.lf1.cuni.cz/Data/img/4054/dekana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548" y="1592795"/>
            <a:ext cx="3858018" cy="2808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bdélník 12"/>
          <p:cNvSpPr/>
          <p:nvPr/>
        </p:nvSpPr>
        <p:spPr>
          <a:xfrm>
            <a:off x="6804248" y="4494761"/>
            <a:ext cx="20162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dirty="0" smtClean="0"/>
              <a:t>Charles University - </a:t>
            </a:r>
            <a:r>
              <a:rPr lang="en-GB" sz="1400" dirty="0" smtClean="0"/>
              <a:t>School of Medicine</a:t>
            </a:r>
            <a:endParaRPr lang="cs-CZ" sz="1400" dirty="0"/>
          </a:p>
        </p:txBody>
      </p:sp>
      <p:pic>
        <p:nvPicPr>
          <p:cNvPr id="6151" name="Picture 7" descr="http://www.gtmagazin.cz/uploads/images/vs_filozoficka_u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611" y="3717032"/>
            <a:ext cx="3274385" cy="2329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Obdélník 14"/>
          <p:cNvSpPr/>
          <p:nvPr/>
        </p:nvSpPr>
        <p:spPr>
          <a:xfrm>
            <a:off x="2771800" y="6084004"/>
            <a:ext cx="421544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/>
              <a:t>Charles University – The Faculty of arts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429729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u="sng" dirty="0" smtClean="0"/>
              <a:t>F</a:t>
            </a:r>
            <a:r>
              <a:rPr lang="cs-CZ" b="1" u="sng" dirty="0" smtClean="0"/>
              <a:t>AMOUS UNIVERSITIES</a:t>
            </a:r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685573" y="4869160"/>
            <a:ext cx="171874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/>
              <a:t>Harvard University</a:t>
            </a:r>
            <a:endParaRPr lang="cs-CZ" sz="1400" dirty="0"/>
          </a:p>
        </p:txBody>
      </p:sp>
      <p:pic>
        <p:nvPicPr>
          <p:cNvPr id="11" name="Obrázek 10" descr="http://gurdjieffbooks.files.wordpress.com/2011/10/yale-university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430956"/>
            <a:ext cx="4248472" cy="308313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Obrázek 8" descr="http://upload.wikimedia.org/wikipedia/commons/a/ac/Sever_Hall_(Harvard_University)_-_west_facade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573" y="1796534"/>
            <a:ext cx="4030443" cy="300061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Obdélník 3"/>
          <p:cNvSpPr/>
          <p:nvPr/>
        </p:nvSpPr>
        <p:spPr>
          <a:xfrm>
            <a:off x="6521368" y="2977207"/>
            <a:ext cx="14350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/>
              <a:t> Yale University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3208031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Administrativní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184</TotalTime>
  <Words>567</Words>
  <Application>Microsoft Office PowerPoint</Application>
  <PresentationFormat>Předvádění na obrazovce (4:3)</PresentationFormat>
  <Paragraphs>104</Paragraphs>
  <Slides>12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Administrativní</vt:lpstr>
      <vt:lpstr>EDUCATION </vt:lpstr>
      <vt:lpstr>Vocabulary</vt:lpstr>
      <vt:lpstr>THE UNITED KINGDOM</vt:lpstr>
      <vt:lpstr>THE UNITED KINGDOM</vt:lpstr>
      <vt:lpstr>THE UNITED STATES OF AMERICA</vt:lpstr>
      <vt:lpstr>THE CZECH REPUBLIC</vt:lpstr>
      <vt:lpstr>DIFFERENCES</vt:lpstr>
      <vt:lpstr>FAMOUS UNIVERSITIES</vt:lpstr>
      <vt:lpstr>FAMOUS UNIVERSITIES</vt:lpstr>
      <vt:lpstr>FAMOUS UNIVERSITIES</vt:lpstr>
      <vt:lpstr>UNIFORMS</vt:lpstr>
      <vt:lpstr>Complete the sentences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EDUCATION</dc:title>
  <dc:creator>jindrovi</dc:creator>
  <cp:lastModifiedBy>jindrovi</cp:lastModifiedBy>
  <cp:revision>14</cp:revision>
  <dcterms:created xsi:type="dcterms:W3CDTF">2012-11-14T16:32:13Z</dcterms:created>
  <dcterms:modified xsi:type="dcterms:W3CDTF">2012-11-14T19:37:16Z</dcterms:modified>
</cp:coreProperties>
</file>