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18.2.2013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18.2.2013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18.2.2013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18.2.2013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Bagin Vojtěch\Desktop\usa_flag-1440x9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16832"/>
            <a:ext cx="9144000" cy="4941168"/>
          </a:xfrm>
          <a:prstGeom prst="rect">
            <a:avLst/>
          </a:prstGeom>
          <a:noFill/>
        </p:spPr>
      </p:pic>
      <p:sp>
        <p:nvSpPr>
          <p:cNvPr id="6" name="Obdélník 5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Socioekonomická charakteristika USA</a:t>
            </a:r>
            <a:endParaRPr lang="cs-CZ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7" name="Nadpis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cs-CZ" dirty="0" smtClean="0"/>
              <a:t>Sociální charakteristika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052736"/>
            <a:ext cx="8229600" cy="4525963"/>
          </a:xfrm>
        </p:spPr>
        <p:txBody>
          <a:bodyPr/>
          <a:lstStyle/>
          <a:p>
            <a:r>
              <a:rPr lang="cs-CZ" dirty="0" smtClean="0"/>
              <a:t>Politické uspořádání</a:t>
            </a:r>
          </a:p>
          <a:p>
            <a:pPr lvl="1"/>
            <a:r>
              <a:rPr lang="cs-CZ" dirty="0" smtClean="0"/>
              <a:t>Nejstarší federace světa (13 států – 4.7.1776)</a:t>
            </a:r>
          </a:p>
          <a:p>
            <a:pPr lvl="2"/>
            <a:r>
              <a:rPr lang="cs-CZ" dirty="0" smtClean="0"/>
              <a:t>50 států + Washington D.C.</a:t>
            </a:r>
          </a:p>
          <a:p>
            <a:pPr lvl="2"/>
            <a:r>
              <a:rPr lang="cs-CZ" dirty="0" smtClean="0"/>
              <a:t>Každý stát má své pravomoci</a:t>
            </a:r>
          </a:p>
          <a:p>
            <a:pPr lvl="1"/>
            <a:r>
              <a:rPr lang="cs-CZ" dirty="0" smtClean="0"/>
              <a:t>V čele prezident, demokracie, většinový politický systém</a:t>
            </a:r>
          </a:p>
          <a:p>
            <a:endParaRPr lang="cs-CZ" dirty="0"/>
          </a:p>
        </p:txBody>
      </p:sp>
      <p:pic>
        <p:nvPicPr>
          <p:cNvPr id="2050" name="Picture 2" descr="C:\Users\Bagin Vojtěch\Desktop\Map_of_USA_with_state_names_2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2750" y="3501008"/>
            <a:ext cx="6191250" cy="33569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Obyvatelstvo</a:t>
            </a:r>
          </a:p>
          <a:p>
            <a:pPr lvl="1"/>
            <a:r>
              <a:rPr lang="cs-CZ" dirty="0" smtClean="0"/>
              <a:t>310 mil. obyvatel (třetí nejlidnatější)</a:t>
            </a:r>
          </a:p>
          <a:p>
            <a:pPr lvl="1"/>
            <a:r>
              <a:rPr lang="cs-CZ" dirty="0" smtClean="0"/>
              <a:t>Velký problém s imigranty, kolem 12 milionů nelegálních přistěhovalců (hispánci)</a:t>
            </a:r>
          </a:p>
          <a:p>
            <a:pPr lvl="1"/>
            <a:r>
              <a:rPr lang="cs-CZ" dirty="0" smtClean="0"/>
              <a:t>Rasy a etnika</a:t>
            </a:r>
          </a:p>
          <a:p>
            <a:pPr lvl="2"/>
            <a:r>
              <a:rPr lang="cs-CZ" dirty="0" smtClean="0"/>
              <a:t>Běloši 80%</a:t>
            </a:r>
          </a:p>
          <a:p>
            <a:pPr lvl="2"/>
            <a:r>
              <a:rPr lang="cs-CZ" dirty="0" smtClean="0"/>
              <a:t>Černoši 12,8%</a:t>
            </a:r>
          </a:p>
          <a:p>
            <a:pPr lvl="2"/>
            <a:r>
              <a:rPr lang="cs-CZ" dirty="0" smtClean="0"/>
              <a:t>Asiaté 4,4%</a:t>
            </a:r>
          </a:p>
          <a:p>
            <a:pPr lvl="2"/>
            <a:r>
              <a:rPr lang="cs-CZ" dirty="0" smtClean="0"/>
              <a:t>Domorodci 1%</a:t>
            </a:r>
          </a:p>
          <a:p>
            <a:pPr lvl="1"/>
            <a:r>
              <a:rPr lang="cs-CZ" dirty="0" smtClean="0"/>
              <a:t>Jazyky</a:t>
            </a:r>
          </a:p>
          <a:p>
            <a:pPr lvl="2"/>
            <a:r>
              <a:rPr lang="cs-CZ" dirty="0" smtClean="0"/>
              <a:t>215 mil. angličtina</a:t>
            </a:r>
          </a:p>
          <a:p>
            <a:pPr lvl="2"/>
            <a:r>
              <a:rPr lang="cs-CZ" dirty="0" smtClean="0"/>
              <a:t>30 mil. španělština</a:t>
            </a:r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cs-CZ" dirty="0" smtClean="0"/>
              <a:t>Náboženství</a:t>
            </a:r>
          </a:p>
          <a:p>
            <a:pPr lvl="1"/>
            <a:r>
              <a:rPr lang="cs-CZ" dirty="0" smtClean="0"/>
              <a:t>Křesťané 76%</a:t>
            </a:r>
          </a:p>
          <a:p>
            <a:pPr lvl="2"/>
            <a:r>
              <a:rPr lang="cs-CZ" dirty="0" smtClean="0"/>
              <a:t>Protestanti 52%</a:t>
            </a:r>
          </a:p>
          <a:p>
            <a:pPr lvl="2"/>
            <a:r>
              <a:rPr lang="cs-CZ" dirty="0" smtClean="0"/>
              <a:t>Římští katolíci 25%</a:t>
            </a:r>
          </a:p>
          <a:p>
            <a:r>
              <a:rPr lang="cs-CZ" dirty="0" smtClean="0"/>
              <a:t>Města </a:t>
            </a:r>
          </a:p>
          <a:p>
            <a:pPr lvl="1"/>
            <a:r>
              <a:rPr lang="cs-CZ" dirty="0" smtClean="0"/>
              <a:t>Vysoká míra urbanizace – nejsou vesnice</a:t>
            </a:r>
          </a:p>
          <a:p>
            <a:pPr lvl="1"/>
            <a:r>
              <a:rPr lang="cs-CZ" dirty="0" smtClean="0"/>
              <a:t>Největší města:New York, Los Angeles, Chicago,Houston, San Francisco, Philadelphia</a:t>
            </a:r>
          </a:p>
          <a:p>
            <a:pPr lvl="1"/>
            <a:r>
              <a:rPr lang="cs-CZ" dirty="0" smtClean="0"/>
              <a:t>Megalopole: SanSan, BosWash, ChiPits</a:t>
            </a:r>
          </a:p>
          <a:p>
            <a:pPr lvl="1"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cs-CZ" dirty="0" smtClean="0"/>
              <a:t>Ekonomická charakteristika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Největší ekonomika světa, člen G7</a:t>
            </a:r>
          </a:p>
          <a:p>
            <a:r>
              <a:rPr lang="cs-CZ" dirty="0" smtClean="0"/>
              <a:t>Nejvíce lidí zaměstnaných ve službách</a:t>
            </a:r>
          </a:p>
          <a:p>
            <a:r>
              <a:rPr lang="cs-CZ" dirty="0" smtClean="0"/>
              <a:t>Zemědělství</a:t>
            </a:r>
          </a:p>
          <a:p>
            <a:pPr lvl="1"/>
            <a:r>
              <a:rPr lang="cs-CZ" dirty="0" smtClean="0"/>
              <a:t>Vysoce moderní zemědělství, pouze 2,5% obyvatel pracuje v zemědělství</a:t>
            </a:r>
          </a:p>
          <a:p>
            <a:pPr lvl="1"/>
            <a:r>
              <a:rPr lang="cs-CZ" dirty="0" smtClean="0"/>
              <a:t>Obilný pás – prérie ( střed USA)</a:t>
            </a:r>
          </a:p>
          <a:p>
            <a:pPr lvl="2"/>
            <a:r>
              <a:rPr lang="cs-CZ" dirty="0" smtClean="0"/>
              <a:t>pšenice</a:t>
            </a:r>
          </a:p>
          <a:p>
            <a:pPr lvl="2"/>
            <a:r>
              <a:rPr lang="cs-CZ" dirty="0" smtClean="0"/>
              <a:t>kukuřice</a:t>
            </a:r>
          </a:p>
          <a:p>
            <a:pPr lvl="2"/>
            <a:r>
              <a:rPr lang="cs-CZ" dirty="0" smtClean="0"/>
              <a:t>bavlna</a:t>
            </a:r>
          </a:p>
          <a:p>
            <a:pPr lvl="2"/>
            <a:r>
              <a:rPr lang="cs-CZ" dirty="0" smtClean="0"/>
              <a:t>tabák</a:t>
            </a:r>
          </a:p>
          <a:p>
            <a:pPr lvl="2"/>
            <a:r>
              <a:rPr lang="cs-CZ" dirty="0" smtClean="0"/>
              <a:t>chov skotu, prasat</a:t>
            </a:r>
          </a:p>
          <a:p>
            <a:r>
              <a:rPr lang="cs-CZ" dirty="0" smtClean="0"/>
              <a:t>USA je jedním z největších vývozců potravin</a:t>
            </a:r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Picture 2" descr="C:\Users\Bagin Vojtěch\Desktop\US_Agricul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409"/>
            <a:ext cx="9144000" cy="68485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cs-CZ" dirty="0" smtClean="0"/>
              <a:t>Průmysl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/>
          <a:lstStyle/>
          <a:p>
            <a:r>
              <a:rPr lang="cs-CZ" dirty="0" smtClean="0"/>
              <a:t>Těžební průmysl</a:t>
            </a:r>
          </a:p>
          <a:p>
            <a:pPr lvl="1"/>
            <a:r>
              <a:rPr lang="cs-CZ" dirty="0" smtClean="0"/>
              <a:t>Velké zásoby nerostných surovin</a:t>
            </a:r>
          </a:p>
          <a:p>
            <a:pPr lvl="1"/>
            <a:r>
              <a:rPr lang="cs-CZ" dirty="0" smtClean="0"/>
              <a:t>Ropa, zemní plyn – Aljaška, Mexický záliv</a:t>
            </a:r>
          </a:p>
          <a:p>
            <a:pPr lvl="1"/>
            <a:r>
              <a:rPr lang="cs-CZ" dirty="0" smtClean="0"/>
              <a:t>Uhlí – Apalačské pohoří</a:t>
            </a:r>
          </a:p>
          <a:p>
            <a:pPr lvl="1"/>
            <a:r>
              <a:rPr lang="cs-CZ" dirty="0" smtClean="0"/>
              <a:t>Měď – Salt Lake City</a:t>
            </a:r>
          </a:p>
          <a:p>
            <a:pPr lvl="1"/>
            <a:r>
              <a:rPr lang="cs-CZ" dirty="0" smtClean="0"/>
              <a:t>Drahé kovy – Aljaška, západ USA</a:t>
            </a:r>
          </a:p>
          <a:p>
            <a:pPr lvl="1"/>
            <a:r>
              <a:rPr lang="cs-CZ" dirty="0" smtClean="0"/>
              <a:t>Uran – Texas, Nové Mexico</a:t>
            </a:r>
          </a:p>
          <a:p>
            <a:r>
              <a:rPr lang="cs-CZ" dirty="0" smtClean="0"/>
              <a:t>Strojírenství</a:t>
            </a:r>
          </a:p>
          <a:p>
            <a:pPr lvl="1"/>
            <a:r>
              <a:rPr lang="cs-CZ" dirty="0" smtClean="0"/>
              <a:t>Detroit – Ford, GMC, Chevrolet</a:t>
            </a:r>
          </a:p>
          <a:p>
            <a:pPr lvl="1"/>
            <a:r>
              <a:rPr lang="cs-CZ" dirty="0" smtClean="0"/>
              <a:t>Seattle  - Boeing</a:t>
            </a:r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lnSpcReduction="10000"/>
          </a:bodyPr>
          <a:lstStyle/>
          <a:p>
            <a:pPr lvl="1"/>
            <a:r>
              <a:rPr lang="cs-CZ" dirty="0" smtClean="0"/>
              <a:t>Silicon Valley – elektronika, Apple, HP</a:t>
            </a:r>
          </a:p>
          <a:p>
            <a:r>
              <a:rPr lang="cs-CZ" dirty="0" smtClean="0"/>
              <a:t>Potravinářský</a:t>
            </a:r>
          </a:p>
          <a:p>
            <a:pPr lvl="1"/>
            <a:r>
              <a:rPr lang="cs-CZ" dirty="0" smtClean="0"/>
              <a:t>Atlanta – Coca Cola</a:t>
            </a:r>
          </a:p>
          <a:p>
            <a:r>
              <a:rPr lang="cs-CZ" dirty="0" smtClean="0"/>
              <a:t>Chemický</a:t>
            </a:r>
          </a:p>
          <a:p>
            <a:pPr lvl="1"/>
            <a:r>
              <a:rPr lang="cs-CZ" dirty="0" smtClean="0"/>
              <a:t>Texas – Houston, Louisiana – zpracování ropy – Texaco </a:t>
            </a:r>
          </a:p>
          <a:p>
            <a:r>
              <a:rPr lang="cs-CZ" dirty="0" smtClean="0"/>
              <a:t>Energetický – všechny typy</a:t>
            </a:r>
          </a:p>
          <a:p>
            <a:r>
              <a:rPr lang="cs-CZ" dirty="0" smtClean="0"/>
              <a:t>NASA – vesmírný výzkum – Houston, Florida</a:t>
            </a:r>
          </a:p>
          <a:p>
            <a:r>
              <a:rPr lang="cs-CZ" dirty="0" smtClean="0"/>
              <a:t>Doprava</a:t>
            </a:r>
          </a:p>
          <a:p>
            <a:pPr lvl="1"/>
            <a:r>
              <a:rPr lang="cs-CZ" dirty="0" smtClean="0"/>
              <a:t>Hustá dopravní síť, všechny druhy dopravy</a:t>
            </a:r>
          </a:p>
          <a:p>
            <a:pPr lvl="1"/>
            <a:r>
              <a:rPr lang="cs-CZ" dirty="0" smtClean="0"/>
              <a:t>Letiště: New York, Atlanta, Chicago</a:t>
            </a:r>
          </a:p>
          <a:p>
            <a:pPr lvl="1"/>
            <a:r>
              <a:rPr lang="cs-CZ" dirty="0" smtClean="0"/>
              <a:t>Přístavy : New York, New Orleans, San Diego 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2QZ4H56NJ3VP-63-1861</_dlc_DocId>
    <_dlc_DocIdUrl xmlns="739c032b-a5be-4b43-b007-0b056e5ef5b0">
      <Url>https://sharepoint.postupicka.cz/seminar4/_layouts/DocIdRedir.aspx?ID=2QZ4H56NJ3VP-63-1861</Url>
      <Description>2QZ4H56NJ3VP-63-1861</Description>
    </_dlc_DocIdUrl>
  </documentManagement>
</p:properties>
</file>

<file path=customXml/itemProps1.xml><?xml version="1.0" encoding="utf-8"?>
<ds:datastoreItem xmlns:ds="http://schemas.openxmlformats.org/officeDocument/2006/customXml" ds:itemID="{01BEA268-3415-4E8B-BE23-077BD4120C84}"/>
</file>

<file path=customXml/itemProps2.xml><?xml version="1.0" encoding="utf-8"?>
<ds:datastoreItem xmlns:ds="http://schemas.openxmlformats.org/officeDocument/2006/customXml" ds:itemID="{EB54ABF5-9E91-4F65-A44D-9D4458677DCF}"/>
</file>

<file path=customXml/itemProps3.xml><?xml version="1.0" encoding="utf-8"?>
<ds:datastoreItem xmlns:ds="http://schemas.openxmlformats.org/officeDocument/2006/customXml" ds:itemID="{E13245C0-B1E4-4896-AC10-E9D3FC865C53}"/>
</file>

<file path=customXml/itemProps4.xml><?xml version="1.0" encoding="utf-8"?>
<ds:datastoreItem xmlns:ds="http://schemas.openxmlformats.org/officeDocument/2006/customXml" ds:itemID="{7228CAA7-E5D4-40F8-B1E6-27D94574E02B}"/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279</Words>
  <Application>Microsoft Office PowerPoint</Application>
  <PresentationFormat>Předvádění na obrazovce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Prezentace aplikace PowerPoint</vt:lpstr>
      <vt:lpstr>Sociální charakteristika</vt:lpstr>
      <vt:lpstr>Prezentace aplikace PowerPoint</vt:lpstr>
      <vt:lpstr>Prezentace aplikace PowerPoint</vt:lpstr>
      <vt:lpstr>Ekonomická charakteristika</vt:lpstr>
      <vt:lpstr>Prezentace aplikace PowerPoint</vt:lpstr>
      <vt:lpstr>Průmysl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Socioekonomická charakteristika USA</dc:title>
  <dc:creator>Bagin Vojtěch</dc:creator>
  <cp:lastModifiedBy>Beranová, Dana</cp:lastModifiedBy>
  <cp:revision>20</cp:revision>
  <dcterms:created xsi:type="dcterms:W3CDTF">2013-02-17T18:20:01Z</dcterms:created>
  <dcterms:modified xsi:type="dcterms:W3CDTF">2013-02-18T17:02:22Z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c0504728-817a-4118-8868-6c1e8773bf74</vt:lpwstr>
  </property>
  <property fmtid="{D5CDD505-2E9C-101B-9397-08002B2CF9AE}" pid="3" name="ContentTypeId">
    <vt:lpwstr>0x010100E0F635AD3BA2CF44A3B9B86DC2AD9EC1</vt:lpwstr>
  </property>
</Properties>
</file>