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7D3B79B-3BBC-4EE5-A82C-E36D9AD2122A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78"/>
            <p14:sldId id="266"/>
            <p14:sldId id="267"/>
            <p14:sldId id="268"/>
            <p14:sldId id="277"/>
            <p14:sldId id="269"/>
            <p14:sldId id="270"/>
            <p14:sldId id="271"/>
            <p14:sldId id="272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4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6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6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68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28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89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6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65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1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8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B442-B16A-4BC6-BD8E-797B4E082028}" type="datetimeFigureOut">
              <a:rPr lang="cs-CZ" smtClean="0"/>
              <a:t>19.11.2012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DE02-796B-49B8-BCCA-73F5DC8898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7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ana\Desktop\a344cbe4fc_14696189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0"/>
            <a:ext cx="10261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          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                                           BIOSFÉRA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6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ana\Desktop\51546_1600x1200-wallpaper-cb133496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15240001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pat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4877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419600" y="18288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vysoké stromy (50 – 60 m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někdy </a:t>
            </a:r>
            <a:r>
              <a:rPr lang="cs-CZ" dirty="0">
                <a:solidFill>
                  <a:schemeClr val="bg1"/>
                </a:solidFill>
              </a:rPr>
              <a:t>dosahují až 80 </a:t>
            </a:r>
            <a:r>
              <a:rPr lang="cs-CZ" dirty="0" smtClean="0">
                <a:solidFill>
                  <a:schemeClr val="bg1"/>
                </a:solidFill>
              </a:rPr>
              <a:t>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středně </a:t>
            </a:r>
            <a:r>
              <a:rPr lang="cs-CZ" dirty="0">
                <a:solidFill>
                  <a:schemeClr val="bg1"/>
                </a:solidFill>
              </a:rPr>
              <a:t>vysoké stromy (15-30 m)</a:t>
            </a:r>
          </a:p>
          <a:p>
            <a:r>
              <a:rPr lang="cs-CZ" dirty="0">
                <a:solidFill>
                  <a:schemeClr val="bg1"/>
                </a:solidFill>
              </a:rPr>
              <a:t>      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keře</a:t>
            </a:r>
            <a:r>
              <a:rPr lang="cs-CZ" dirty="0">
                <a:solidFill>
                  <a:schemeClr val="bg1"/>
                </a:solidFill>
              </a:rPr>
              <a:t>, křoviny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    (nedostatek </a:t>
            </a:r>
            <a:r>
              <a:rPr lang="cs-CZ" dirty="0">
                <a:solidFill>
                  <a:schemeClr val="bg1"/>
                </a:solidFill>
              </a:rPr>
              <a:t>světla </a:t>
            </a:r>
            <a:r>
              <a:rPr lang="cs-CZ" dirty="0">
                <a:solidFill>
                  <a:schemeClr val="bg1"/>
                </a:solidFill>
                <a:sym typeface="Symbol"/>
              </a:rPr>
              <a:t> pnou se za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  světlem</a:t>
            </a:r>
            <a:r>
              <a:rPr lang="cs-CZ" dirty="0">
                <a:solidFill>
                  <a:schemeClr val="bg1"/>
                </a:solidFill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5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ana\Desktop\hy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0" y="0"/>
            <a:ext cx="9873344" cy="74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SVĚTLÉ TROPICKÉ LESY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Oblast subekvatoriálního pásu (od rovníku k obratníkům)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Množství srážek klesá</a:t>
            </a:r>
            <a:r>
              <a:rPr lang="cs-CZ" dirty="0" smtClean="0">
                <a:solidFill>
                  <a:schemeClr val="bg1"/>
                </a:solidFill>
              </a:rPr>
              <a:t>, doba deště se zkracuje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Pás tropickým  monzunů: J a JV Asie (období sucha a vlhka)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Změna typů lesů: </a:t>
            </a:r>
            <a:r>
              <a:rPr lang="cs-CZ" dirty="0" smtClean="0">
                <a:solidFill>
                  <a:schemeClr val="bg1"/>
                </a:solidFill>
              </a:rPr>
              <a:t>opadavé dřeviny, spodní patro zůstává stále zelené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Různorodost klesá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Rostliny:</a:t>
            </a:r>
            <a:r>
              <a:rPr lang="cs-CZ" dirty="0" smtClean="0">
                <a:solidFill>
                  <a:schemeClr val="bg1"/>
                </a:solidFill>
              </a:rPr>
              <a:t> rýže, čajovník, koření, tropické ovoce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Živočichové:</a:t>
            </a:r>
            <a:r>
              <a:rPr lang="cs-CZ" dirty="0" smtClean="0">
                <a:solidFill>
                  <a:schemeClr val="bg1"/>
                </a:solidFill>
              </a:rPr>
              <a:t> tygři, antilopy, hyeny, vlci, nosorožci, v Číně panda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a\Desktop\wplar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10801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SAVANY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patří do tropického suššího pásu (20 – 30° s. š</a:t>
            </a:r>
            <a:r>
              <a:rPr lang="pt-BR" dirty="0" smtClean="0">
                <a:solidFill>
                  <a:schemeClr val="bg1"/>
                </a:solidFill>
              </a:rPr>
              <a:t>.)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Ubývání srážek směrem k obratníkům (</a:t>
            </a:r>
            <a:r>
              <a:rPr lang="cs-CZ" dirty="0">
                <a:solidFill>
                  <a:schemeClr val="bg1"/>
                </a:solidFill>
              </a:rPr>
              <a:t>100 – 500 </a:t>
            </a:r>
            <a:r>
              <a:rPr lang="cs-CZ" dirty="0" smtClean="0">
                <a:solidFill>
                  <a:schemeClr val="bg1"/>
                </a:solidFill>
              </a:rPr>
              <a:t>mm)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Lesnaté porosty přecházejí do travních porostů (2-4m vysoké), kde jsou stromy a keře roztroušené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V období sucha</a:t>
            </a:r>
            <a:r>
              <a:rPr lang="cs-CZ" dirty="0" smtClean="0">
                <a:solidFill>
                  <a:schemeClr val="bg1"/>
                </a:solidFill>
              </a:rPr>
              <a:t>: vyprahlá půda, vznikají požáry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V období dešťů</a:t>
            </a:r>
            <a:r>
              <a:rPr lang="cs-CZ" dirty="0" smtClean="0">
                <a:solidFill>
                  <a:schemeClr val="bg1"/>
                </a:solidFill>
              </a:rPr>
              <a:t>: vegetační období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Rostliny:</a:t>
            </a:r>
            <a:r>
              <a:rPr lang="cs-CZ" dirty="0" smtClean="0">
                <a:solidFill>
                  <a:schemeClr val="bg1"/>
                </a:solidFill>
              </a:rPr>
              <a:t> baobaby (Afrika), blahovičník (Austrálie), obilí, bavlník, podzemnice olejná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Živočichové:</a:t>
            </a:r>
            <a:r>
              <a:rPr lang="cs-CZ" dirty="0" smtClean="0">
                <a:solidFill>
                  <a:schemeClr val="bg1"/>
                </a:solidFill>
              </a:rPr>
              <a:t> kopytníci (buvoli, žirafy, zebry, antilopy), šelmy (leopardi, gepardi, lvi), sloni, papoušci, pštros, plazi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9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a\Desktop\156201_national-geographic_pustynya_pesok_sledy_1920x108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3732"/>
            <a:ext cx="12211878" cy="697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POUŠTĚ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52600"/>
            <a:ext cx="64770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OBLAST: tropický a subtropický pás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(klasické poště kolem obratníků)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Minimálně 250 mm srážek ročně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(výpar vody několikanásobně převyšuje roční úhrn srážek)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14% pevniny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(nejrozsáhlejší Sahara 9 mil km</a:t>
            </a:r>
            <a:r>
              <a:rPr lang="cs-CZ" dirty="0">
                <a:solidFill>
                  <a:schemeClr val="bg1"/>
                </a:solidFill>
              </a:rPr>
              <a:t>²</a:t>
            </a:r>
            <a:r>
              <a:rPr lang="cs-CZ" dirty="0" smtClean="0">
                <a:solidFill>
                  <a:schemeClr val="bg1"/>
                </a:solidFill>
              </a:rPr>
              <a:t> 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Dělení: Hamady (kamenité)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Seriry (štěrkovité)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Ergy (písečné)</a:t>
            </a:r>
          </a:p>
          <a:p>
            <a:r>
              <a:rPr lang="cs-CZ" dirty="0">
                <a:solidFill>
                  <a:schemeClr val="bg1"/>
                </a:solidFill>
              </a:rPr>
              <a:t> V</a:t>
            </a:r>
            <a:r>
              <a:rPr lang="cs-CZ" dirty="0" smtClean="0">
                <a:solidFill>
                  <a:schemeClr val="bg1"/>
                </a:solidFill>
              </a:rPr>
              <a:t>ádí – suchá říční koryta, naplní se při deštích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2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Jana\Desktop\fennec-f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0160000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Oáza </a:t>
            </a:r>
            <a:r>
              <a:rPr lang="cs-CZ" dirty="0"/>
              <a:t>– místo v poušti, kde podpovrchová voda vystupuje na povrch  </a:t>
            </a:r>
          </a:p>
          <a:p>
            <a:endParaRPr lang="cs-CZ" b="1" dirty="0" smtClean="0"/>
          </a:p>
          <a:p>
            <a:r>
              <a:rPr lang="cs-CZ" b="1" dirty="0" smtClean="0"/>
              <a:t>Velké </a:t>
            </a:r>
            <a:r>
              <a:rPr lang="cs-CZ" b="1" dirty="0"/>
              <a:t>rozdíly</a:t>
            </a:r>
            <a:r>
              <a:rPr lang="cs-CZ" dirty="0"/>
              <a:t> mezi denní (až 50°C) a noční teplotou (teploty klesají i pod nulu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Silný vítr, malá vlhkost vzduchu, málo stálých vodních </a:t>
            </a:r>
            <a:r>
              <a:rPr lang="cs-CZ" dirty="0" smtClean="0"/>
              <a:t>toků</a:t>
            </a:r>
          </a:p>
          <a:p>
            <a:r>
              <a:rPr lang="cs-CZ" dirty="0"/>
              <a:t>Desertifikace – rozšiřování pouští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Rostliny</a:t>
            </a:r>
            <a:r>
              <a:rPr lang="cs-CZ" b="1" dirty="0"/>
              <a:t>:</a:t>
            </a:r>
            <a:r>
              <a:rPr lang="cs-CZ" dirty="0"/>
              <a:t> palma datlová, kaktusy </a:t>
            </a:r>
            <a:r>
              <a:rPr lang="cs-CZ" dirty="0" smtClean="0"/>
              <a:t>(zdužnatělé </a:t>
            </a:r>
            <a:r>
              <a:rPr lang="cs-CZ" dirty="0"/>
              <a:t>rostliny, zadržují vodu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/>
              <a:t>Živočichové:</a:t>
            </a:r>
            <a:r>
              <a:rPr lang="cs-CZ" dirty="0"/>
              <a:t> plazi, hmyz, hlodavci, zajícovci, na okrajích pouští (fenek, pouštní lišky a vlci)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Jana\Desktop\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4146"/>
            <a:ext cx="9436240" cy="77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Subtropické rostlinstvo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7400" dirty="0" smtClean="0">
                <a:solidFill>
                  <a:schemeClr val="bg1"/>
                </a:solidFill>
              </a:rPr>
              <a:t>V subtropické oblasti – horká a suchá léta, mírné zimy </a:t>
            </a: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r>
              <a:rPr lang="cs-CZ" sz="7400" dirty="0" smtClean="0">
                <a:solidFill>
                  <a:schemeClr val="bg1"/>
                </a:solidFill>
              </a:rPr>
              <a:t>Dřeviny zde neopadávají, jejich listy jsou tvrdé a kožovité</a:t>
            </a: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r>
              <a:rPr lang="cs-CZ" sz="7400" dirty="0" smtClean="0">
                <a:solidFill>
                  <a:schemeClr val="bg1"/>
                </a:solidFill>
              </a:rPr>
              <a:t>Nížiny - úrodné, ve vyšších polohách – pastviny (ovce, skot)</a:t>
            </a: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endParaRPr lang="cs-CZ" sz="7400" dirty="0">
              <a:solidFill>
                <a:schemeClr val="bg1"/>
              </a:solidFill>
            </a:endParaRPr>
          </a:p>
          <a:p>
            <a:endParaRPr lang="cs-CZ" sz="7400" dirty="0" smtClean="0">
              <a:solidFill>
                <a:schemeClr val="bg1"/>
              </a:solidFill>
            </a:endParaRPr>
          </a:p>
          <a:p>
            <a:r>
              <a:rPr lang="cs-CZ" sz="7400" dirty="0" smtClean="0">
                <a:solidFill>
                  <a:schemeClr val="bg1"/>
                </a:solidFill>
              </a:rPr>
              <a:t>Rostliny: obilí, ovoce, citrusy, víno, olivy, bavlna, tabák, korek, kukuřice, pistácie, rozmarýn</a:t>
            </a:r>
          </a:p>
          <a:p>
            <a:r>
              <a:rPr lang="cs-CZ" sz="7400" dirty="0" smtClean="0">
                <a:solidFill>
                  <a:schemeClr val="bg1"/>
                </a:solidFill>
              </a:rPr>
              <a:t>Živočichové: ptáci, hadi, ještěrka, hmyz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ana\Desktop\12092_1600x1200-wallpaper-cb1267713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437" y="-1524000"/>
            <a:ext cx="15240001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STEPI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Bylinné formace mírného pásu s převahou trav (horká léta, chladné zimy)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Rozsáhlé oblasti s vnitrozemským podnebím, s nedostačujícími srážkami pro růst stromu (300 mm)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 oblastech s vyššími srážkami – lesostepi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Vegetační období – 4 měsíce (střídání vlhkého a suchého období)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Step – Evropa (Rusko), Asie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Prérie – Severní Amerika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Pampa – Jižní Amerika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Puszta – Maďarsko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Meseta – Španělsko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Nejdůležitější světové oblasti pěstování obilí (černozemě)- obilnice světa (pšenice, kukuřice)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Rostliny: obilí, kukuřice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Živočichové: hlodavci, vlci, kočky, zajícovci, bažanti, bizoni, orli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092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na\Desktop\4991998b32_14696290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48" y="-117314"/>
            <a:ext cx="10210800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300px-Ta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482975" cy="17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LESY MÍRNÉHO PÁSU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0" y="1295400"/>
            <a:ext cx="3810000" cy="4114800"/>
          </a:xfrm>
        </p:spPr>
        <p:txBody>
          <a:bodyPr>
            <a:normAutofit fontScale="25000" lnSpcReduction="20000"/>
          </a:bodyPr>
          <a:lstStyle/>
          <a:p>
            <a:r>
              <a:rPr lang="cs-CZ" sz="7200" dirty="0" smtClean="0">
                <a:solidFill>
                  <a:schemeClr val="bg1"/>
                </a:solidFill>
              </a:rPr>
              <a:t>Mírný podnebný pás (severní polokoule)</a:t>
            </a:r>
          </a:p>
          <a:p>
            <a:r>
              <a:rPr lang="cs-CZ" sz="7200" dirty="0" smtClean="0">
                <a:solidFill>
                  <a:schemeClr val="bg1"/>
                </a:solidFill>
              </a:rPr>
              <a:t>V teplejších oblastech listnaté stromy (javor, buk, dub)</a:t>
            </a:r>
          </a:p>
          <a:p>
            <a:endParaRPr lang="cs-CZ" sz="7200" dirty="0" smtClean="0">
              <a:solidFill>
                <a:schemeClr val="bg1"/>
              </a:solidFill>
            </a:endParaRPr>
          </a:p>
          <a:p>
            <a:r>
              <a:rPr lang="cs-CZ" sz="7200" dirty="0" smtClean="0">
                <a:solidFill>
                  <a:schemeClr val="bg1"/>
                </a:solidFill>
              </a:rPr>
              <a:t>V chladnějších oblastech (smrk, borovice, jedle)</a:t>
            </a:r>
          </a:p>
          <a:p>
            <a:endParaRPr lang="cs-CZ" sz="7200" dirty="0" smtClean="0">
              <a:solidFill>
                <a:schemeClr val="bg1"/>
              </a:solidFill>
            </a:endParaRPr>
          </a:p>
          <a:p>
            <a:r>
              <a:rPr lang="cs-CZ" sz="7200" dirty="0" smtClean="0">
                <a:solidFill>
                  <a:schemeClr val="bg1"/>
                </a:solidFill>
              </a:rPr>
              <a:t>Dnes rapidní úpadek porostu – sídla, hustá dopravní síť, pole</a:t>
            </a:r>
          </a:p>
          <a:p>
            <a:endParaRPr lang="cs-CZ" sz="7200" dirty="0" smtClean="0">
              <a:solidFill>
                <a:schemeClr val="bg1"/>
              </a:solidFill>
            </a:endParaRPr>
          </a:p>
          <a:p>
            <a:r>
              <a:rPr lang="cs-CZ" sz="7200" dirty="0" smtClean="0">
                <a:solidFill>
                  <a:schemeClr val="bg1"/>
                </a:solidFill>
              </a:rPr>
              <a:t>Velká zásobárna dřeva</a:t>
            </a:r>
          </a:p>
          <a:p>
            <a:endParaRPr lang="cs-CZ" sz="7200" dirty="0" smtClean="0">
              <a:solidFill>
                <a:schemeClr val="bg1"/>
              </a:solidFill>
            </a:endParaRPr>
          </a:p>
          <a:p>
            <a:r>
              <a:rPr lang="cs-CZ" sz="7200" dirty="0" smtClean="0">
                <a:solidFill>
                  <a:schemeClr val="bg1"/>
                </a:solidFill>
              </a:rPr>
              <a:t>Živočichové</a:t>
            </a:r>
            <a:r>
              <a:rPr lang="cs-CZ" sz="7200" dirty="0">
                <a:solidFill>
                  <a:schemeClr val="bg1"/>
                </a:solidFill>
              </a:rPr>
              <a:t>: </a:t>
            </a:r>
            <a:r>
              <a:rPr lang="cs-CZ" sz="7200" dirty="0" err="1">
                <a:solidFill>
                  <a:schemeClr val="bg1"/>
                </a:solidFill>
              </a:rPr>
              <a:t>Euroasie</a:t>
            </a:r>
            <a:r>
              <a:rPr lang="cs-CZ" sz="7200" dirty="0">
                <a:solidFill>
                  <a:schemeClr val="bg1"/>
                </a:solidFill>
              </a:rPr>
              <a:t>: jeleni, medvědi, prasata, lišky, vlci, veverky, kuny, ptactvo, Severní Amerika: vačice, mýval, skunk, ondatra, rys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" y="1957410"/>
            <a:ext cx="2192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Tajga – nejrozsáhlejší lesní plocha na Zemi (jehličnaté lesy) Severní Amerika, </a:t>
            </a:r>
            <a:r>
              <a:rPr lang="cs-CZ" dirty="0" err="1">
                <a:solidFill>
                  <a:schemeClr val="bg1"/>
                </a:solidFill>
              </a:rPr>
              <a:t>Euroasie</a:t>
            </a:r>
            <a:r>
              <a:rPr lang="cs-CZ" dirty="0">
                <a:solidFill>
                  <a:schemeClr val="bg1"/>
                </a:solidFill>
              </a:rPr>
              <a:t> – smrky, modříny, borovice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1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a\Desktop\2800.Pics-National.Geographic.Photo.Of.The.Day.Collection._2001-2009_---SaFTaZeeN-2064.jpg_arctic-fox-leap-202265-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70" y="0"/>
            <a:ext cx="9982201" cy="74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300px-800px-Map-Tun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943350" cy="18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Subpolární oblasti s nízkými srážkami nedovolují rozvoji vegetace</a:t>
            </a:r>
          </a:p>
          <a:p>
            <a:r>
              <a:rPr lang="cs-CZ" dirty="0"/>
              <a:t>Po celý rok teplota nižší než 10°C</a:t>
            </a:r>
          </a:p>
          <a:p>
            <a:endParaRPr lang="cs-CZ" dirty="0" smtClean="0"/>
          </a:p>
          <a:p>
            <a:r>
              <a:rPr lang="cs-CZ" dirty="0" err="1" smtClean="0"/>
              <a:t>Lesotundra</a:t>
            </a:r>
            <a:r>
              <a:rPr lang="cs-CZ" dirty="0" smtClean="0"/>
              <a:t> – přechodné místo mezi tajgou a tundrou</a:t>
            </a:r>
          </a:p>
          <a:p>
            <a:endParaRPr lang="cs-CZ" dirty="0" smtClean="0"/>
          </a:p>
          <a:p>
            <a:r>
              <a:rPr lang="cs-CZ" dirty="0" smtClean="0"/>
              <a:t>Keřová tundra</a:t>
            </a:r>
          </a:p>
          <a:p>
            <a:r>
              <a:rPr lang="cs-CZ" dirty="0" smtClean="0"/>
              <a:t>Mechová tundra</a:t>
            </a:r>
          </a:p>
          <a:p>
            <a:r>
              <a:rPr lang="cs-CZ" dirty="0" smtClean="0"/>
              <a:t>Lišejníková tundra</a:t>
            </a:r>
          </a:p>
          <a:p>
            <a:endParaRPr lang="cs-CZ" dirty="0" smtClean="0"/>
          </a:p>
          <a:p>
            <a:r>
              <a:rPr lang="cs-CZ" dirty="0" smtClean="0"/>
              <a:t>Stromy přecházejí v keře</a:t>
            </a:r>
          </a:p>
          <a:p>
            <a:endParaRPr lang="cs-CZ" dirty="0" smtClean="0"/>
          </a:p>
          <a:p>
            <a:r>
              <a:rPr lang="cs-CZ" dirty="0" smtClean="0"/>
              <a:t>Rostliny: zakrslé břízy, vrby, mechy, lišejníky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Živočichové: sovice, zajíc, liška polární, soby, hmyz, ptáci (druhově chudá)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2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ana\Desktop\ngpolar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744201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Pustiny polárních oblastí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Nízká teplota</a:t>
            </a:r>
          </a:p>
          <a:p>
            <a:r>
              <a:rPr lang="cs-CZ" dirty="0" smtClean="0"/>
              <a:t>Trvalá sněhová pokrývka</a:t>
            </a:r>
          </a:p>
          <a:p>
            <a:endParaRPr lang="cs-CZ" dirty="0" smtClean="0"/>
          </a:p>
          <a:p>
            <a:r>
              <a:rPr lang="cs-CZ" dirty="0" smtClean="0"/>
              <a:t>Rozsáhlé zalednění</a:t>
            </a:r>
          </a:p>
          <a:p>
            <a:endParaRPr lang="cs-CZ" dirty="0" smtClean="0"/>
          </a:p>
          <a:p>
            <a:r>
              <a:rPr lang="cs-CZ" dirty="0" smtClean="0"/>
              <a:t>Organismy se soustředí v mořích a na jejich pobřeží</a:t>
            </a:r>
          </a:p>
          <a:p>
            <a:endParaRPr lang="cs-CZ" dirty="0" smtClean="0"/>
          </a:p>
          <a:p>
            <a:r>
              <a:rPr lang="cs-CZ" dirty="0" smtClean="0"/>
              <a:t>Rostliny: mechy, lišejníky, plankton</a:t>
            </a:r>
          </a:p>
          <a:p>
            <a:endParaRPr lang="cs-CZ" dirty="0" smtClean="0"/>
          </a:p>
          <a:p>
            <a:r>
              <a:rPr lang="cs-CZ" dirty="0" smtClean="0"/>
              <a:t>Živočichové: tučňáci, tuleni, mroži, kytovci, ryby, ploutvonožci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Živý obal Země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féra s vhodnými podmínkami pro život</a:t>
            </a:r>
          </a:p>
          <a:p>
            <a:endParaRPr lang="cs-CZ" dirty="0" smtClean="0"/>
          </a:p>
          <a:p>
            <a:r>
              <a:rPr lang="cs-CZ" dirty="0" smtClean="0"/>
              <a:t>zahrnuje i další geosféry (atmosféru, pedosféru </a:t>
            </a:r>
            <a:r>
              <a:rPr lang="cs-CZ" dirty="0"/>
              <a:t>a </a:t>
            </a:r>
            <a:r>
              <a:rPr lang="cs-CZ" dirty="0" smtClean="0"/>
              <a:t>hydrosféru) </a:t>
            </a:r>
          </a:p>
          <a:p>
            <a:endParaRPr lang="cs-CZ" dirty="0" smtClean="0"/>
          </a:p>
          <a:p>
            <a:r>
              <a:rPr lang="cs-CZ" dirty="0" smtClean="0"/>
              <a:t>využívá a přetváří sluneční energii v živé hmotě</a:t>
            </a:r>
          </a:p>
          <a:p>
            <a:endParaRPr lang="cs-CZ" dirty="0" smtClean="0"/>
          </a:p>
          <a:p>
            <a:r>
              <a:rPr lang="cs-CZ" dirty="0" smtClean="0"/>
              <a:t>probíhají zde biochemické procesy </a:t>
            </a:r>
          </a:p>
          <a:p>
            <a:pPr marL="0" indent="0">
              <a:buNone/>
            </a:pPr>
            <a:r>
              <a:rPr lang="cs-CZ" dirty="0" smtClean="0"/>
              <a:t>                                   produkce – tvorba organických látek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dekompozice – rozklad odumřelé organické hmoty</a:t>
            </a:r>
          </a:p>
          <a:p>
            <a:endParaRPr lang="cs-CZ" dirty="0" smtClean="0"/>
          </a:p>
          <a:p>
            <a:r>
              <a:rPr lang="cs-CZ" dirty="0" smtClean="0"/>
              <a:t>chemické složení: především </a:t>
            </a:r>
            <a:r>
              <a:rPr lang="cs-CZ" dirty="0" smtClean="0">
                <a:sym typeface="Symbol"/>
              </a:rPr>
              <a:t>kyslík, uhlík a vodík tyto prvky tvoří 97 živé hmoty</a:t>
            </a:r>
          </a:p>
          <a:p>
            <a:endParaRPr lang="cs-CZ" dirty="0" smtClean="0">
              <a:sym typeface="Symbol"/>
            </a:endParaRPr>
          </a:p>
          <a:p>
            <a:r>
              <a:rPr lang="cs-CZ" dirty="0" smtClean="0">
                <a:sym typeface="Symbol"/>
              </a:rPr>
              <a:t>v biosféře převládají rostlinné autotrofní fotosyntetizující organismy, které tvoří 90 veškeré živé hmoty</a:t>
            </a:r>
          </a:p>
        </p:txBody>
      </p:sp>
    </p:spTree>
    <p:extLst>
      <p:ext uri="{BB962C8B-B14F-4D97-AF65-F5344CB8AC3E}">
        <p14:creationId xmlns:p14="http://schemas.microsoft.com/office/powerpoint/2010/main" val="26784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Bioklimatické výškové stupně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Přírodní podmínky se mění podle nadmořské výšky</a:t>
            </a:r>
          </a:p>
          <a:p>
            <a:endParaRPr lang="cs-CZ" dirty="0" smtClean="0"/>
          </a:p>
          <a:p>
            <a:r>
              <a:rPr lang="cs-CZ" dirty="0" smtClean="0"/>
              <a:t>Vegetační stupeň – základní jednotka používaná vy fytogeografii, vyjadřuje výškovou pásmovitost</a:t>
            </a:r>
          </a:p>
          <a:p>
            <a:endParaRPr lang="cs-CZ" dirty="0" smtClean="0"/>
          </a:p>
          <a:p>
            <a:r>
              <a:rPr lang="cs-CZ" dirty="0" smtClean="0"/>
              <a:t>Celkem jich je 8 (</a:t>
            </a:r>
            <a:r>
              <a:rPr lang="cs-CZ" dirty="0"/>
              <a:t>Biota – výškové vegetační stupně ve střední </a:t>
            </a:r>
            <a:r>
              <a:rPr lang="cs-CZ" dirty="0" smtClean="0"/>
              <a:t>Evropě)</a:t>
            </a:r>
          </a:p>
          <a:p>
            <a:endParaRPr lang="cs-CZ" dirty="0" smtClean="0"/>
          </a:p>
          <a:p>
            <a:r>
              <a:rPr lang="cs-CZ" dirty="0" smtClean="0"/>
              <a:t>Nížinný stupeň – do 200 m, dubové lesy</a:t>
            </a:r>
          </a:p>
          <a:p>
            <a:r>
              <a:rPr lang="cs-CZ" dirty="0" smtClean="0"/>
              <a:t>Pahorkatinový – do 500 m, kulturně využívaná oblast</a:t>
            </a:r>
          </a:p>
          <a:p>
            <a:r>
              <a:rPr lang="cs-CZ" dirty="0" smtClean="0"/>
              <a:t>Podhorský – do 800 m, buky, jedle</a:t>
            </a:r>
          </a:p>
          <a:p>
            <a:r>
              <a:rPr lang="cs-CZ" dirty="0" smtClean="0"/>
              <a:t>Horský – do 1200 m, smrky</a:t>
            </a:r>
          </a:p>
          <a:p>
            <a:r>
              <a:rPr lang="cs-CZ" dirty="0" smtClean="0"/>
              <a:t>Subalpinský – do 1900 m, kosodřeviny, jalovce</a:t>
            </a:r>
          </a:p>
          <a:p>
            <a:r>
              <a:rPr lang="cs-CZ" dirty="0" smtClean="0"/>
              <a:t>Alpinský – do 2200 m, travnaté a bylinné porosty</a:t>
            </a:r>
          </a:p>
          <a:p>
            <a:r>
              <a:rPr lang="cs-CZ" dirty="0" smtClean="0"/>
              <a:t>Subnivální – do 2500 m, skály bez vegetace</a:t>
            </a:r>
          </a:p>
          <a:p>
            <a:r>
              <a:rPr lang="cs-CZ" dirty="0" smtClean="0"/>
              <a:t>Nivální – nad 2500 m, stupeň věčného sněhu a ledu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Biogeografie </a:t>
            </a:r>
            <a:r>
              <a:rPr lang="cs-CZ" dirty="0" smtClean="0"/>
              <a:t>(biologický zeměpis)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nauka o rozdělení rozrůzněnosti života v prostoru a čase</a:t>
            </a:r>
          </a:p>
          <a:p>
            <a:pPr marL="0" indent="0">
              <a:buNone/>
            </a:pPr>
            <a:r>
              <a:rPr lang="cs-CZ" dirty="0" smtClean="0"/>
              <a:t>       Odvětví: </a:t>
            </a:r>
          </a:p>
          <a:p>
            <a:pPr marL="0" indent="0">
              <a:buNone/>
            </a:pPr>
            <a:r>
              <a:rPr lang="cs-CZ" dirty="0" smtClean="0"/>
              <a:t>                       Zoogeografie – fauna (zabývá se rozšířením živočichů)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Fytogeografie – flóra (zabývá  se rozšířením rostlin)</a:t>
            </a:r>
          </a:p>
          <a:p>
            <a:endParaRPr lang="cs-CZ" dirty="0"/>
          </a:p>
          <a:p>
            <a:r>
              <a:rPr lang="cs-CZ" b="1" dirty="0" smtClean="0"/>
              <a:t>Fauna a flóra </a:t>
            </a:r>
            <a:r>
              <a:rPr lang="cs-CZ" dirty="0" smtClean="0"/>
              <a:t>zásadně ovlivňuje vzhled krajiny, vodu, půdu, zvětrání kořenových systému atd.</a:t>
            </a:r>
          </a:p>
          <a:p>
            <a:endParaRPr lang="cs-CZ" dirty="0" smtClean="0"/>
          </a:p>
          <a:p>
            <a:pPr fontAlgn="base"/>
            <a:r>
              <a:rPr lang="cs-CZ" b="1" dirty="0"/>
              <a:t>Biocenóza</a:t>
            </a:r>
            <a:r>
              <a:rPr lang="cs-CZ" dirty="0"/>
              <a:t> - soubor všech druhů živočichů, rostlin, hub a mikroorganismů, kteří žijí na určitém místě (biotopu) </a:t>
            </a:r>
            <a:endParaRPr lang="cs-CZ" dirty="0" smtClean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Biotop</a:t>
            </a:r>
            <a:r>
              <a:rPr lang="cs-CZ" dirty="0"/>
              <a:t> – místo, které organismům poskytuje podmínky pro život (geografická poloha, podnebí, atd</a:t>
            </a:r>
            <a:r>
              <a:rPr lang="cs-CZ" dirty="0" smtClean="0"/>
              <a:t>.)</a:t>
            </a:r>
          </a:p>
          <a:p>
            <a:pPr fontAlgn="base"/>
            <a:endParaRPr lang="cs-CZ" dirty="0"/>
          </a:p>
          <a:p>
            <a:pPr fontAlgn="base"/>
            <a:r>
              <a:rPr lang="cs-CZ" b="1" dirty="0" err="1"/>
              <a:t>Geobiocenóza</a:t>
            </a:r>
            <a:r>
              <a:rPr lang="cs-CZ" dirty="0"/>
              <a:t> - společenstvo rostlin a živočichů spojené se svým neživým prostředím (ekosystém) </a:t>
            </a:r>
            <a:endParaRPr lang="cs-CZ" dirty="0" smtClean="0"/>
          </a:p>
          <a:p>
            <a:pPr fontAlgn="base"/>
            <a:endParaRPr lang="cs-CZ" dirty="0"/>
          </a:p>
          <a:p>
            <a:r>
              <a:rPr lang="cs-CZ" b="1" dirty="0"/>
              <a:t>Ekosystém</a:t>
            </a:r>
            <a:r>
              <a:rPr lang="cs-CZ" dirty="0"/>
              <a:t> – je tvořen biocenózou a jejím biotypem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Ekosystémy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Přírodní ekosystémy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Druhově bohaté se složitými potravními vztahy</a:t>
            </a:r>
          </a:p>
          <a:p>
            <a:endParaRPr lang="cs-CZ" dirty="0" smtClean="0"/>
          </a:p>
          <a:p>
            <a:r>
              <a:rPr lang="cs-CZ" dirty="0" smtClean="0"/>
              <a:t>Stabilní, schopné autoregulace a samostatného vývoje </a:t>
            </a:r>
          </a:p>
          <a:p>
            <a:endParaRPr lang="cs-CZ" dirty="0" smtClean="0"/>
          </a:p>
          <a:p>
            <a:r>
              <a:rPr lang="cs-CZ" dirty="0" smtClean="0"/>
              <a:t>Schopné obnovení (kromě rapidního poškození)</a:t>
            </a:r>
          </a:p>
          <a:p>
            <a:endParaRPr lang="cs-CZ" dirty="0" smtClean="0"/>
          </a:p>
          <a:p>
            <a:r>
              <a:rPr lang="cs-CZ" dirty="0" smtClean="0"/>
              <a:t>Les, louka, jezero</a:t>
            </a: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724400" y="1447800"/>
            <a:ext cx="4041775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 smtClean="0"/>
              <a:t>Umělé ekosystémy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200" dirty="0" smtClean="0"/>
              <a:t>Vznikají zásahem člověka tvořeny malým množstvím druhů (monokultury)</a:t>
            </a:r>
          </a:p>
          <a:p>
            <a:r>
              <a:rPr lang="cs-CZ" sz="2200" dirty="0" smtClean="0"/>
              <a:t>Nestabilní, snadno narušitelné (škůdci)</a:t>
            </a:r>
          </a:p>
          <a:p>
            <a:endParaRPr lang="cs-CZ" sz="2200" dirty="0" smtClean="0"/>
          </a:p>
          <a:p>
            <a:r>
              <a:rPr lang="cs-CZ" sz="2200" dirty="0" smtClean="0"/>
              <a:t>Lidé je musí uměle udržovat (hnojení, zavlažování )</a:t>
            </a:r>
          </a:p>
          <a:p>
            <a:endParaRPr lang="cs-CZ" sz="2200" dirty="0" smtClean="0"/>
          </a:p>
          <a:p>
            <a:r>
              <a:rPr lang="cs-CZ" sz="2200" dirty="0" smtClean="0"/>
              <a:t>park, pole, rybník</a:t>
            </a:r>
          </a:p>
        </p:txBody>
      </p:sp>
    </p:spTree>
    <p:extLst>
      <p:ext uri="{BB962C8B-B14F-4D97-AF65-F5344CB8AC3E}">
        <p14:creationId xmlns:p14="http://schemas.microsoft.com/office/powerpoint/2010/main" val="25913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Podmínky pro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Podmínky se na různých místech liší</a:t>
            </a:r>
          </a:p>
          <a:p>
            <a:r>
              <a:rPr lang="cs-CZ" sz="1800" dirty="0"/>
              <a:t>k</a:t>
            </a:r>
            <a:r>
              <a:rPr lang="cs-CZ" sz="1800" dirty="0" smtClean="0"/>
              <a:t>ulovitý tvar Země</a:t>
            </a:r>
          </a:p>
          <a:p>
            <a:r>
              <a:rPr lang="cs-CZ" sz="1800" dirty="0" smtClean="0"/>
              <a:t>sklon zemské osy k rovině oběžné dráhy Země kolem Slunce</a:t>
            </a:r>
          </a:p>
          <a:p>
            <a:r>
              <a:rPr lang="cs-CZ" sz="1800" dirty="0"/>
              <a:t>z</a:t>
            </a:r>
            <a:r>
              <a:rPr lang="cs-CZ" sz="1800" dirty="0" smtClean="0"/>
              <a:t>emská rotace</a:t>
            </a:r>
          </a:p>
          <a:p>
            <a:endParaRPr lang="cs-CZ" sz="1800" dirty="0" smtClean="0"/>
          </a:p>
          <a:p>
            <a:r>
              <a:rPr lang="cs-CZ" sz="1800" dirty="0" smtClean="0"/>
              <a:t>Mění se od rovníku k pólům</a:t>
            </a:r>
          </a:p>
          <a:p>
            <a:pPr marL="0" indent="0">
              <a:buNone/>
            </a:pPr>
            <a:r>
              <a:rPr lang="cs-CZ" sz="1800" dirty="0" smtClean="0"/>
              <a:t>                      od pobřeží oceánů do vnitrozemí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od hladiny oceánů k vrcholům hor </a:t>
            </a:r>
          </a:p>
          <a:p>
            <a:endParaRPr lang="cs-CZ" sz="1800" dirty="0" smtClean="0"/>
          </a:p>
          <a:p>
            <a:r>
              <a:rPr lang="cs-CZ" sz="1800" dirty="0" smtClean="0"/>
              <a:t>Pro organismy je rozhodující sluneční záření (množství tepla a světla) a vláha.  </a:t>
            </a:r>
          </a:p>
          <a:p>
            <a:r>
              <a:rPr lang="cs-CZ" sz="1800" dirty="0" smtClean="0"/>
              <a:t>Bioklimatické pásy pevnin vznikly v důsledku různé intenzity slunečního záření.</a:t>
            </a:r>
          </a:p>
          <a:p>
            <a:r>
              <a:rPr lang="cs-CZ" sz="1800" dirty="0" smtClean="0"/>
              <a:t>Tyto podmínky závisí :    na zeměpisné šířce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na vzdálenosti od oceánů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na nadmořské výšce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na vlastnostech zemského povrchu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na oceánských proudech (studený/teplý  - vliv podnebí)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a na intenzitě zásahu člověka do ekosystému</a:t>
            </a:r>
          </a:p>
        </p:txBody>
      </p:sp>
    </p:spTree>
    <p:extLst>
      <p:ext uri="{BB962C8B-B14F-4D97-AF65-F5344CB8AC3E}">
        <p14:creationId xmlns:p14="http://schemas.microsoft.com/office/powerpoint/2010/main" val="444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oblasti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Rozlišujeme: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podnebné (krajinné pásy)</a:t>
            </a:r>
          </a:p>
          <a:p>
            <a:pPr marL="0" indent="0">
              <a:buNone/>
            </a:pPr>
            <a:r>
              <a:rPr lang="cs-CZ" dirty="0" smtClean="0"/>
              <a:t>                          přírodní krajiny (krajinná, vegetační pásma)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Podle toho, která společenstva v přírodní krajině převažovala hovoříme o krajině pouští, polopouští, savan, stepí, atd.</a:t>
            </a:r>
          </a:p>
          <a:p>
            <a:endParaRPr lang="cs-CZ" dirty="0" smtClean="0"/>
          </a:p>
          <a:p>
            <a:r>
              <a:rPr lang="cs-CZ" dirty="0" smtClean="0"/>
              <a:t>Organismy jsou přizpůsobeny přírodním podmínkám v krajinách (teplo/chlad, sucho/vlhko).</a:t>
            </a:r>
          </a:p>
          <a:p>
            <a:endParaRPr lang="cs-CZ" dirty="0" smtClean="0"/>
          </a:p>
          <a:p>
            <a:r>
              <a:rPr lang="cs-CZ" dirty="0" smtClean="0"/>
              <a:t>Původní přírodní krajiny jsou značně přetvořeny hospodářskou činností člověka.</a:t>
            </a:r>
          </a:p>
        </p:txBody>
      </p:sp>
    </p:spTree>
    <p:extLst>
      <p:ext uri="{BB962C8B-B14F-4D97-AF65-F5344CB8AC3E}">
        <p14:creationId xmlns:p14="http://schemas.microsoft.com/office/powerpoint/2010/main" val="2760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Bioklimatické pásy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Tropické deštné lesy</a:t>
            </a:r>
          </a:p>
          <a:p>
            <a:r>
              <a:rPr lang="cs-CZ" dirty="0" smtClean="0"/>
              <a:t>Světlé tropické lesy</a:t>
            </a:r>
          </a:p>
          <a:p>
            <a:r>
              <a:rPr lang="cs-CZ" dirty="0" smtClean="0"/>
              <a:t>Savany</a:t>
            </a:r>
          </a:p>
          <a:p>
            <a:r>
              <a:rPr lang="cs-CZ" dirty="0" smtClean="0"/>
              <a:t>Poště</a:t>
            </a:r>
          </a:p>
          <a:p>
            <a:r>
              <a:rPr lang="cs-CZ" dirty="0" smtClean="0"/>
              <a:t>Subtropické rostlinstvo</a:t>
            </a:r>
          </a:p>
          <a:p>
            <a:r>
              <a:rPr lang="cs-CZ" dirty="0" smtClean="0"/>
              <a:t>Stepi</a:t>
            </a:r>
          </a:p>
          <a:p>
            <a:r>
              <a:rPr lang="cs-CZ" dirty="0" smtClean="0"/>
              <a:t>Lesy mírného pásu</a:t>
            </a:r>
          </a:p>
          <a:p>
            <a:r>
              <a:rPr lang="cs-CZ" dirty="0" smtClean="0"/>
              <a:t>Tundra </a:t>
            </a:r>
          </a:p>
          <a:p>
            <a:r>
              <a:rPr lang="cs-CZ" dirty="0" smtClean="0"/>
              <a:t>Polární oblasti (pustiny)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3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na\Desktop\09-asian-elephant-strolling-through-forest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13106401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TROPICKÉ DEŠTNÉ LESY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 obou stranách rovníku: 10° SZŠ - 10° JZŠ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Stejnoměrná teplota: cca 25°C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Vysoké roční srážky: 2000 – 3000 mm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blasti: J Amerika (v povodí Amazonky), Afrika, (v povodí Konga), Indonésie, jižní část západní Indie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Tvořen 3 patry: vysoké stromy (50 – 60 m) někdy dosahují až 80 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              středně vysoké stromy (15-30 m)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              keře, křoviny (nedostatek světla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 pnou se za světlem)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  <a:sym typeface="Symbol"/>
            </a:endParaRPr>
          </a:p>
          <a:p>
            <a:r>
              <a:rPr lang="cs-CZ" dirty="0" smtClean="0">
                <a:solidFill>
                  <a:schemeClr val="bg1"/>
                </a:solidFill>
                <a:sym typeface="Symbol"/>
              </a:rPr>
              <a:t>Rozbahněná půda, úrodná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ana\Desktop\rondoniaforest-644210-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982201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TROPICKÉ DEŠTNÉ LESY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Druhová pestrost rostlinstva a hmyzu (1ha cca 100 druhů stromů)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Nejrozsáhlejší komplex: pralesy Amazonie (4 mil km²)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kácení kvůli vzácným dřevinám eben, mahagon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degradace půdy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, narušení vodního režimu v krajině</a:t>
            </a:r>
          </a:p>
          <a:p>
            <a:endParaRPr lang="cs-CZ" dirty="0" smtClean="0">
              <a:solidFill>
                <a:schemeClr val="bg1"/>
              </a:solidFill>
              <a:sym typeface="Symbol"/>
            </a:endParaRPr>
          </a:p>
          <a:p>
            <a:r>
              <a:rPr lang="cs-CZ" dirty="0" smtClean="0">
                <a:solidFill>
                  <a:schemeClr val="bg1"/>
                </a:solidFill>
                <a:sym typeface="Symbol"/>
              </a:rPr>
              <a:t>Směrem 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od rovníku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na sever a jih se tropické lesy 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rozvolňují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, jsou 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světlejší,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 snižuje se výška stromů, 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ubývá stromových pater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, klesá pestrost </a:t>
            </a:r>
          </a:p>
          <a:p>
            <a:endParaRPr lang="cs-CZ" dirty="0">
              <a:solidFill>
                <a:schemeClr val="bg1"/>
              </a:solidFill>
              <a:sym typeface="Symbol"/>
            </a:endParaRPr>
          </a:p>
          <a:p>
            <a:r>
              <a:rPr lang="cs-CZ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cs-CZ" b="1" dirty="0" smtClean="0">
                <a:solidFill>
                  <a:schemeClr val="bg1"/>
                </a:solidFill>
                <a:sym typeface="Symbol"/>
              </a:rPr>
              <a:t>epifyty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– organismy rostoucí na žijících rostlinách, ale vyživující se samostatně tzn. neparazitují př. orchidej)</a:t>
            </a:r>
          </a:p>
          <a:p>
            <a:endParaRPr lang="cs-CZ" dirty="0" smtClean="0">
              <a:solidFill>
                <a:schemeClr val="bg1"/>
              </a:solidFill>
              <a:sym typeface="Symbol"/>
            </a:endParaRPr>
          </a:p>
          <a:p>
            <a:r>
              <a:rPr lang="cs-CZ" b="1" dirty="0" smtClean="0">
                <a:solidFill>
                  <a:schemeClr val="bg1"/>
                </a:solidFill>
                <a:sym typeface="Symbol"/>
              </a:rPr>
              <a:t>Rostliny: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liány, banánovník, kaučukovník, palma, atd..</a:t>
            </a:r>
          </a:p>
          <a:p>
            <a:endParaRPr lang="cs-CZ" dirty="0" smtClean="0">
              <a:solidFill>
                <a:schemeClr val="bg1"/>
              </a:solidFill>
              <a:sym typeface="Symbol"/>
            </a:endParaRPr>
          </a:p>
          <a:p>
            <a:r>
              <a:rPr lang="cs-CZ" b="1" dirty="0" smtClean="0">
                <a:solidFill>
                  <a:schemeClr val="bg1"/>
                </a:solidFill>
                <a:sym typeface="Symbol"/>
              </a:rPr>
              <a:t>Živočichové: </a:t>
            </a:r>
            <a:r>
              <a:rPr lang="cs-CZ" dirty="0" smtClean="0">
                <a:solidFill>
                  <a:schemeClr val="bg1"/>
                </a:solidFill>
                <a:sym typeface="Symbol"/>
              </a:rPr>
              <a:t>amazonské pralesy: lenochodi, papoušci, anakondy, konžské pralesy: šimpanzi, krokodýli, hroši, indomalajské pralesy : tygři, levharti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2QZ4H56NJ3VP-63-1536</_dlc_DocId>
    <_dlc_DocIdUrl xmlns="739c032b-a5be-4b43-b007-0b056e5ef5b0">
      <Url>https://sharepoint.postupicka.cz/seminar4/_layouts/DocIdRedir.aspx?ID=2QZ4H56NJ3VP-63-1536</Url>
      <Description>2QZ4H56NJ3VP-63-1536</Description>
    </_dlc_DocIdUrl>
  </documentManagement>
</p:properties>
</file>

<file path=customXml/itemProps1.xml><?xml version="1.0" encoding="utf-8"?>
<ds:datastoreItem xmlns:ds="http://schemas.openxmlformats.org/officeDocument/2006/customXml" ds:itemID="{5679A18C-B1A2-4640-BCDB-F00D93AD6108}"/>
</file>

<file path=customXml/itemProps2.xml><?xml version="1.0" encoding="utf-8"?>
<ds:datastoreItem xmlns:ds="http://schemas.openxmlformats.org/officeDocument/2006/customXml" ds:itemID="{055BD3DA-9A81-4BDA-B1B9-C22A3850B1D1}"/>
</file>

<file path=customXml/itemProps3.xml><?xml version="1.0" encoding="utf-8"?>
<ds:datastoreItem xmlns:ds="http://schemas.openxmlformats.org/officeDocument/2006/customXml" ds:itemID="{5C680698-46E4-4ACF-880C-F9C91B19CC97}"/>
</file>

<file path=customXml/itemProps4.xml><?xml version="1.0" encoding="utf-8"?>
<ds:datastoreItem xmlns:ds="http://schemas.openxmlformats.org/officeDocument/2006/customXml" ds:itemID="{A46AC381-C9A5-4DBF-BA29-02C5DF5AB690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1286</Words>
  <Application>Microsoft Office PowerPoint</Application>
  <PresentationFormat>Předvádění na obrazovce (4:3)</PresentationFormat>
  <Paragraphs>270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                                                                                                         BIOSFÉRA</vt:lpstr>
      <vt:lpstr> Živý obal Země  </vt:lpstr>
      <vt:lpstr>Prezentace aplikace PowerPoint</vt:lpstr>
      <vt:lpstr> Ekosystémy  </vt:lpstr>
      <vt:lpstr>Podmínky pro život</vt:lpstr>
      <vt:lpstr>Přírodní oblasti Země</vt:lpstr>
      <vt:lpstr>Bioklimatické pásy</vt:lpstr>
      <vt:lpstr>TROPICKÉ DEŠTNÉ LESY</vt:lpstr>
      <vt:lpstr>TROPICKÉ DEŠTNÉ LESY</vt:lpstr>
      <vt:lpstr>Prezentace aplikace PowerPoint</vt:lpstr>
      <vt:lpstr>SVĚTLÉ TROPICKÉ LESY</vt:lpstr>
      <vt:lpstr>SAVANY</vt:lpstr>
      <vt:lpstr>POUŠTĚ</vt:lpstr>
      <vt:lpstr>POUŠTĚ</vt:lpstr>
      <vt:lpstr>Subtropické rostlinstvo</vt:lpstr>
      <vt:lpstr>STEPI</vt:lpstr>
      <vt:lpstr>LESY MÍRNÉHO PÁSU</vt:lpstr>
      <vt:lpstr>Tundra</vt:lpstr>
      <vt:lpstr>Pustiny polárních oblastí</vt:lpstr>
      <vt:lpstr>Bioklimatické výškové stupně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Biosféra</dc:title>
  <dc:creator>Jana</dc:creator>
  <cp:lastModifiedBy>Beranová, Dana</cp:lastModifiedBy>
  <cp:revision>35</cp:revision>
  <dcterms:created xsi:type="dcterms:W3CDTF">2012-11-09T18:57:49Z</dcterms:created>
  <dcterms:modified xsi:type="dcterms:W3CDTF">2012-11-19T11:00:06Z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db003106-7b9a-4bbb-8376-e27a6433022f</vt:lpwstr>
  </property>
</Properties>
</file>