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7" r:id="rId4"/>
    <p:sldId id="268" r:id="rId5"/>
    <p:sldId id="266" r:id="rId6"/>
    <p:sldId id="265" r:id="rId7"/>
    <p:sldId id="269" r:id="rId8"/>
    <p:sldId id="270" r:id="rId9"/>
    <p:sldId id="257" r:id="rId10"/>
    <p:sldId id="258" r:id="rId11"/>
    <p:sldId id="259" r:id="rId12"/>
    <p:sldId id="260" r:id="rId13"/>
    <p:sldId id="261" r:id="rId14"/>
    <p:sldId id="262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2AB77-3691-47BD-9E82-2663840CD0FA}" type="datetimeFigureOut">
              <a:rPr lang="cs-CZ" smtClean="0"/>
              <a:pPr/>
              <a:t>29.10.2012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EA994-A007-4339-8FB7-1F432F6BF09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2AB77-3691-47BD-9E82-2663840CD0FA}" type="datetimeFigureOut">
              <a:rPr lang="cs-CZ" smtClean="0"/>
              <a:pPr/>
              <a:t>29.10.2012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EA994-A007-4339-8FB7-1F432F6BF09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2AB77-3691-47BD-9E82-2663840CD0FA}" type="datetimeFigureOut">
              <a:rPr lang="cs-CZ" smtClean="0"/>
              <a:pPr/>
              <a:t>29.10.2012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EA994-A007-4339-8FB7-1F432F6BF09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2AB77-3691-47BD-9E82-2663840CD0FA}" type="datetimeFigureOut">
              <a:rPr lang="cs-CZ" smtClean="0"/>
              <a:pPr/>
              <a:t>29.10.2012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EA994-A007-4339-8FB7-1F432F6BF09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2AB77-3691-47BD-9E82-2663840CD0FA}" type="datetimeFigureOut">
              <a:rPr lang="cs-CZ" smtClean="0"/>
              <a:pPr/>
              <a:t>29.10.2012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EA994-A007-4339-8FB7-1F432F6BF09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2AB77-3691-47BD-9E82-2663840CD0FA}" type="datetimeFigureOut">
              <a:rPr lang="cs-CZ" smtClean="0"/>
              <a:pPr/>
              <a:t>29.10.2012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EA994-A007-4339-8FB7-1F432F6BF09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2AB77-3691-47BD-9E82-2663840CD0FA}" type="datetimeFigureOut">
              <a:rPr lang="cs-CZ" smtClean="0"/>
              <a:pPr/>
              <a:t>29.10.2012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EA994-A007-4339-8FB7-1F432F6BF09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2AB77-3691-47BD-9E82-2663840CD0FA}" type="datetimeFigureOut">
              <a:rPr lang="cs-CZ" smtClean="0"/>
              <a:pPr/>
              <a:t>29.10.2012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EA994-A007-4339-8FB7-1F432F6BF09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2AB77-3691-47BD-9E82-2663840CD0FA}" type="datetimeFigureOut">
              <a:rPr lang="cs-CZ" smtClean="0"/>
              <a:pPr/>
              <a:t>29.10.2012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EA994-A007-4339-8FB7-1F432F6BF09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2AB77-3691-47BD-9E82-2663840CD0FA}" type="datetimeFigureOut">
              <a:rPr lang="cs-CZ" smtClean="0"/>
              <a:pPr/>
              <a:t>29.10.2012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EA994-A007-4339-8FB7-1F432F6BF09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2AB77-3691-47BD-9E82-2663840CD0FA}" type="datetimeFigureOut">
              <a:rPr lang="cs-CZ" smtClean="0"/>
              <a:pPr/>
              <a:t>29.10.2012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EA994-A007-4339-8FB7-1F432F6BF09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2AB77-3691-47BD-9E82-2663840CD0FA}" type="datetimeFigureOut">
              <a:rPr lang="cs-CZ" smtClean="0"/>
              <a:pPr/>
              <a:t>29.10.2012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EA994-A007-4339-8FB7-1F432F6BF095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mtClean="0"/>
              <a:t>Světový oceán</a:t>
            </a:r>
            <a:endParaRPr lang="cs-CZ" dirty="0"/>
          </a:p>
        </p:txBody>
      </p:sp>
      <p:sp>
        <p:nvSpPr>
          <p:cNvPr id="7" name="Podnadpis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Atlantský oceán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2. největší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106,5 mil km</a:t>
            </a:r>
            <a:r>
              <a:rPr lang="cs-CZ" baseline="30000" dirty="0" smtClean="0">
                <a:solidFill>
                  <a:schemeClr val="bg1"/>
                </a:solidFill>
              </a:rPr>
              <a:t>2</a:t>
            </a:r>
            <a:r>
              <a:rPr lang="cs-CZ" dirty="0" smtClean="0">
                <a:solidFill>
                  <a:schemeClr val="bg1"/>
                </a:solidFill>
              </a:rPr>
              <a:t> 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Nejhlubší místo prohlubeň </a:t>
            </a:r>
            <a:r>
              <a:rPr lang="cs-CZ" dirty="0" err="1" smtClean="0">
                <a:solidFill>
                  <a:schemeClr val="bg1"/>
                </a:solidFill>
              </a:rPr>
              <a:t>Milwaukee</a:t>
            </a:r>
            <a:r>
              <a:rPr lang="cs-CZ" dirty="0" smtClean="0">
                <a:solidFill>
                  <a:schemeClr val="bg1"/>
                </a:solidFill>
              </a:rPr>
              <a:t>(8 648 m) v Portorickém příkopu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Název podle obra Atlase – podpíral nebeskou klenbu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Aragonitové písky, ropa, zemní plyn</a:t>
            </a:r>
            <a:endParaRPr lang="cs-CZ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Indický oceán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3 největší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73,6 mil km</a:t>
            </a:r>
            <a:r>
              <a:rPr lang="cs-CZ" baseline="30000" dirty="0" smtClean="0">
                <a:solidFill>
                  <a:schemeClr val="bg1"/>
                </a:solidFill>
              </a:rPr>
              <a:t>2</a:t>
            </a:r>
            <a:endParaRPr lang="cs-CZ" dirty="0" smtClean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Spojen se Středozemním mořem Suezským průplavem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Nejhlubší místo </a:t>
            </a:r>
            <a:r>
              <a:rPr lang="cs-CZ" dirty="0" err="1" smtClean="0">
                <a:solidFill>
                  <a:schemeClr val="bg1"/>
                </a:solidFill>
              </a:rPr>
              <a:t>Sundský</a:t>
            </a:r>
            <a:r>
              <a:rPr lang="cs-CZ" dirty="0" smtClean="0">
                <a:solidFill>
                  <a:schemeClr val="bg1"/>
                </a:solidFill>
              </a:rPr>
              <a:t> příkop – 7 531 m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Perský záliv – 40 % světové produkce ropy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Sever od rovníku – Monzuny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Kolem somálského pobřeží - pirátství</a:t>
            </a:r>
            <a:endParaRPr lang="cs-CZ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Jižní oceán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Uznám až v roce 2000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4. největší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20,3 mil km</a:t>
            </a:r>
            <a:r>
              <a:rPr lang="cs-CZ" baseline="30000" dirty="0" smtClean="0">
                <a:solidFill>
                  <a:schemeClr val="bg1"/>
                </a:solidFill>
              </a:rPr>
              <a:t>2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Antarktická spodní voda – velice chladná a slaná – pod ledovcem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Pravděpodobně rozsáhlé pole ropy a plynu, sedimenty zlata</a:t>
            </a:r>
          </a:p>
          <a:p>
            <a:endParaRPr lang="cs-CZ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Severní ledový oceán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Nejmenší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14 mil km</a:t>
            </a:r>
            <a:r>
              <a:rPr lang="cs-CZ" baseline="30000" dirty="0" smtClean="0">
                <a:solidFill>
                  <a:schemeClr val="bg1"/>
                </a:solidFill>
              </a:rPr>
              <a:t>2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Nejhlubší místo Polární hlubokomořská planina – 5449 m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3 druhy ledů : polární(50m), tabulový(2m), rychlý 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1958 – USS Nautilus podplula Arktidu a dokázala, že to není kontinent, ale zamrzlá hladina</a:t>
            </a:r>
            <a:endParaRPr lang="cs-CZ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Tichý oceán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Největší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165,3 mil km</a:t>
            </a:r>
            <a:r>
              <a:rPr lang="cs-CZ" baseline="30000" dirty="0" smtClean="0">
                <a:solidFill>
                  <a:schemeClr val="bg1"/>
                </a:solidFill>
              </a:rPr>
              <a:t>2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Nachází se zde nejhlubší místo na Zemi Mariánský příkop – 10 994 m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Na západě – Pacifický ohňový kruh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Častá zemětřesení =</a:t>
            </a:r>
            <a:r>
              <a:rPr lang="en-US" dirty="0" smtClean="0">
                <a:solidFill>
                  <a:schemeClr val="bg1"/>
                </a:solidFill>
              </a:rPr>
              <a:t>&gt; </a:t>
            </a:r>
            <a:r>
              <a:rPr lang="cs-CZ" dirty="0" smtClean="0">
                <a:solidFill>
                  <a:schemeClr val="bg1"/>
                </a:solidFill>
              </a:rPr>
              <a:t>vlny tsunami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Nejširší místo – přes 20 000 km = polovina obvodu zeměkoule</a:t>
            </a:r>
            <a:endParaRPr lang="cs-CZ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6" name="Zástupný symbol pro obsah 5" descr="image001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Vlastnosti mořské vody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Salinita</a:t>
            </a:r>
          </a:p>
          <a:p>
            <a:endParaRPr lang="cs-CZ" dirty="0" smtClean="0">
              <a:solidFill>
                <a:schemeClr val="bg1"/>
              </a:solidFill>
            </a:endParaRPr>
          </a:p>
          <a:p>
            <a:endParaRPr lang="cs-CZ" dirty="0" smtClean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Mořské proudy </a:t>
            </a:r>
          </a:p>
          <a:p>
            <a:endParaRPr lang="cs-CZ" dirty="0" smtClean="0">
              <a:solidFill>
                <a:schemeClr val="bg1"/>
              </a:solidFill>
            </a:endParaRPr>
          </a:p>
          <a:p>
            <a:endParaRPr lang="cs-CZ" dirty="0" smtClean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Příliv a odliv</a:t>
            </a:r>
          </a:p>
          <a:p>
            <a:endParaRPr lang="cs-CZ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Salinita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Obecně označuje množství soli rozpuštěné v mořské vodě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Průměrná salinita: </a:t>
            </a:r>
            <a:r>
              <a:rPr lang="cs-CZ" dirty="0" smtClean="0">
                <a:solidFill>
                  <a:schemeClr val="bg1"/>
                </a:solidFill>
              </a:rPr>
              <a:t>36 </a:t>
            </a:r>
            <a:r>
              <a:rPr lang="cs-CZ" i="1" dirty="0" smtClean="0">
                <a:solidFill>
                  <a:schemeClr val="bg1"/>
                </a:solidFill>
              </a:rPr>
              <a:t>‰</a:t>
            </a:r>
            <a:r>
              <a:rPr lang="cs-CZ" dirty="0" smtClean="0">
                <a:solidFill>
                  <a:schemeClr val="bg1"/>
                </a:solidFill>
              </a:rPr>
              <a:t> </a:t>
            </a:r>
            <a:r>
              <a:rPr lang="cs-CZ" dirty="0" smtClean="0">
                <a:solidFill>
                  <a:schemeClr val="bg1"/>
                </a:solidFill>
              </a:rPr>
              <a:t>(g/l)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Ovlivňována : výpary, srážkami, přítoky, cirkulace vody</a:t>
            </a:r>
          </a:p>
          <a:p>
            <a:pPr>
              <a:buNone/>
            </a:pPr>
            <a:r>
              <a:rPr lang="cs-CZ" dirty="0" smtClean="0">
                <a:solidFill>
                  <a:schemeClr val="bg1"/>
                </a:solidFill>
              </a:rPr>
              <a:t>-</a:t>
            </a:r>
            <a:r>
              <a:rPr lang="en-US" dirty="0" smtClean="0">
                <a:solidFill>
                  <a:schemeClr val="bg1"/>
                </a:solidFill>
              </a:rPr>
              <a:t>&gt; </a:t>
            </a:r>
            <a:r>
              <a:rPr lang="en-US" dirty="0" err="1" smtClean="0">
                <a:solidFill>
                  <a:schemeClr val="bg1"/>
                </a:solidFill>
              </a:rPr>
              <a:t>subtropick</a:t>
            </a:r>
            <a:r>
              <a:rPr lang="cs-CZ" dirty="0" smtClean="0">
                <a:solidFill>
                  <a:schemeClr val="bg1"/>
                </a:solidFill>
              </a:rPr>
              <a:t>á moře – více slaná než polární z důvodu vyššího výparu a menšího přítoku sladké vody z řek</a:t>
            </a:r>
            <a:endParaRPr lang="cs-CZ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Mořské proudy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Vznik : rozdílná teplota, rotace Země, proudění vzduchu (salinita)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Studené : od pólů k rovníku, ve větších hloubkách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Teplé : od rovníku k pólům, v menších hloubkách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Mají za následek, že některé části moře v arktické oblasti nezamrzají</a:t>
            </a:r>
            <a:endParaRPr lang="cs-CZ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 descr="800px-Corrientes-oceanicas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Příliv a odliv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Způsobeno gravitačním působením okolních vesmírných těles, hlavně Sluncem a Měsícem, ale také odstředivou silou rotace Země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Příliv vzniká na straně přivrácené i odvrácené k Měsíci, každých 12h 25min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Skočný příliv – Slunce, Měsíc a Země v jedné rovině – větší příliv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Hluchý příliv – Slunce-Země a Země-Měsíc -</a:t>
            </a:r>
            <a:r>
              <a:rPr lang="en-US" dirty="0" smtClean="0">
                <a:solidFill>
                  <a:schemeClr val="bg1"/>
                </a:solidFill>
              </a:rPr>
              <a:t>&gt;</a:t>
            </a:r>
            <a:r>
              <a:rPr lang="cs-CZ" dirty="0" smtClean="0">
                <a:solidFill>
                  <a:schemeClr val="bg1"/>
                </a:solidFill>
              </a:rPr>
              <a:t> pravý úhel – menší příliv</a:t>
            </a:r>
          </a:p>
          <a:p>
            <a:endParaRPr lang="cs-CZ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 descr="Pływy_morskie.svg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Základní Informace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Složen z oceánů, moří, zálivů a </a:t>
            </a:r>
            <a:r>
              <a:rPr lang="cs-CZ" smtClean="0">
                <a:solidFill>
                  <a:schemeClr val="bg1"/>
                </a:solidFill>
              </a:rPr>
              <a:t>veškeré vodní masy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71 % povrchu Země =</a:t>
            </a:r>
            <a:r>
              <a:rPr lang="en-US" dirty="0" smtClean="0">
                <a:solidFill>
                  <a:schemeClr val="bg1"/>
                </a:solidFill>
              </a:rPr>
              <a:t>&gt;</a:t>
            </a:r>
            <a:r>
              <a:rPr lang="cs-CZ" dirty="0" smtClean="0">
                <a:solidFill>
                  <a:schemeClr val="bg1"/>
                </a:solidFill>
              </a:rPr>
              <a:t> 361,3 mil km</a:t>
            </a:r>
            <a:r>
              <a:rPr lang="cs-CZ" baseline="30000" dirty="0" smtClean="0">
                <a:solidFill>
                  <a:schemeClr val="bg1"/>
                </a:solidFill>
              </a:rPr>
              <a:t>2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Skládá se z 5 oceánů: Atlantský, Tichý(Pacifik), Severní ledový, Indický, Jižní(2000)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96,5 % světových zásob vody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Průměrná salinita je 35 promile, kolísá v závislosti na proudech, srážkách, sladkovodních přítocích</a:t>
            </a:r>
            <a:endParaRPr lang="cs-CZ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0F635AD3BA2CF44A3B9B86DC2AD9EC1" ma:contentTypeVersion="1" ma:contentTypeDescription="Vytvoří nový dokument" ma:contentTypeScope="" ma:versionID="8f7326285afd49f5ef5002430cc49389">
  <xsd:schema xmlns:xsd="http://www.w3.org/2001/XMLSchema" xmlns:xs="http://www.w3.org/2001/XMLSchema" xmlns:p="http://schemas.microsoft.com/office/2006/metadata/properties" xmlns:ns2="739c032b-a5be-4b43-b007-0b056e5ef5b0" targetNamespace="http://schemas.microsoft.com/office/2006/metadata/properties" ma:root="true" ma:fieldsID="5f670596faa504749097f9c31e0ae072" ns2:_="">
    <xsd:import namespace="739c032b-a5be-4b43-b007-0b056e5ef5b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c032b-a5be-4b43-b007-0b056e5ef5b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39c032b-a5be-4b43-b007-0b056e5ef5b0">2QZ4H56NJ3VP-63-1507</_dlc_DocId>
    <_dlc_DocIdUrl xmlns="739c032b-a5be-4b43-b007-0b056e5ef5b0">
      <Url>https://sharepoint.postupicka.cz/seminar4/_layouts/DocIdRedir.aspx?ID=2QZ4H56NJ3VP-63-1507</Url>
      <Description>2QZ4H56NJ3VP-63-1507</Description>
    </_dlc_DocIdUrl>
  </documentManagement>
</p:properties>
</file>

<file path=customXml/itemProps1.xml><?xml version="1.0" encoding="utf-8"?>
<ds:datastoreItem xmlns:ds="http://schemas.openxmlformats.org/officeDocument/2006/customXml" ds:itemID="{1FCDF3E4-D215-46AB-86DD-FA5F527D9BB3}"/>
</file>

<file path=customXml/itemProps2.xml><?xml version="1.0" encoding="utf-8"?>
<ds:datastoreItem xmlns:ds="http://schemas.openxmlformats.org/officeDocument/2006/customXml" ds:itemID="{6761CBB8-B87C-464E-A350-9CAA135269C3}"/>
</file>

<file path=customXml/itemProps3.xml><?xml version="1.0" encoding="utf-8"?>
<ds:datastoreItem xmlns:ds="http://schemas.openxmlformats.org/officeDocument/2006/customXml" ds:itemID="{76510198-C13F-4F4D-9137-7DA6F29361E6}"/>
</file>

<file path=customXml/itemProps4.xml><?xml version="1.0" encoding="utf-8"?>
<ds:datastoreItem xmlns:ds="http://schemas.openxmlformats.org/officeDocument/2006/customXml" ds:itemID="{E509C191-770B-4A64-948E-EF320B27FAA6}"/>
</file>

<file path=docProps/app.xml><?xml version="1.0" encoding="utf-8"?>
<Properties xmlns="http://schemas.openxmlformats.org/officeDocument/2006/extended-properties" xmlns:vt="http://schemas.openxmlformats.org/officeDocument/2006/docPropsVTypes">
  <TotalTime>3010</TotalTime>
  <Words>415</Words>
  <Application>Microsoft Office PowerPoint</Application>
  <PresentationFormat>Předvádění na obrazovce (4:3)</PresentationFormat>
  <Paragraphs>63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sady Office</vt:lpstr>
      <vt:lpstr>Světový oceán</vt:lpstr>
      <vt:lpstr>Prezentace aplikace PowerPoint</vt:lpstr>
      <vt:lpstr>Vlastnosti mořské vody</vt:lpstr>
      <vt:lpstr>Salinita</vt:lpstr>
      <vt:lpstr>Mořské proudy</vt:lpstr>
      <vt:lpstr>Prezentace aplikace PowerPoint</vt:lpstr>
      <vt:lpstr>Příliv a odliv</vt:lpstr>
      <vt:lpstr>Prezentace aplikace PowerPoint</vt:lpstr>
      <vt:lpstr>Základní Informace</vt:lpstr>
      <vt:lpstr>Atlantský oceán</vt:lpstr>
      <vt:lpstr>Indický oceán</vt:lpstr>
      <vt:lpstr>Jižní oceán</vt:lpstr>
      <vt:lpstr>Severní ledový oceán</vt:lpstr>
      <vt:lpstr>Tichý oceán</vt:lpstr>
    </vt:vector>
  </TitlesOfParts>
  <Company>Autocont CZ a.s.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Světový oceán</dc:title>
  <dc:creator>admin</dc:creator>
  <cp:lastModifiedBy>Beranová, Dana</cp:lastModifiedBy>
  <cp:revision>41</cp:revision>
  <dcterms:created xsi:type="dcterms:W3CDTF">2012-09-23T17:20:16Z</dcterms:created>
  <dcterms:modified xsi:type="dcterms:W3CDTF">2012-10-29T11:25:57Z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0x010100E0F635AD3BA2CF44A3B9B86DC2AD9EC1</vt:lpwstr>
  </property>
  <property fmtid="{D5CDD505-2E9C-101B-9397-08002B2CF9AE}" pid="3" name="_dlc_DocIdItemGuid">
    <vt:lpwstr>5badecf3-3caa-40ec-b0da-991943936623</vt:lpwstr>
  </property>
</Properties>
</file>