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1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2FE"/>
    <a:srgbClr val="010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745B-9209-4EC1-AA1C-51F0E640B218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B9BC-DCF2-4935-9366-34EE0447E3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745B-9209-4EC1-AA1C-51F0E640B218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B9BC-DCF2-4935-9366-34EE0447E3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745B-9209-4EC1-AA1C-51F0E640B218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B9BC-DCF2-4935-9366-34EE0447E3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745B-9209-4EC1-AA1C-51F0E640B218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B9BC-DCF2-4935-9366-34EE0447E3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745B-9209-4EC1-AA1C-51F0E640B218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B9BC-DCF2-4935-9366-34EE0447E3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745B-9209-4EC1-AA1C-51F0E640B218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B9BC-DCF2-4935-9366-34EE0447E3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745B-9209-4EC1-AA1C-51F0E640B218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B9BC-DCF2-4935-9366-34EE0447E3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745B-9209-4EC1-AA1C-51F0E640B218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B9BC-DCF2-4935-9366-34EE0447E3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745B-9209-4EC1-AA1C-51F0E640B218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B9BC-DCF2-4935-9366-34EE0447E3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745B-9209-4EC1-AA1C-51F0E640B218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B9BC-DCF2-4935-9366-34EE0447E3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A745B-9209-4EC1-AA1C-51F0E640B218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FB9BC-DCF2-4935-9366-34EE0447E33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A745B-9209-4EC1-AA1C-51F0E640B218}" type="datetimeFigureOut">
              <a:rPr lang="cs-CZ" smtClean="0"/>
              <a:t>17.12.2012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FB9BC-DCF2-4935-9366-34EE0447E33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470025"/>
          </a:xfrm>
        </p:spPr>
        <p:txBody>
          <a:bodyPr>
            <a:noAutofit/>
          </a:bodyPr>
          <a:lstStyle/>
          <a:p>
            <a:r>
              <a:rPr lang="cs-CZ" sz="9500" b="1" spc="500" dirty="0" smtClean="0">
                <a:solidFill>
                  <a:srgbClr val="01077D"/>
                </a:solidFill>
                <a:effectLst>
                  <a:glow rad="228600">
                    <a:srgbClr val="D7D2FE"/>
                  </a:glow>
                </a:effectLst>
              </a:rPr>
              <a:t>D O P R A V A</a:t>
            </a:r>
          </a:p>
        </p:txBody>
      </p:sp>
      <p:pic>
        <p:nvPicPr>
          <p:cNvPr id="12290" name="Picture 2" descr="http://t3.gstatic.com/images?q=tbn:ANd9GcRGW_Lb1JEo2CmhWsTaxJGJnRqeZByRvlUAm9E_QnghpmPlkti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149080"/>
            <a:ext cx="2619375" cy="1743075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pic>
        <p:nvPicPr>
          <p:cNvPr id="12292" name="Picture 4" descr="http://www.archiweb.cz/Image/zpravy/2010-10/d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3933056"/>
            <a:ext cx="2514600" cy="2457451"/>
          </a:xfrm>
          <a:prstGeom prst="rect">
            <a:avLst/>
          </a:prstGeom>
          <a:noFill/>
          <a:effectLst>
            <a:softEdge rad="635000"/>
          </a:effectLst>
        </p:spPr>
      </p:pic>
      <p:pic>
        <p:nvPicPr>
          <p:cNvPr id="12294" name="Picture 6" descr="http://t2.gstatic.com/images?q=tbn:ANd9GcTHVA7ovJMINLzLsnMiI-drUmjiOV2hZs3GFl_XQJAS3x8zMYa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404664"/>
            <a:ext cx="2924175" cy="1562101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2296" name="Picture 8" descr="http://www.zajimavosti.info/wp-content/uploads/2008/05/lyberti-575x38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0"/>
            <a:ext cx="3748683" cy="2509988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pic>
        <p:nvPicPr>
          <p:cNvPr id="12300" name="Picture 12" descr="http://www.pmdp.cz/Files/pmdp/obr/sluzby/autobus48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4293096"/>
            <a:ext cx="2639616" cy="1979712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260649"/>
            <a:ext cx="7772400" cy="936104"/>
          </a:xfrm>
        </p:spPr>
        <p:txBody>
          <a:bodyPr/>
          <a:lstStyle/>
          <a:p>
            <a:r>
              <a:rPr lang="cs-CZ" u="sng" dirty="0" smtClean="0">
                <a:solidFill>
                  <a:schemeClr val="bg1"/>
                </a:solidFill>
              </a:rPr>
              <a:t>Doprava</a:t>
            </a:r>
            <a:endParaRPr lang="cs-CZ" u="sng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496944" cy="4824536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cs-CZ" dirty="0" smtClean="0">
                <a:solidFill>
                  <a:schemeClr val="bg1"/>
                </a:solidFill>
              </a:rPr>
              <a:t>      Lidská činnost, která zajišťuje přepravu lidí, </a:t>
            </a:r>
          </a:p>
          <a:p>
            <a:pPr algn="l"/>
            <a:r>
              <a:rPr lang="cs-CZ" dirty="0" smtClean="0">
                <a:solidFill>
                  <a:schemeClr val="bg1"/>
                </a:solidFill>
              </a:rPr>
              <a:t>        zvířat, informací, energie, nákladu.</a:t>
            </a:r>
          </a:p>
          <a:p>
            <a:pPr algn="l">
              <a:buFont typeface="Arial" pitchFamily="34" charset="0"/>
              <a:buChar char="•"/>
            </a:pPr>
            <a:endParaRPr lang="cs-CZ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cs-CZ" dirty="0" smtClean="0">
                <a:solidFill>
                  <a:schemeClr val="bg1"/>
                </a:solidFill>
              </a:rPr>
              <a:t>      </a:t>
            </a:r>
            <a:r>
              <a:rPr lang="pt-BR" dirty="0" smtClean="0">
                <a:solidFill>
                  <a:schemeClr val="bg1"/>
                </a:solidFill>
              </a:rPr>
              <a:t>Doprava se dělí na osobní a nákladní.</a:t>
            </a:r>
            <a:endParaRPr lang="cs-CZ" dirty="0" smtClean="0">
              <a:solidFill>
                <a:schemeClr val="bg1"/>
              </a:solidFill>
            </a:endParaRPr>
          </a:p>
          <a:p>
            <a:pPr algn="l"/>
            <a:endParaRPr lang="cs-CZ" dirty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cs-CZ" dirty="0" smtClean="0">
                <a:solidFill>
                  <a:schemeClr val="bg1"/>
                </a:solidFill>
              </a:rPr>
              <a:t>      Činitelé ovlivňující dopravu:</a:t>
            </a:r>
            <a:r>
              <a:rPr lang="cs-CZ" i="1" dirty="0" smtClean="0">
                <a:solidFill>
                  <a:schemeClr val="bg1"/>
                </a:solidFill>
              </a:rPr>
              <a:t> reliéf, počasí, </a:t>
            </a:r>
          </a:p>
          <a:p>
            <a:pPr algn="l"/>
            <a:r>
              <a:rPr lang="cs-CZ" i="1" dirty="0">
                <a:solidFill>
                  <a:schemeClr val="bg1"/>
                </a:solidFill>
              </a:rPr>
              <a:t> </a:t>
            </a:r>
            <a:r>
              <a:rPr lang="cs-CZ" i="1" dirty="0" smtClean="0">
                <a:solidFill>
                  <a:schemeClr val="bg1"/>
                </a:solidFill>
              </a:rPr>
              <a:t>       rozmístění obyvatel a trhu, hustota zalidnění,</a:t>
            </a:r>
          </a:p>
          <a:p>
            <a:pPr algn="l"/>
            <a:r>
              <a:rPr lang="cs-CZ" i="1" dirty="0" smtClean="0">
                <a:solidFill>
                  <a:schemeClr val="bg1"/>
                </a:solidFill>
              </a:rPr>
              <a:t>        ekonomická vyspělost státu</a:t>
            </a:r>
            <a:endParaRPr lang="cs-CZ" i="1" dirty="0" smtClean="0"/>
          </a:p>
          <a:p>
            <a:pPr algn="l"/>
            <a:endParaRPr lang="cs-CZ" dirty="0" smtClean="0">
              <a:solidFill>
                <a:schemeClr val="bg1"/>
              </a:solidFill>
            </a:endParaRPr>
          </a:p>
          <a:p>
            <a:pPr algn="l"/>
            <a:endParaRPr lang="cs-CZ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bg1"/>
                </a:solidFill>
              </a:rPr>
              <a:t>Největší výkon nákladní dopravy:</a:t>
            </a:r>
          </a:p>
          <a:p>
            <a:pPr>
              <a:buNone/>
            </a:pPr>
            <a:endParaRPr lang="cs-CZ" sz="5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200" dirty="0" smtClean="0">
                <a:solidFill>
                  <a:schemeClr val="bg1"/>
                </a:solidFill>
              </a:rPr>
              <a:t>námořní doprava 70% </a:t>
            </a:r>
          </a:p>
          <a:p>
            <a:pPr>
              <a:buNone/>
            </a:pPr>
            <a:r>
              <a:rPr lang="cs-CZ" sz="2200" dirty="0" smtClean="0">
                <a:solidFill>
                  <a:schemeClr val="bg1"/>
                </a:solidFill>
              </a:rPr>
              <a:t>železniční 16% </a:t>
            </a:r>
          </a:p>
          <a:p>
            <a:pPr>
              <a:buNone/>
            </a:pPr>
            <a:r>
              <a:rPr lang="cs-CZ" sz="2200" dirty="0" smtClean="0">
                <a:solidFill>
                  <a:schemeClr val="bg1"/>
                </a:solidFill>
              </a:rPr>
              <a:t>silniční 6% </a:t>
            </a:r>
          </a:p>
          <a:p>
            <a:pPr>
              <a:buNone/>
            </a:pPr>
            <a:r>
              <a:rPr lang="cs-CZ" sz="2200" dirty="0" smtClean="0">
                <a:solidFill>
                  <a:schemeClr val="bg1"/>
                </a:solidFill>
              </a:rPr>
              <a:t>potrubní 5% </a:t>
            </a:r>
          </a:p>
          <a:p>
            <a:pPr>
              <a:buNone/>
            </a:pPr>
            <a:r>
              <a:rPr lang="cs-CZ" sz="2200" dirty="0" smtClean="0">
                <a:solidFill>
                  <a:schemeClr val="bg1"/>
                </a:solidFill>
              </a:rPr>
              <a:t>vodní vnitrozemská 3% </a:t>
            </a:r>
          </a:p>
          <a:p>
            <a:pPr>
              <a:buNone/>
            </a:pPr>
            <a:r>
              <a:rPr lang="cs-CZ" sz="2200" dirty="0" smtClean="0">
                <a:solidFill>
                  <a:schemeClr val="bg1"/>
                </a:solidFill>
              </a:rPr>
              <a:t>letecká 1% </a:t>
            </a:r>
          </a:p>
          <a:p>
            <a:pPr>
              <a:buNone/>
            </a:pPr>
            <a:endParaRPr lang="cs-CZ" sz="2000" dirty="0">
              <a:solidFill>
                <a:schemeClr val="bg1"/>
              </a:solidFill>
            </a:endParaRPr>
          </a:p>
          <a:p>
            <a:r>
              <a:rPr lang="cs-CZ" sz="2800" dirty="0" smtClean="0">
                <a:solidFill>
                  <a:schemeClr val="bg1"/>
                </a:solidFill>
              </a:rPr>
              <a:t>Podíl na osobní dopravě</a:t>
            </a:r>
            <a:r>
              <a:rPr lang="cs-CZ" sz="2000" dirty="0" smtClean="0">
                <a:solidFill>
                  <a:schemeClr val="bg1"/>
                </a:solidFill>
              </a:rPr>
              <a:t>:</a:t>
            </a:r>
          </a:p>
          <a:p>
            <a:pPr>
              <a:buNone/>
            </a:pPr>
            <a:endParaRPr lang="cs-CZ" sz="5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2200" dirty="0" smtClean="0">
                <a:solidFill>
                  <a:schemeClr val="bg1"/>
                </a:solidFill>
              </a:rPr>
              <a:t>individuální silniční 60% </a:t>
            </a:r>
          </a:p>
          <a:p>
            <a:pPr>
              <a:buNone/>
            </a:pPr>
            <a:r>
              <a:rPr lang="cs-CZ" sz="2200" dirty="0" smtClean="0">
                <a:solidFill>
                  <a:schemeClr val="bg1"/>
                </a:solidFill>
              </a:rPr>
              <a:t>veřejná silniční 20% </a:t>
            </a:r>
          </a:p>
          <a:p>
            <a:pPr>
              <a:buNone/>
            </a:pPr>
            <a:r>
              <a:rPr lang="cs-CZ" sz="2200" dirty="0" smtClean="0">
                <a:solidFill>
                  <a:schemeClr val="bg1"/>
                </a:solidFill>
              </a:rPr>
              <a:t>železniční 12% </a:t>
            </a:r>
          </a:p>
          <a:p>
            <a:pPr>
              <a:buNone/>
            </a:pPr>
            <a:r>
              <a:rPr lang="cs-CZ" sz="2200" dirty="0" smtClean="0">
                <a:solidFill>
                  <a:schemeClr val="bg1"/>
                </a:solidFill>
              </a:rPr>
              <a:t>letecká 8% </a:t>
            </a:r>
          </a:p>
          <a:p>
            <a:pPr>
              <a:buNone/>
            </a:pPr>
            <a:endParaRPr lang="cs-CZ" sz="2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2000" dirty="0">
              <a:solidFill>
                <a:schemeClr val="bg1"/>
              </a:solidFill>
            </a:endParaRPr>
          </a:p>
          <a:p>
            <a:pPr>
              <a:buNone/>
            </a:pPr>
            <a:endParaRPr lang="cs-CZ" sz="2000" dirty="0" smtClean="0">
              <a:solidFill>
                <a:schemeClr val="bg1"/>
              </a:solidFill>
            </a:endParaRPr>
          </a:p>
          <a:p>
            <a:endParaRPr lang="cs-CZ" dirty="0" smtClean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20482" name="Picture 2" descr="http://www.dopravacek.cz/_media/dopravacek-a613900bda2fb1e3e6f250a976b8de15/naklada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64972">
            <a:off x="3780378" y="2122603"/>
            <a:ext cx="1915817" cy="1133525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0484" name="Picture 4" descr="http://media.novinky.cz/859/258598-top_foto1-4l9w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339022">
            <a:off x="5989452" y="928546"/>
            <a:ext cx="2474640" cy="1394048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0486" name="Picture 6" descr="http://g.denik.cz/17/2c/1_spadly_strom_lovcice_denik-38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50645">
            <a:off x="3635896" y="4941168"/>
            <a:ext cx="1747292" cy="1310469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0490" name="Picture 10" descr="http://www.vlaky.net/upload/images/reports/Zbynek/HodoninVlak1009_smal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1076527">
            <a:off x="5974845" y="4082371"/>
            <a:ext cx="2088232" cy="1566174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 Dopravní cesta – trasa, po které probíhá doprava,   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</a:rPr>
              <a:t>                                    spojuje dva koncové body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 Dopravní linka – cesta, na které probíhá  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</a:rPr>
              <a:t>                                   pravidelná doprava podle  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</a:rPr>
              <a:t>                                   předem daného jízdního řádu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Dopravní prostředek – slouží k dopravě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Předmět dopravy – to, co se dopravuje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Dopravní uzel – místo, kde se spojuje několik  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</a:rPr>
              <a:t>                                 dopravních cest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Dopravní síť – soustava cest a uzlů.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000" u="sng" dirty="0" smtClean="0">
                <a:solidFill>
                  <a:schemeClr val="bg1"/>
                </a:solidFill>
              </a:rPr>
              <a:t>Rozdělení</a:t>
            </a:r>
            <a:r>
              <a:rPr lang="cs-CZ" sz="3000" dirty="0" smtClean="0">
                <a:solidFill>
                  <a:schemeClr val="bg1"/>
                </a:solidFill>
              </a:rPr>
              <a:t>:</a:t>
            </a:r>
            <a:endParaRPr lang="cs-CZ" sz="3000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544616"/>
          </a:xfrm>
        </p:spPr>
        <p:txBody>
          <a:bodyPr>
            <a:normAutofit fontScale="25000" lnSpcReduction="20000"/>
          </a:bodyPr>
          <a:lstStyle/>
          <a:p>
            <a:r>
              <a:rPr lang="cs-CZ" sz="9200" b="1" dirty="0" smtClean="0">
                <a:solidFill>
                  <a:schemeClr val="bg1"/>
                </a:solidFill>
              </a:rPr>
              <a:t>Suchozemská doprava</a:t>
            </a:r>
          </a:p>
          <a:p>
            <a:pPr>
              <a:buNone/>
            </a:pPr>
            <a:endParaRPr lang="cs-CZ" sz="9200" dirty="0" smtClean="0">
              <a:solidFill>
                <a:schemeClr val="bg1"/>
              </a:solidFill>
            </a:endParaRPr>
          </a:p>
          <a:p>
            <a:pPr marL="514350" indent="-514350">
              <a:buAutoNum type="arabicParenR"/>
            </a:pPr>
            <a:r>
              <a:rPr lang="cs-CZ" sz="9200" u="sng" dirty="0" smtClean="0">
                <a:solidFill>
                  <a:schemeClr val="bg1"/>
                </a:solidFill>
              </a:rPr>
              <a:t>Silniční</a:t>
            </a:r>
            <a:r>
              <a:rPr lang="cs-CZ" sz="9200" dirty="0" smtClean="0">
                <a:solidFill>
                  <a:schemeClr val="bg1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cs-CZ" sz="9200" dirty="0">
                <a:solidFill>
                  <a:schemeClr val="bg1"/>
                </a:solidFill>
              </a:rPr>
              <a:t> </a:t>
            </a:r>
            <a:r>
              <a:rPr lang="cs-CZ" sz="9200" dirty="0" smtClean="0">
                <a:solidFill>
                  <a:schemeClr val="bg1"/>
                </a:solidFill>
              </a:rPr>
              <a:t>       -   využívá </a:t>
            </a:r>
            <a:r>
              <a:rPr lang="cs-CZ" sz="9200" dirty="0">
                <a:solidFill>
                  <a:schemeClr val="bg1"/>
                </a:solidFill>
              </a:rPr>
              <a:t>cesty se zpevněným </a:t>
            </a:r>
            <a:r>
              <a:rPr lang="cs-CZ" sz="9200" dirty="0" smtClean="0">
                <a:solidFill>
                  <a:schemeClr val="bg1"/>
                </a:solidFill>
              </a:rPr>
              <a:t>povrchem</a:t>
            </a:r>
          </a:p>
          <a:p>
            <a:pPr marL="514350" indent="-514350">
              <a:buNone/>
            </a:pPr>
            <a:r>
              <a:rPr lang="cs-CZ" sz="9200" dirty="0">
                <a:solidFill>
                  <a:schemeClr val="bg1"/>
                </a:solidFill>
              </a:rPr>
              <a:t> </a:t>
            </a:r>
            <a:r>
              <a:rPr lang="cs-CZ" sz="9200" dirty="0" smtClean="0">
                <a:solidFill>
                  <a:schemeClr val="bg1"/>
                </a:solidFill>
              </a:rPr>
              <a:t>       -   první </a:t>
            </a:r>
            <a:r>
              <a:rPr lang="cs-CZ" sz="9200" dirty="0">
                <a:solidFill>
                  <a:schemeClr val="bg1"/>
                </a:solidFill>
              </a:rPr>
              <a:t>cesty byly v </a:t>
            </a:r>
            <a:r>
              <a:rPr lang="cs-CZ" sz="9200" dirty="0" smtClean="0">
                <a:solidFill>
                  <a:schemeClr val="bg1"/>
                </a:solidFill>
              </a:rPr>
              <a:t>Římě</a:t>
            </a:r>
          </a:p>
          <a:p>
            <a:pPr marL="514350" indent="-514350">
              <a:buNone/>
            </a:pPr>
            <a:r>
              <a:rPr lang="cs-CZ" sz="9200" dirty="0">
                <a:solidFill>
                  <a:schemeClr val="bg1"/>
                </a:solidFill>
              </a:rPr>
              <a:t> </a:t>
            </a:r>
            <a:r>
              <a:rPr lang="cs-CZ" sz="9200" dirty="0" smtClean="0">
                <a:solidFill>
                  <a:schemeClr val="bg1"/>
                </a:solidFill>
              </a:rPr>
              <a:t>       -   nejhustší </a:t>
            </a:r>
            <a:r>
              <a:rPr lang="cs-CZ" sz="9200" dirty="0">
                <a:solidFill>
                  <a:schemeClr val="bg1"/>
                </a:solidFill>
              </a:rPr>
              <a:t>síť je v </a:t>
            </a:r>
            <a:r>
              <a:rPr lang="cs-CZ" sz="9200" dirty="0" smtClean="0">
                <a:solidFill>
                  <a:schemeClr val="bg1"/>
                </a:solidFill>
              </a:rPr>
              <a:t>Japonsku, Německu</a:t>
            </a:r>
            <a:r>
              <a:rPr lang="cs-CZ" sz="9200" dirty="0">
                <a:solidFill>
                  <a:schemeClr val="bg1"/>
                </a:solidFill>
              </a:rPr>
              <a:t>, </a:t>
            </a:r>
            <a:endParaRPr lang="cs-CZ" sz="9200" dirty="0" smtClean="0">
              <a:solidFill>
                <a:schemeClr val="bg1"/>
              </a:solidFill>
            </a:endParaRPr>
          </a:p>
          <a:p>
            <a:pPr marL="514350" indent="-514350">
              <a:buNone/>
            </a:pPr>
            <a:r>
              <a:rPr lang="cs-CZ" sz="9200" dirty="0">
                <a:solidFill>
                  <a:schemeClr val="bg1"/>
                </a:solidFill>
              </a:rPr>
              <a:t> </a:t>
            </a:r>
            <a:r>
              <a:rPr lang="cs-CZ" sz="9200" dirty="0" smtClean="0">
                <a:solidFill>
                  <a:schemeClr val="bg1"/>
                </a:solidFill>
              </a:rPr>
              <a:t>                  USA a západní Evropě</a:t>
            </a:r>
          </a:p>
          <a:p>
            <a:pPr marL="514350" indent="-514350">
              <a:buNone/>
            </a:pPr>
            <a:r>
              <a:rPr lang="cs-CZ" sz="9200" dirty="0">
                <a:solidFill>
                  <a:schemeClr val="bg1"/>
                </a:solidFill>
              </a:rPr>
              <a:t> </a:t>
            </a:r>
            <a:r>
              <a:rPr lang="cs-CZ" sz="9200" dirty="0" smtClean="0">
                <a:solidFill>
                  <a:schemeClr val="bg1"/>
                </a:solidFill>
              </a:rPr>
              <a:t>      -   </a:t>
            </a:r>
            <a:r>
              <a:rPr lang="cs-CZ" sz="9200" dirty="0">
                <a:solidFill>
                  <a:schemeClr val="bg1"/>
                </a:solidFill>
              </a:rPr>
              <a:t>vyspělé země 30-50</a:t>
            </a:r>
            <a:r>
              <a:rPr lang="cs-CZ" sz="9200" dirty="0" smtClean="0">
                <a:solidFill>
                  <a:schemeClr val="bg1"/>
                </a:solidFill>
              </a:rPr>
              <a:t>%, </a:t>
            </a:r>
            <a:r>
              <a:rPr lang="cs-CZ" sz="9200" dirty="0">
                <a:solidFill>
                  <a:schemeClr val="bg1"/>
                </a:solidFill>
              </a:rPr>
              <a:t>rozvojové země 1% lidí má vlastní </a:t>
            </a:r>
            <a:r>
              <a:rPr lang="cs-CZ" sz="9200" dirty="0" smtClean="0">
                <a:solidFill>
                  <a:schemeClr val="bg1"/>
                </a:solidFill>
              </a:rPr>
              <a:t>auta</a:t>
            </a:r>
            <a:endParaRPr lang="cs-CZ" sz="9200" dirty="0">
              <a:solidFill>
                <a:schemeClr val="bg1"/>
              </a:solidFill>
            </a:endParaRPr>
          </a:p>
          <a:p>
            <a:pPr marL="514350" indent="-514350">
              <a:buNone/>
            </a:pPr>
            <a:r>
              <a:rPr lang="cs-CZ" sz="9200" dirty="0" smtClean="0">
                <a:solidFill>
                  <a:schemeClr val="bg1"/>
                </a:solidFill>
              </a:rPr>
              <a:t>       -   (Automobil, Motocykl, Autobus, Trolejbus,</a:t>
            </a:r>
          </a:p>
          <a:p>
            <a:pPr marL="514350" indent="-514350">
              <a:buNone/>
            </a:pPr>
            <a:r>
              <a:rPr lang="cs-CZ" sz="9200" dirty="0" smtClean="0">
                <a:solidFill>
                  <a:schemeClr val="bg1"/>
                </a:solidFill>
              </a:rPr>
              <a:t>           Jízdní kolo, Potahové vozidlo)</a:t>
            </a:r>
          </a:p>
          <a:p>
            <a:pPr marL="514350" indent="-514350">
              <a:buNone/>
            </a:pPr>
            <a:endParaRPr lang="cs-CZ" sz="9200" dirty="0" smtClean="0">
              <a:solidFill>
                <a:schemeClr val="bg1"/>
              </a:solidFill>
            </a:endParaRPr>
          </a:p>
          <a:p>
            <a:pPr marL="514350" indent="-514350">
              <a:buNone/>
            </a:pPr>
            <a:r>
              <a:rPr lang="cs-CZ" sz="9200" dirty="0" smtClean="0">
                <a:solidFill>
                  <a:schemeClr val="bg1"/>
                </a:solidFill>
              </a:rPr>
              <a:t> 2)       </a:t>
            </a:r>
            <a:r>
              <a:rPr lang="cs-CZ" sz="9200" u="sng" dirty="0" smtClean="0">
                <a:solidFill>
                  <a:schemeClr val="bg1"/>
                </a:solidFill>
              </a:rPr>
              <a:t>Železniční</a:t>
            </a:r>
          </a:p>
          <a:p>
            <a:pPr marL="514350" indent="-514350">
              <a:buNone/>
            </a:pPr>
            <a:r>
              <a:rPr lang="cs-CZ" sz="9200" dirty="0">
                <a:solidFill>
                  <a:schemeClr val="bg1"/>
                </a:solidFill>
              </a:rPr>
              <a:t> </a:t>
            </a:r>
            <a:r>
              <a:rPr lang="cs-CZ" sz="9200" dirty="0" smtClean="0">
                <a:solidFill>
                  <a:schemeClr val="bg1"/>
                </a:solidFill>
              </a:rPr>
              <a:t>              –  </a:t>
            </a:r>
            <a:r>
              <a:rPr lang="cs-CZ" sz="9200" dirty="0">
                <a:solidFill>
                  <a:schemeClr val="bg1"/>
                </a:solidFill>
              </a:rPr>
              <a:t>první železnice v Anglii v roce </a:t>
            </a:r>
            <a:r>
              <a:rPr lang="cs-CZ" sz="9200" dirty="0" smtClean="0">
                <a:solidFill>
                  <a:schemeClr val="bg1"/>
                </a:solidFill>
              </a:rPr>
              <a:t>1825</a:t>
            </a:r>
          </a:p>
          <a:p>
            <a:pPr marL="514350" indent="-514350">
              <a:buNone/>
            </a:pPr>
            <a:r>
              <a:rPr lang="cs-CZ" sz="9200" dirty="0">
                <a:solidFill>
                  <a:schemeClr val="bg1"/>
                </a:solidFill>
              </a:rPr>
              <a:t> </a:t>
            </a:r>
            <a:r>
              <a:rPr lang="cs-CZ" sz="9200" dirty="0" smtClean="0">
                <a:solidFill>
                  <a:schemeClr val="bg1"/>
                </a:solidFill>
              </a:rPr>
              <a:t>              -   nejhustší </a:t>
            </a:r>
            <a:r>
              <a:rPr lang="cs-CZ" sz="9200" dirty="0">
                <a:solidFill>
                  <a:schemeClr val="bg1"/>
                </a:solidFill>
              </a:rPr>
              <a:t>síť je v Evropě, </a:t>
            </a:r>
            <a:r>
              <a:rPr lang="cs-CZ" sz="9200" dirty="0" smtClean="0">
                <a:solidFill>
                  <a:schemeClr val="bg1"/>
                </a:solidFill>
              </a:rPr>
              <a:t>Japonsku</a:t>
            </a:r>
            <a:endParaRPr lang="cs-CZ" sz="9200" dirty="0">
              <a:solidFill>
                <a:schemeClr val="bg1"/>
              </a:solidFill>
            </a:endParaRPr>
          </a:p>
          <a:p>
            <a:pPr marL="514350" indent="-514350">
              <a:buNone/>
            </a:pPr>
            <a:r>
              <a:rPr lang="cs-CZ" sz="9200" dirty="0" smtClean="0">
                <a:solidFill>
                  <a:schemeClr val="bg1"/>
                </a:solidFill>
              </a:rPr>
              <a:t>               -   (Vlak, Tramvaj, Metro, Pozemní  lanová dráha)</a:t>
            </a:r>
          </a:p>
          <a:p>
            <a:pPr marL="514350" indent="-514350">
              <a:buNone/>
            </a:pPr>
            <a:endParaRPr lang="cs-CZ" sz="8000" dirty="0" smtClean="0">
              <a:solidFill>
                <a:schemeClr val="bg1"/>
              </a:solidFill>
            </a:endParaRPr>
          </a:p>
          <a:p>
            <a:pPr marL="514350" indent="-514350">
              <a:buNone/>
            </a:pPr>
            <a:r>
              <a:rPr lang="cs-CZ" sz="8000" dirty="0" smtClean="0">
                <a:solidFill>
                  <a:schemeClr val="bg1"/>
                </a:solidFill>
              </a:rPr>
              <a:t>               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</a:rPr>
              <a:t>                   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976664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arenR" startAt="3"/>
            </a:pPr>
            <a:r>
              <a:rPr lang="cs-CZ" sz="4000" u="sng" dirty="0" smtClean="0">
                <a:solidFill>
                  <a:schemeClr val="bg1"/>
                </a:solidFill>
              </a:rPr>
              <a:t>Potrubní</a:t>
            </a:r>
            <a:r>
              <a:rPr lang="cs-CZ" sz="4000" dirty="0" smtClean="0">
                <a:solidFill>
                  <a:schemeClr val="bg1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cs-CZ" sz="4000" dirty="0" smtClean="0">
                <a:solidFill>
                  <a:schemeClr val="bg1"/>
                </a:solidFill>
              </a:rPr>
              <a:t>               – umožňují jednosměrnou přepravu</a:t>
            </a:r>
          </a:p>
          <a:p>
            <a:pPr marL="514350" indent="-514350">
              <a:buNone/>
            </a:pPr>
            <a:r>
              <a:rPr lang="cs-CZ" sz="4000" dirty="0" smtClean="0">
                <a:solidFill>
                  <a:schemeClr val="bg1"/>
                </a:solidFill>
              </a:rPr>
              <a:t>               -  ropovody, zemní plyn, parovody, potrubní pošta,..</a:t>
            </a:r>
          </a:p>
          <a:p>
            <a:pPr marL="514350" indent="-514350">
              <a:buNone/>
            </a:pPr>
            <a:endParaRPr lang="cs-CZ" sz="4000" dirty="0">
              <a:solidFill>
                <a:schemeClr val="bg1"/>
              </a:solidFill>
            </a:endParaRPr>
          </a:p>
          <a:p>
            <a:pPr marL="514350" indent="-514350">
              <a:buAutoNum type="arabicParenR" startAt="4"/>
            </a:pPr>
            <a:r>
              <a:rPr lang="cs-CZ" sz="4000" dirty="0" smtClean="0">
                <a:solidFill>
                  <a:schemeClr val="bg1"/>
                </a:solidFill>
              </a:rPr>
              <a:t>     </a:t>
            </a:r>
            <a:r>
              <a:rPr lang="cs-CZ" sz="4000" u="sng" dirty="0" smtClean="0">
                <a:solidFill>
                  <a:schemeClr val="bg1"/>
                </a:solidFill>
              </a:rPr>
              <a:t>Říční</a:t>
            </a:r>
          </a:p>
          <a:p>
            <a:pPr marL="514350" indent="-514350">
              <a:buNone/>
            </a:pPr>
            <a:r>
              <a:rPr lang="cs-CZ" sz="4000" dirty="0" smtClean="0">
                <a:solidFill>
                  <a:schemeClr val="bg1"/>
                </a:solidFill>
              </a:rPr>
              <a:t>           – výhody – laciná, pojme velké množství nákladů </a:t>
            </a:r>
          </a:p>
          <a:p>
            <a:pPr marL="514350" indent="-514350">
              <a:buNone/>
            </a:pPr>
            <a:r>
              <a:rPr lang="cs-CZ" sz="4000" dirty="0">
                <a:solidFill>
                  <a:schemeClr val="bg1"/>
                </a:solidFill>
              </a:rPr>
              <a:t> </a:t>
            </a:r>
            <a:r>
              <a:rPr lang="cs-CZ" sz="4000" dirty="0" smtClean="0">
                <a:solidFill>
                  <a:schemeClr val="bg1"/>
                </a:solidFill>
              </a:rPr>
              <a:t>             hlavně  sypkých</a:t>
            </a:r>
          </a:p>
          <a:p>
            <a:pPr marL="514350" indent="-514350">
              <a:buNone/>
            </a:pPr>
            <a:r>
              <a:rPr lang="cs-CZ" sz="4000" dirty="0" smtClean="0">
                <a:solidFill>
                  <a:schemeClr val="bg1"/>
                </a:solidFill>
              </a:rPr>
              <a:t>           -  nevýhody – znečištění řeky, závislá na stavu vody</a:t>
            </a:r>
          </a:p>
          <a:p>
            <a:pPr marL="514350" indent="-514350">
              <a:buNone/>
            </a:pPr>
            <a:r>
              <a:rPr lang="cs-CZ" sz="4000" dirty="0">
                <a:solidFill>
                  <a:schemeClr val="bg1"/>
                </a:solidFill>
              </a:rPr>
              <a:t> </a:t>
            </a:r>
            <a:r>
              <a:rPr lang="cs-CZ" sz="4000" dirty="0" smtClean="0">
                <a:solidFill>
                  <a:schemeClr val="bg1"/>
                </a:solidFill>
              </a:rPr>
              <a:t>              v řece, počasí</a:t>
            </a:r>
          </a:p>
          <a:p>
            <a:pPr marL="514350" indent="-514350">
              <a:buNone/>
            </a:pPr>
            <a:r>
              <a:rPr lang="cs-CZ" sz="4000" dirty="0" smtClean="0">
                <a:solidFill>
                  <a:schemeClr val="bg1"/>
                </a:solidFill>
              </a:rPr>
              <a:t>               </a:t>
            </a:r>
          </a:p>
          <a:p>
            <a:pPr marL="514350" indent="-514350">
              <a:buNone/>
            </a:pPr>
            <a:r>
              <a:rPr lang="cs-CZ" sz="4000" dirty="0" smtClean="0">
                <a:solidFill>
                  <a:schemeClr val="bg1"/>
                </a:solidFill>
              </a:rPr>
              <a:t>5)       </a:t>
            </a:r>
            <a:r>
              <a:rPr lang="cs-CZ" sz="4000" u="sng" dirty="0" smtClean="0">
                <a:solidFill>
                  <a:schemeClr val="bg1"/>
                </a:solidFill>
              </a:rPr>
              <a:t>Pevná  dopravní  zařízení</a:t>
            </a:r>
          </a:p>
          <a:p>
            <a:pPr marL="514350" indent="-514350">
              <a:buNone/>
            </a:pPr>
            <a:r>
              <a:rPr lang="cs-CZ" sz="4000" dirty="0" smtClean="0">
                <a:solidFill>
                  <a:schemeClr val="bg1"/>
                </a:solidFill>
              </a:rPr>
              <a:t>                   - (Výtah, Eskalátor, </a:t>
            </a:r>
            <a:r>
              <a:rPr lang="cs-CZ" sz="4000" dirty="0" err="1" smtClean="0">
                <a:solidFill>
                  <a:schemeClr val="bg1"/>
                </a:solidFill>
              </a:rPr>
              <a:t>Travelátor</a:t>
            </a:r>
            <a:r>
              <a:rPr lang="cs-CZ" sz="4000" dirty="0" smtClean="0">
                <a:solidFill>
                  <a:schemeClr val="bg1"/>
                </a:solidFill>
              </a:rPr>
              <a:t>) </a:t>
            </a:r>
          </a:p>
          <a:p>
            <a:pPr marL="514350" indent="-514350">
              <a:buNone/>
            </a:pPr>
            <a:r>
              <a:rPr lang="cs-CZ" sz="4000" dirty="0" smtClean="0">
                <a:solidFill>
                  <a:schemeClr val="bg1"/>
                </a:solidFill>
              </a:rPr>
              <a:t>  </a:t>
            </a:r>
          </a:p>
          <a:p>
            <a:pPr marL="514350" indent="-514350">
              <a:buNone/>
            </a:pPr>
            <a:r>
              <a:rPr lang="cs-CZ" sz="4000" dirty="0">
                <a:solidFill>
                  <a:schemeClr val="bg1"/>
                </a:solidFill>
              </a:rPr>
              <a:t>6</a:t>
            </a:r>
            <a:r>
              <a:rPr lang="cs-CZ" sz="4000" dirty="0" smtClean="0">
                <a:solidFill>
                  <a:schemeClr val="bg1"/>
                </a:solidFill>
              </a:rPr>
              <a:t>)          </a:t>
            </a:r>
            <a:r>
              <a:rPr lang="cs-CZ" sz="4000" u="sng" dirty="0" smtClean="0">
                <a:solidFill>
                  <a:schemeClr val="bg1"/>
                </a:solidFill>
              </a:rPr>
              <a:t>Pomocí nosičů </a:t>
            </a:r>
          </a:p>
          <a:p>
            <a:pPr marL="514350" indent="-514350">
              <a:buNone/>
            </a:pPr>
            <a:r>
              <a:rPr lang="cs-CZ" sz="4000" dirty="0" smtClean="0">
                <a:solidFill>
                  <a:schemeClr val="bg1"/>
                </a:solidFill>
              </a:rPr>
              <a:t>                  - (listonoš, </a:t>
            </a:r>
            <a:r>
              <a:rPr lang="cs-CZ" sz="4000" dirty="0" err="1" smtClean="0">
                <a:solidFill>
                  <a:schemeClr val="bg1"/>
                </a:solidFill>
              </a:rPr>
              <a:t>pošťáci</a:t>
            </a:r>
            <a:r>
              <a:rPr lang="cs-CZ" sz="4000" dirty="0" smtClean="0">
                <a:solidFill>
                  <a:schemeClr val="bg1"/>
                </a:solidFill>
              </a:rPr>
              <a:t>)</a:t>
            </a:r>
          </a:p>
          <a:p>
            <a:pPr marL="514350" indent="-514350">
              <a:buNone/>
            </a:pPr>
            <a:r>
              <a:rPr lang="cs-CZ" sz="4000" dirty="0" smtClean="0">
                <a:solidFill>
                  <a:schemeClr val="bg1"/>
                </a:solidFill>
              </a:rPr>
              <a:t>                  </a:t>
            </a:r>
          </a:p>
          <a:p>
            <a:pPr marL="514350" indent="-514350">
              <a:buNone/>
            </a:pPr>
            <a:r>
              <a:rPr lang="cs-CZ" sz="4000" dirty="0">
                <a:solidFill>
                  <a:schemeClr val="bg1"/>
                </a:solidFill>
              </a:rPr>
              <a:t>7</a:t>
            </a:r>
            <a:r>
              <a:rPr lang="cs-CZ" sz="4000" dirty="0" smtClean="0">
                <a:solidFill>
                  <a:schemeClr val="bg1"/>
                </a:solidFill>
              </a:rPr>
              <a:t>)           </a:t>
            </a:r>
            <a:r>
              <a:rPr lang="cs-CZ" sz="4000" u="sng" dirty="0" smtClean="0">
                <a:solidFill>
                  <a:schemeClr val="bg1"/>
                </a:solidFill>
              </a:rPr>
              <a:t>Pomocí zvířat</a:t>
            </a:r>
          </a:p>
          <a:p>
            <a:pPr marL="514350" indent="-514350">
              <a:buNone/>
            </a:pPr>
            <a:r>
              <a:rPr lang="cs-CZ" sz="4000" dirty="0" smtClean="0">
                <a:solidFill>
                  <a:schemeClr val="bg1"/>
                </a:solidFill>
              </a:rPr>
              <a:t>                  –  (kůň, osel, velbloud) </a:t>
            </a:r>
          </a:p>
          <a:p>
            <a:endParaRPr lang="cs-CZ" dirty="0"/>
          </a:p>
        </p:txBody>
      </p:sp>
      <p:pic>
        <p:nvPicPr>
          <p:cNvPr id="21506" name="Picture 2" descr="http://www.algar.cz/foto/3-200901090619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4293096"/>
            <a:ext cx="2738060" cy="2108871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21508" name="Picture 4" descr="http://ekolist.cz/velkeobrazky/doprava/vodni/nakladni_lod07_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1844824"/>
            <a:ext cx="2089415" cy="1567061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Námořní doprava</a:t>
            </a:r>
            <a:endParaRPr lang="cs-CZ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</a:rPr>
              <a:t>        - převeze velké množství nákladů na velké vzdálenosti</a:t>
            </a:r>
          </a:p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       - levná, pomalá, při havárii znečišťuje životní prostředí,</a:t>
            </a:r>
          </a:p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         závislá na počasí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</a:rPr>
              <a:t>         Největší nákladní přístavy: 1. Šanghaj, 2. Singapur, 3. Rotterdam</a:t>
            </a:r>
          </a:p>
          <a:p>
            <a:pPr>
              <a:buNone/>
            </a:pPr>
            <a:endParaRPr lang="cs-CZ" dirty="0" smtClean="0">
              <a:solidFill>
                <a:schemeClr val="bg1"/>
              </a:solidFill>
            </a:endParaRPr>
          </a:p>
          <a:p>
            <a:r>
              <a:rPr lang="cs-CZ" b="1" dirty="0" smtClean="0">
                <a:solidFill>
                  <a:schemeClr val="bg1"/>
                </a:solidFill>
              </a:rPr>
              <a:t>Letecká doprava</a:t>
            </a:r>
            <a:endParaRPr lang="cs-CZ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</a:rPr>
              <a:t>        -  Používá se na velké vzdálenosti, přepravuje hlavně  </a:t>
            </a:r>
          </a:p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           osoby a rychle se kazící zboží, květiny, poštu.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</a:rPr>
              <a:t>        -   rychlá, drahá, závislá na počasí, hlučná.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</a:rPr>
              <a:t>        -   Hlavní letecké trasy:  mezi Evropou a s. Amerikou,  </a:t>
            </a:r>
          </a:p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            Evropou a </a:t>
            </a:r>
            <a:r>
              <a:rPr lang="cs-CZ" dirty="0" err="1" smtClean="0">
                <a:solidFill>
                  <a:schemeClr val="bg1"/>
                </a:solidFill>
              </a:rPr>
              <a:t>j</a:t>
            </a:r>
            <a:r>
              <a:rPr lang="cs-CZ" dirty="0" smtClean="0">
                <a:solidFill>
                  <a:schemeClr val="bg1"/>
                </a:solidFill>
              </a:rPr>
              <a:t>. Amerikou, Evropou a blízkým východem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</a:rPr>
              <a:t>        -    Letadla létají rychlostí přibližně 900 km/h</a:t>
            </a:r>
          </a:p>
          <a:p>
            <a:pPr>
              <a:buNone/>
            </a:pPr>
            <a:r>
              <a:rPr lang="cs-CZ" dirty="0" smtClean="0">
                <a:solidFill>
                  <a:schemeClr val="bg1"/>
                </a:solidFill>
              </a:rPr>
              <a:t>        Největší letiště podle počtu odbavených cestujících:</a:t>
            </a:r>
          </a:p>
          <a:p>
            <a:pPr>
              <a:buNone/>
            </a:pP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>       1. </a:t>
            </a:r>
            <a:r>
              <a:rPr lang="en-US" dirty="0" smtClean="0">
                <a:solidFill>
                  <a:schemeClr val="bg1"/>
                </a:solidFill>
              </a:rPr>
              <a:t>Atlanta– Hartsfield</a:t>
            </a:r>
            <a:r>
              <a:rPr lang="cs-CZ" dirty="0" smtClean="0">
                <a:solidFill>
                  <a:schemeClr val="bg1"/>
                </a:solidFill>
              </a:rPr>
              <a:t>, 2. </a:t>
            </a:r>
            <a:r>
              <a:rPr lang="en-US" dirty="0" smtClean="0">
                <a:solidFill>
                  <a:schemeClr val="bg1"/>
                </a:solidFill>
              </a:rPr>
              <a:t>Chicago– O´Hare</a:t>
            </a:r>
            <a:r>
              <a:rPr lang="cs-CZ" dirty="0" smtClean="0">
                <a:solidFill>
                  <a:schemeClr val="bg1"/>
                </a:solidFill>
              </a:rPr>
              <a:t>, 3. </a:t>
            </a:r>
            <a:r>
              <a:rPr lang="en-US" dirty="0" smtClean="0">
                <a:solidFill>
                  <a:schemeClr val="bg1"/>
                </a:solidFill>
              </a:rPr>
              <a:t>London– Heathrow</a:t>
            </a:r>
          </a:p>
          <a:p>
            <a:pPr>
              <a:buNone/>
            </a:pPr>
            <a:endParaRPr lang="cs-CZ" dirty="0" smtClean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u="sng" dirty="0" smtClean="0">
                <a:solidFill>
                  <a:schemeClr val="bg1"/>
                </a:solidFill>
              </a:rPr>
              <a:t>Negativní vlivy:</a:t>
            </a:r>
            <a:endParaRPr lang="cs-CZ" sz="3500" u="sng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znečištění ovzduší, vody a půdy</a:t>
            </a:r>
          </a:p>
          <a:p>
            <a:pPr>
              <a:buNone/>
            </a:pP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hluk a vibrace</a:t>
            </a:r>
          </a:p>
          <a:p>
            <a:pPr>
              <a:buNone/>
            </a:pP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Nehody</a:t>
            </a:r>
          </a:p>
          <a:p>
            <a:pPr>
              <a:buNone/>
            </a:pP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zábor půdy (zabere se město silnicí)</a:t>
            </a:r>
          </a:p>
          <a:p>
            <a:pPr>
              <a:buNone/>
            </a:pP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produkce odpadu</a:t>
            </a:r>
          </a:p>
          <a:p>
            <a:endParaRPr lang="cs-CZ" dirty="0" smtClean="0">
              <a:solidFill>
                <a:schemeClr val="bg1"/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588224" y="566124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sz="1500" dirty="0" smtClean="0">
                <a:solidFill>
                  <a:schemeClr val="bg1"/>
                </a:solidFill>
              </a:rPr>
              <a:t>Štěpánka </a:t>
            </a:r>
            <a:r>
              <a:rPr lang="cs-CZ" sz="1500" dirty="0" err="1" smtClean="0">
                <a:solidFill>
                  <a:schemeClr val="bg1"/>
                </a:solidFill>
              </a:rPr>
              <a:t>Kremlová</a:t>
            </a:r>
            <a:r>
              <a:rPr lang="cs-CZ" sz="1500" dirty="0" smtClean="0">
                <a:solidFill>
                  <a:schemeClr val="bg1"/>
                </a:solidFill>
              </a:rPr>
              <a:t> </a:t>
            </a:r>
            <a:r>
              <a:rPr lang="cs-CZ" sz="1500" dirty="0" err="1" smtClean="0">
                <a:solidFill>
                  <a:schemeClr val="bg1"/>
                </a:solidFill>
              </a:rPr>
              <a:t>6XB</a:t>
            </a:r>
            <a:endParaRPr lang="cs-CZ" sz="1500" dirty="0">
              <a:solidFill>
                <a:schemeClr val="bg1"/>
              </a:solidFill>
            </a:endParaRPr>
          </a:p>
          <a:p>
            <a:pPr>
              <a:buNone/>
            </a:pPr>
            <a:endParaRPr lang="cs-CZ" dirty="0" smtClean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2QZ4H56NJ3VP-63-1653</_dlc_DocId>
    <_dlc_DocIdUrl xmlns="739c032b-a5be-4b43-b007-0b056e5ef5b0">
      <Url>https://sharepoint.postupicka.cz/seminar4/_layouts/DocIdRedir.aspx?ID=2QZ4H56NJ3VP-63-1653</Url>
      <Description>2QZ4H56NJ3VP-63-1653</Description>
    </_dlc_DocIdUrl>
  </documentManagement>
</p:properties>
</file>

<file path=customXml/itemProps1.xml><?xml version="1.0" encoding="utf-8"?>
<ds:datastoreItem xmlns:ds="http://schemas.openxmlformats.org/officeDocument/2006/customXml" ds:itemID="{4FDF06FB-E2D5-4AA5-9CA7-CAAF27A4CA71}"/>
</file>

<file path=customXml/itemProps2.xml><?xml version="1.0" encoding="utf-8"?>
<ds:datastoreItem xmlns:ds="http://schemas.openxmlformats.org/officeDocument/2006/customXml" ds:itemID="{DB91FA0A-F76C-4A2B-AD84-6B464466B9B1}"/>
</file>

<file path=customXml/itemProps3.xml><?xml version="1.0" encoding="utf-8"?>
<ds:datastoreItem xmlns:ds="http://schemas.openxmlformats.org/officeDocument/2006/customXml" ds:itemID="{E9E6FC60-0BFC-43F4-A3C9-B18F2136018C}"/>
</file>

<file path=customXml/itemProps4.xml><?xml version="1.0" encoding="utf-8"?>
<ds:datastoreItem xmlns:ds="http://schemas.openxmlformats.org/officeDocument/2006/customXml" ds:itemID="{634FE038-6D84-435A-8B40-5BDAE7BFD96C}"/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525</Words>
  <Application>Microsoft Office PowerPoint</Application>
  <PresentationFormat>Předvádění na obrazovce (4:3)</PresentationFormat>
  <Paragraphs>101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D O P R A V A</vt:lpstr>
      <vt:lpstr>Doprava</vt:lpstr>
      <vt:lpstr>Prezentace aplikace PowerPoint</vt:lpstr>
      <vt:lpstr>Prezentace aplikace PowerPoint</vt:lpstr>
      <vt:lpstr>Rozdělení:</vt:lpstr>
      <vt:lpstr>Prezentace aplikace PowerPoint</vt:lpstr>
      <vt:lpstr>Prezentace aplikace PowerPoint</vt:lpstr>
      <vt:lpstr>Negativní vlivy:</vt:lpstr>
      <vt:lpstr>Prezentace aplikace PowerPoint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Štěpánka</dc:creator>
  <cp:lastModifiedBy>Beranová, Dana</cp:lastModifiedBy>
  <cp:revision>17</cp:revision>
  <dcterms:created xsi:type="dcterms:W3CDTF">2012-12-16T18:43:45Z</dcterms:created>
  <dcterms:modified xsi:type="dcterms:W3CDTF">2012-12-17T10:26:17Z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99c300a8-b57f-49fd-a855-d89225638fc4</vt:lpwstr>
  </property>
</Properties>
</file>