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71" r:id="rId9"/>
    <p:sldId id="259" r:id="rId10"/>
    <p:sldId id="260" r:id="rId11"/>
    <p:sldId id="266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00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3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42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188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43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8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18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21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08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35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61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bg2">
                <a:lumMod val="60000"/>
                <a:lumOff val="40000"/>
                <a:alpha val="93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DB6E9-A15D-4BF7-9AC9-2919CC4BF3A3}" type="datetimeFigureOut">
              <a:rPr lang="cs-CZ" smtClean="0"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C5CA-06F9-4144-B5EB-403B807DB3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8292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230425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Geografická charakteristika Střední Evropy I.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83894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(SRN, Alpské země</a:t>
            </a:r>
            <a:r>
              <a:rPr lang="cs-CZ" sz="3600" dirty="0" smtClean="0"/>
              <a:t>)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48629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OBYVATELSTVO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Jednonádrodností</a:t>
            </a:r>
            <a:r>
              <a:rPr lang="cs-CZ" dirty="0" smtClean="0"/>
              <a:t> stát (přes 91 % Němců)</a:t>
            </a:r>
          </a:p>
          <a:p>
            <a:r>
              <a:rPr lang="cs-CZ" dirty="0" smtClean="0"/>
              <a:t>Největší množství přistěhovalců </a:t>
            </a:r>
            <a:br>
              <a:rPr lang="cs-CZ" dirty="0" smtClean="0"/>
            </a:br>
            <a:r>
              <a:rPr lang="cs-CZ" dirty="0" smtClean="0"/>
              <a:t>(Turecko, bývalá Jugoslávie, Itálie, Řecko)</a:t>
            </a:r>
          </a:p>
          <a:p>
            <a:r>
              <a:rPr lang="cs-CZ" dirty="0" smtClean="0"/>
              <a:t>Nejhustěji zalidněný stát střední Evropy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/>
              <a:t>232 obyv./</a:t>
            </a:r>
            <a:r>
              <a:rPr lang="cs-CZ" dirty="0" smtClean="0"/>
              <a:t>km</a:t>
            </a:r>
            <a:r>
              <a:rPr lang="cs-CZ" baseline="30000" dirty="0" smtClean="0"/>
              <a:t>2</a:t>
            </a:r>
            <a:r>
              <a:rPr lang="cs-CZ" dirty="0"/>
              <a:t>)</a:t>
            </a:r>
          </a:p>
          <a:p>
            <a:r>
              <a:rPr lang="cs-CZ" dirty="0" smtClean="0"/>
              <a:t>Největší konurbace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03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PODNEBÍ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Oceánské – sever</a:t>
            </a:r>
          </a:p>
          <a:p>
            <a:r>
              <a:rPr lang="cs-CZ" dirty="0" smtClean="0"/>
              <a:t>K JV více kontinentální</a:t>
            </a:r>
          </a:p>
          <a:p>
            <a:r>
              <a:rPr lang="cs-CZ" dirty="0" smtClean="0"/>
              <a:t>Alpy - vysokohorské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49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HOSPODÁŘSTVÍ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cs-CZ" dirty="0" smtClean="0"/>
              <a:t>Ekonomicky nejsilnější stát Evropy (3. na světě)</a:t>
            </a:r>
          </a:p>
          <a:p>
            <a:r>
              <a:rPr lang="cs-CZ" dirty="0" smtClean="0"/>
              <a:t>Významná střediska </a:t>
            </a:r>
          </a:p>
          <a:p>
            <a:pPr lvl="1"/>
            <a:r>
              <a:rPr lang="cs-CZ" b="1" dirty="0" smtClean="0"/>
              <a:t>Berlín, Mnichov, Frankfurt</a:t>
            </a:r>
          </a:p>
          <a:p>
            <a:r>
              <a:rPr lang="cs-CZ" dirty="0" smtClean="0"/>
              <a:t>Významné oblasti </a:t>
            </a:r>
          </a:p>
          <a:p>
            <a:pPr lvl="1"/>
            <a:r>
              <a:rPr lang="cs-CZ" b="1" dirty="0" smtClean="0"/>
              <a:t>Porůří, Porýní</a:t>
            </a:r>
          </a:p>
          <a:p>
            <a:pPr lvl="1"/>
            <a:r>
              <a:rPr lang="cs-CZ" b="1" smtClean="0"/>
              <a:t>Sasko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413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PRŮMYSL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40560"/>
          </a:xfrm>
        </p:spPr>
        <p:txBody>
          <a:bodyPr>
            <a:normAutofit/>
          </a:bodyPr>
          <a:lstStyle/>
          <a:p>
            <a:r>
              <a:rPr lang="cs-CZ" b="1" dirty="0" smtClean="0"/>
              <a:t>Hnědé uhlí </a:t>
            </a:r>
            <a:r>
              <a:rPr lang="cs-CZ" dirty="0" smtClean="0"/>
              <a:t>(Sasko)</a:t>
            </a:r>
          </a:p>
          <a:p>
            <a:r>
              <a:rPr lang="cs-CZ" b="1" dirty="0"/>
              <a:t>D</a:t>
            </a:r>
            <a:r>
              <a:rPr lang="cs-CZ" b="1" dirty="0" smtClean="0"/>
              <a:t>raselné soli </a:t>
            </a:r>
          </a:p>
          <a:p>
            <a:r>
              <a:rPr lang="cs-CZ" b="1" dirty="0" smtClean="0"/>
              <a:t>Zemní plyn </a:t>
            </a:r>
            <a:r>
              <a:rPr lang="cs-CZ" dirty="0" smtClean="0"/>
              <a:t>(Severní moře)</a:t>
            </a:r>
          </a:p>
          <a:p>
            <a:r>
              <a:rPr lang="cs-CZ" dirty="0" smtClean="0"/>
              <a:t>Jaderné elektrárny (30 %), tepelné elektrárny</a:t>
            </a:r>
          </a:p>
          <a:p>
            <a:r>
              <a:rPr lang="cs-CZ" dirty="0" smtClean="0"/>
              <a:t>Odvětví průmyslu (především zpracovatelský)</a:t>
            </a:r>
          </a:p>
          <a:p>
            <a:pPr lvl="1"/>
            <a:r>
              <a:rPr lang="cs-CZ" dirty="0" smtClean="0"/>
              <a:t>Strojírenský (automobilový – BMW, VW, Mercedes)</a:t>
            </a:r>
          </a:p>
          <a:p>
            <a:pPr lvl="1"/>
            <a:r>
              <a:rPr lang="cs-CZ" dirty="0" smtClean="0"/>
              <a:t>Elektronika, elektrotechnika (AEG, Bosch, Siemens)</a:t>
            </a:r>
          </a:p>
          <a:p>
            <a:pPr lvl="1"/>
            <a:r>
              <a:rPr lang="cs-CZ" dirty="0" smtClean="0"/>
              <a:t>Chemický (hnojiva)</a:t>
            </a:r>
          </a:p>
          <a:p>
            <a:pPr lvl="1"/>
            <a:r>
              <a:rPr lang="cs-CZ" dirty="0" smtClean="0"/>
              <a:t>Potravinářský (největší spotřeba piva na hlavu)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6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ZEMĚDĚLSTVÍ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Ž</a:t>
            </a:r>
            <a:r>
              <a:rPr lang="cs-CZ" b="1" dirty="0" smtClean="0"/>
              <a:t>ivočišná výroba </a:t>
            </a:r>
            <a:r>
              <a:rPr lang="cs-CZ" dirty="0" smtClean="0"/>
              <a:t>(převažuje) </a:t>
            </a:r>
          </a:p>
          <a:p>
            <a:pPr lvl="1"/>
            <a:r>
              <a:rPr lang="cs-CZ" dirty="0" smtClean="0"/>
              <a:t>mléčné výrobky</a:t>
            </a:r>
          </a:p>
          <a:p>
            <a:pPr lvl="1"/>
            <a:r>
              <a:rPr lang="cs-CZ" dirty="0" smtClean="0"/>
              <a:t>maso</a:t>
            </a:r>
          </a:p>
          <a:p>
            <a:r>
              <a:rPr lang="cs-CZ" b="1" dirty="0" smtClean="0"/>
              <a:t>Rostlinná výroba </a:t>
            </a:r>
            <a:endParaRPr lang="cs-CZ" dirty="0"/>
          </a:p>
          <a:p>
            <a:pPr lvl="1"/>
            <a:r>
              <a:rPr lang="cs-CZ" dirty="0" smtClean="0"/>
              <a:t>cukrová řepa</a:t>
            </a:r>
          </a:p>
          <a:p>
            <a:pPr lvl="1"/>
            <a:r>
              <a:rPr lang="cs-CZ" dirty="0" smtClean="0"/>
              <a:t>Chmel (podél Dunaje)</a:t>
            </a:r>
          </a:p>
          <a:p>
            <a:pPr lvl="1"/>
            <a:r>
              <a:rPr lang="cs-CZ" dirty="0" smtClean="0"/>
              <a:t>Víno (hranice s Francií)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04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DOPRAVA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Železniční</a:t>
            </a:r>
          </a:p>
          <a:p>
            <a:r>
              <a:rPr lang="cs-CZ" b="1" dirty="0" smtClean="0"/>
              <a:t>Silniční</a:t>
            </a:r>
            <a:r>
              <a:rPr lang="cs-CZ" dirty="0" smtClean="0"/>
              <a:t> (nejstarší dálnice)</a:t>
            </a:r>
          </a:p>
          <a:p>
            <a:r>
              <a:rPr lang="cs-CZ" b="1" dirty="0" smtClean="0"/>
              <a:t>Letecká </a:t>
            </a:r>
            <a:r>
              <a:rPr lang="cs-CZ" dirty="0" smtClean="0"/>
              <a:t>(Frankfurt – </a:t>
            </a:r>
            <a:r>
              <a:rPr lang="cs-CZ" dirty="0" err="1" smtClean="0"/>
              <a:t>význ</a:t>
            </a:r>
            <a:r>
              <a:rPr lang="cs-CZ" dirty="0" smtClean="0"/>
              <a:t>. letecká křižovatka)</a:t>
            </a:r>
          </a:p>
          <a:p>
            <a:r>
              <a:rPr lang="cs-CZ" b="1" dirty="0" smtClean="0"/>
              <a:t>Říční</a:t>
            </a:r>
            <a:r>
              <a:rPr lang="cs-CZ" dirty="0" smtClean="0"/>
              <a:t> (využité splavných řek – Rýn, Labe)</a:t>
            </a:r>
          </a:p>
          <a:p>
            <a:pPr lvl="1"/>
            <a:r>
              <a:rPr lang="cs-CZ" dirty="0" smtClean="0"/>
              <a:t>Duisburg – největší říční přístav na světě</a:t>
            </a:r>
          </a:p>
          <a:p>
            <a:r>
              <a:rPr lang="cs-CZ" b="1" dirty="0" smtClean="0"/>
              <a:t>Námořní</a:t>
            </a:r>
            <a:r>
              <a:rPr lang="cs-CZ" dirty="0" smtClean="0"/>
              <a:t> (přístavy – Hamburg, Brémy)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92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/>
              <a:t>Alpské země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9128" y="16288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b="1" dirty="0" smtClean="0"/>
              <a:t>Švýcarsko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 (Bern)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b="1" dirty="0" smtClean="0"/>
              <a:t>Rakousko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 (Vídeň)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b="1" dirty="0" smtClean="0"/>
              <a:t>Lichtenštejnsko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 (Vaduz)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b="1" dirty="0" smtClean="0"/>
              <a:t>Slovinsko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 (Lublaň)</a:t>
            </a:r>
            <a:endParaRPr lang="cs-CZ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799008"/>
            <a:ext cx="1080000" cy="70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983536"/>
            <a:ext cx="1080000" cy="66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157600"/>
            <a:ext cx="1080000" cy="7196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http://www.statnivlajky.cz/data/flags/normal/c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700888"/>
            <a:ext cx="720000" cy="72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40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cs-CZ" dirty="0" smtClean="0"/>
              <a:t>Středoevropské </a:t>
            </a:r>
            <a:r>
              <a:rPr lang="cs-CZ" dirty="0" smtClean="0"/>
              <a:t>země</a:t>
            </a:r>
          </a:p>
          <a:p>
            <a:r>
              <a:rPr lang="cs-CZ" dirty="0" smtClean="0"/>
              <a:t>Pokrývají je Alpy</a:t>
            </a:r>
          </a:p>
          <a:p>
            <a:r>
              <a:rPr lang="cs-CZ" dirty="0" smtClean="0"/>
              <a:t>Převážně vnitrozemské státy</a:t>
            </a:r>
          </a:p>
          <a:p>
            <a:r>
              <a:rPr lang="cs-CZ" dirty="0" smtClean="0"/>
              <a:t>Menší až střední rozloha</a:t>
            </a:r>
            <a:endParaRPr lang="cs-CZ" dirty="0" smtClean="0"/>
          </a:p>
          <a:p>
            <a:r>
              <a:rPr lang="cs-CZ" dirty="0" smtClean="0"/>
              <a:t>Podnebí středoevropského typu (mírné), ovlivněné nadmořskou výškou</a:t>
            </a:r>
          </a:p>
          <a:p>
            <a:r>
              <a:rPr lang="cs-CZ" dirty="0" smtClean="0"/>
              <a:t>Kvalitní dopravní síť</a:t>
            </a:r>
          </a:p>
          <a:p>
            <a:r>
              <a:rPr lang="cs-CZ" dirty="0" smtClean="0"/>
              <a:t>Velký význam má cestovní ruch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41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OBYVATELSTVO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Švýcarsko – 7,8 mil. obyvatel</a:t>
            </a:r>
          </a:p>
          <a:p>
            <a:r>
              <a:rPr lang="cs-CZ" dirty="0" smtClean="0"/>
              <a:t>Rakousko – 8 mil. obyvatel</a:t>
            </a:r>
          </a:p>
          <a:p>
            <a:r>
              <a:rPr lang="cs-CZ" dirty="0" smtClean="0"/>
              <a:t>Lichtenštejnsko – 35 tis. obyvatel</a:t>
            </a:r>
          </a:p>
          <a:p>
            <a:r>
              <a:rPr lang="cs-CZ" dirty="0" smtClean="0"/>
              <a:t>Slovinsko – 2 mil. obyvatel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36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HOSPODÁŘSTVÍ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Průmysl Rakouska</a:t>
            </a:r>
          </a:p>
          <a:p>
            <a:pPr lvl="1"/>
            <a:r>
              <a:rPr lang="cs-CZ" dirty="0" smtClean="0"/>
              <a:t>hnědé uhlí, magnesit, ropa</a:t>
            </a:r>
          </a:p>
          <a:p>
            <a:pPr lvl="1"/>
            <a:r>
              <a:rPr lang="cs-CZ" dirty="0" smtClean="0"/>
              <a:t>Hutnický (výroba oceli, hliníku)</a:t>
            </a:r>
          </a:p>
          <a:p>
            <a:pPr lvl="1"/>
            <a:r>
              <a:rPr lang="cs-CZ" dirty="0" smtClean="0"/>
              <a:t>Strojírenský</a:t>
            </a:r>
          </a:p>
          <a:p>
            <a:pPr lvl="1"/>
            <a:r>
              <a:rPr lang="cs-CZ" dirty="0" smtClean="0"/>
              <a:t>Textilní průmysl</a:t>
            </a:r>
          </a:p>
          <a:p>
            <a:pPr lvl="1"/>
            <a:r>
              <a:rPr lang="cs-CZ" dirty="0" smtClean="0"/>
              <a:t>Potravinářský (čokoláda Milka)</a:t>
            </a:r>
          </a:p>
          <a:p>
            <a:pPr lvl="1"/>
            <a:r>
              <a:rPr lang="cs-CZ" dirty="0" smtClean="0"/>
              <a:t>Dřevozpracující</a:t>
            </a:r>
          </a:p>
          <a:p>
            <a:pPr lvl="1"/>
            <a:r>
              <a:rPr lang="cs-CZ" dirty="0" smtClean="0"/>
              <a:t>Energetika </a:t>
            </a:r>
            <a:r>
              <a:rPr lang="cs-CZ" dirty="0"/>
              <a:t>(hydroelektrárny)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32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Průmysl </a:t>
            </a:r>
            <a:r>
              <a:rPr lang="cs-CZ" b="1" dirty="0" smtClean="0"/>
              <a:t>Švýcarska</a:t>
            </a:r>
          </a:p>
          <a:p>
            <a:pPr lvl="1"/>
            <a:r>
              <a:rPr lang="cs-CZ" dirty="0" smtClean="0"/>
              <a:t>Strojírenský (měřící a zdrav. Zařízení, hodinky)</a:t>
            </a:r>
          </a:p>
          <a:p>
            <a:pPr lvl="1"/>
            <a:r>
              <a:rPr lang="cs-CZ" dirty="0" smtClean="0"/>
              <a:t>Potravinářský (</a:t>
            </a:r>
            <a:r>
              <a:rPr lang="cs-CZ" dirty="0"/>
              <a:t>N</a:t>
            </a:r>
            <a:r>
              <a:rPr lang="cs-CZ" dirty="0" smtClean="0"/>
              <a:t>estlé, mléčné výrobky)</a:t>
            </a:r>
          </a:p>
          <a:p>
            <a:pPr lvl="1"/>
            <a:r>
              <a:rPr lang="cs-CZ" dirty="0" smtClean="0"/>
              <a:t>Farmaceutický (léky)</a:t>
            </a:r>
          </a:p>
          <a:p>
            <a:pPr lvl="1"/>
            <a:r>
              <a:rPr lang="cs-CZ" dirty="0" smtClean="0"/>
              <a:t>Textilní</a:t>
            </a:r>
          </a:p>
          <a:p>
            <a:pPr lvl="1"/>
            <a:r>
              <a:rPr lang="cs-CZ" dirty="0" smtClean="0"/>
              <a:t>Energetika (hydroelektrárny)</a:t>
            </a:r>
          </a:p>
          <a:p>
            <a:r>
              <a:rPr lang="cs-CZ" b="1" dirty="0" smtClean="0"/>
              <a:t>Průmysl Slovinska</a:t>
            </a:r>
          </a:p>
          <a:p>
            <a:pPr lvl="1"/>
            <a:r>
              <a:rPr lang="cs-CZ" dirty="0" smtClean="0"/>
              <a:t>Strojírenský</a:t>
            </a:r>
          </a:p>
          <a:p>
            <a:pPr lvl="1"/>
            <a:r>
              <a:rPr lang="cs-CZ" dirty="0" smtClean="0"/>
              <a:t>chemický průmysl</a:t>
            </a:r>
          </a:p>
          <a:p>
            <a:pPr lvl="1"/>
            <a:r>
              <a:rPr lang="cs-CZ" dirty="0" smtClean="0"/>
              <a:t>elektronický </a:t>
            </a:r>
            <a:r>
              <a:rPr lang="cs-CZ" dirty="0"/>
              <a:t>a </a:t>
            </a:r>
            <a:r>
              <a:rPr lang="cs-CZ" dirty="0" smtClean="0"/>
              <a:t>elektrotechnický</a:t>
            </a:r>
          </a:p>
          <a:p>
            <a:pPr lvl="1"/>
            <a:r>
              <a:rPr lang="cs-CZ" dirty="0" smtClean="0"/>
              <a:t>Potravinářský</a:t>
            </a:r>
          </a:p>
          <a:p>
            <a:pPr lvl="1"/>
            <a:r>
              <a:rPr lang="cs-CZ" dirty="0" smtClean="0"/>
              <a:t>papírenský </a:t>
            </a:r>
            <a:r>
              <a:rPr lang="cs-CZ" dirty="0"/>
              <a:t>průmysl</a:t>
            </a:r>
            <a:endParaRPr lang="cs-CZ" dirty="0" smtClean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6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cs-CZ" b="1" dirty="0" smtClean="0"/>
              <a:t>Zemědělství Rakouska</a:t>
            </a:r>
          </a:p>
          <a:p>
            <a:pPr lvl="1"/>
            <a:r>
              <a:rPr lang="cs-CZ" dirty="0" smtClean="0"/>
              <a:t>Skot, prasata, ovce (maso, mléčné výrobky, čokolády)</a:t>
            </a:r>
          </a:p>
          <a:p>
            <a:pPr lvl="1"/>
            <a:r>
              <a:rPr lang="cs-CZ" dirty="0" smtClean="0"/>
              <a:t>Brambory, obilniny, cukrová řepa</a:t>
            </a:r>
          </a:p>
          <a:p>
            <a:r>
              <a:rPr lang="cs-CZ" b="1" dirty="0" smtClean="0"/>
              <a:t>Zemědělství Švýcarska</a:t>
            </a:r>
          </a:p>
          <a:p>
            <a:pPr lvl="1"/>
            <a:r>
              <a:rPr lang="cs-CZ" dirty="0" smtClean="0"/>
              <a:t>Produkce mléka</a:t>
            </a:r>
          </a:p>
          <a:p>
            <a:r>
              <a:rPr lang="cs-CZ" b="1" dirty="0" smtClean="0"/>
              <a:t>Zemědělství Slovinska</a:t>
            </a:r>
          </a:p>
          <a:p>
            <a:pPr lvl="1"/>
            <a:r>
              <a:rPr lang="cs-CZ" dirty="0" smtClean="0"/>
              <a:t>Živočišná výroba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171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80920" cy="576064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Švýcarsko – bankovnictví</a:t>
            </a:r>
          </a:p>
          <a:p>
            <a:r>
              <a:rPr lang="cs-CZ" b="1" dirty="0" smtClean="0"/>
              <a:t>Cestovní ruch </a:t>
            </a:r>
            <a:r>
              <a:rPr lang="cs-CZ" dirty="0" smtClean="0"/>
              <a:t>– Alpská střediska</a:t>
            </a:r>
          </a:p>
          <a:p>
            <a:endParaRPr lang="cs-CZ" sz="1600" dirty="0"/>
          </a:p>
          <a:p>
            <a:r>
              <a:rPr lang="cs-CZ" b="1" dirty="0" smtClean="0"/>
              <a:t>Politické zřízení</a:t>
            </a:r>
          </a:p>
          <a:p>
            <a:pPr lvl="1"/>
            <a:r>
              <a:rPr lang="cs-CZ" dirty="0" smtClean="0"/>
              <a:t>Švýcarsko (federativní republika)</a:t>
            </a:r>
          </a:p>
          <a:p>
            <a:pPr lvl="1"/>
            <a:r>
              <a:rPr lang="cs-CZ" dirty="0" smtClean="0"/>
              <a:t>Rakousko (federativní republika)</a:t>
            </a:r>
          </a:p>
          <a:p>
            <a:pPr lvl="1"/>
            <a:r>
              <a:rPr lang="cs-CZ" dirty="0" smtClean="0"/>
              <a:t>Lichtenštejnsko (konstituční monarchie – kníže)</a:t>
            </a:r>
          </a:p>
          <a:p>
            <a:pPr lvl="1"/>
            <a:r>
              <a:rPr lang="cs-CZ" dirty="0" smtClean="0"/>
              <a:t>Slovinsko (republika)</a:t>
            </a:r>
          </a:p>
          <a:p>
            <a:r>
              <a:rPr lang="cs-CZ" b="1" dirty="0" smtClean="0"/>
              <a:t>Jazyky</a:t>
            </a:r>
          </a:p>
          <a:p>
            <a:pPr lvl="1"/>
            <a:r>
              <a:rPr lang="cs-CZ" dirty="0" smtClean="0"/>
              <a:t>Rakousko, Lichtenštejnsko, Švýcarsko </a:t>
            </a:r>
            <a:r>
              <a:rPr lang="cs-CZ" sz="2400" dirty="0" smtClean="0"/>
              <a:t>(němčina)</a:t>
            </a:r>
          </a:p>
          <a:p>
            <a:pPr lvl="1"/>
            <a:r>
              <a:rPr lang="cs-CZ" dirty="0" smtClean="0"/>
              <a:t>Švýcarsko </a:t>
            </a:r>
            <a:r>
              <a:rPr lang="cs-CZ" sz="2400" dirty="0" smtClean="0"/>
              <a:t>(němčina, </a:t>
            </a:r>
            <a:r>
              <a:rPr lang="cs-CZ" sz="2400" dirty="0" err="1" smtClean="0"/>
              <a:t>francouzština,italština</a:t>
            </a:r>
            <a:r>
              <a:rPr lang="cs-CZ" sz="2400" dirty="0" smtClean="0"/>
              <a:t>, </a:t>
            </a:r>
            <a:r>
              <a:rPr lang="cs-CZ" sz="2400" dirty="0" err="1" smtClean="0"/>
              <a:t>retrománština</a:t>
            </a:r>
            <a:r>
              <a:rPr lang="cs-CZ" sz="2400" dirty="0" smtClean="0"/>
              <a:t>)</a:t>
            </a:r>
          </a:p>
          <a:p>
            <a:pPr lvl="1"/>
            <a:r>
              <a:rPr lang="cs-CZ" dirty="0" smtClean="0"/>
              <a:t>Slovinsko </a:t>
            </a:r>
            <a:r>
              <a:rPr lang="cs-CZ" sz="2400" dirty="0" smtClean="0"/>
              <a:t>(slovinština)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63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7"/>
            <a:ext cx="9144000" cy="1570187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SRN</a:t>
            </a:r>
            <a:endParaRPr lang="cs-CZ" sz="7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/>
              <a:t>Hlavní město - Berlín</a:t>
            </a:r>
          </a:p>
          <a:p>
            <a:r>
              <a:rPr lang="cs-CZ" dirty="0" smtClean="0"/>
              <a:t>Rozloha 360 000 km</a:t>
            </a:r>
            <a:r>
              <a:rPr lang="cs-CZ" baseline="30000" dirty="0" smtClean="0"/>
              <a:t>2</a:t>
            </a:r>
          </a:p>
          <a:p>
            <a:r>
              <a:rPr lang="cs-CZ" dirty="0" smtClean="0"/>
              <a:t>82 </a:t>
            </a:r>
            <a:r>
              <a:rPr lang="cs-CZ" dirty="0"/>
              <a:t>milionů obyvatel </a:t>
            </a:r>
            <a:r>
              <a:rPr lang="cs-CZ" dirty="0" smtClean="0"/>
              <a:t>(nejlidnatější stát EU)</a:t>
            </a:r>
          </a:p>
          <a:p>
            <a:r>
              <a:rPr lang="cs-CZ" dirty="0" smtClean="0"/>
              <a:t>Federativní republika v čele s prezidentem</a:t>
            </a:r>
          </a:p>
          <a:p>
            <a:r>
              <a:rPr lang="cs-CZ" dirty="0" smtClean="0"/>
              <a:t>16 spolkových zemí</a:t>
            </a:r>
            <a:endParaRPr lang="cs-CZ" dirty="0"/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095" y="423780"/>
            <a:ext cx="2088232" cy="1252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99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2QZ4H56NJ3VP-63-1859</_dlc_DocId>
    <_dlc_DocIdUrl xmlns="739c032b-a5be-4b43-b007-0b056e5ef5b0">
      <Url>https://sharepoint.postupicka.cz/seminar4/_layouts/DocIdRedir.aspx?ID=2QZ4H56NJ3VP-63-1859</Url>
      <Description>2QZ4H56NJ3VP-63-1859</Description>
    </_dlc_DocIdUrl>
  </documentManagement>
</p:properties>
</file>

<file path=customXml/itemProps1.xml><?xml version="1.0" encoding="utf-8"?>
<ds:datastoreItem xmlns:ds="http://schemas.openxmlformats.org/officeDocument/2006/customXml" ds:itemID="{3E2288FA-5BE8-4D26-9F00-CB875E4EF8B8}"/>
</file>

<file path=customXml/itemProps2.xml><?xml version="1.0" encoding="utf-8"?>
<ds:datastoreItem xmlns:ds="http://schemas.openxmlformats.org/officeDocument/2006/customXml" ds:itemID="{11135A7E-E352-408C-9B81-AA3026E3BCC0}"/>
</file>

<file path=customXml/itemProps3.xml><?xml version="1.0" encoding="utf-8"?>
<ds:datastoreItem xmlns:ds="http://schemas.openxmlformats.org/officeDocument/2006/customXml" ds:itemID="{3D07861F-45E2-4A64-8043-9DA75D88180A}"/>
</file>

<file path=customXml/itemProps4.xml><?xml version="1.0" encoding="utf-8"?>
<ds:datastoreItem xmlns:ds="http://schemas.openxmlformats.org/officeDocument/2006/customXml" ds:itemID="{0E5FF969-E634-4948-8F90-F19082008147}"/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0</TotalTime>
  <Words>415</Words>
  <Application>Microsoft Office PowerPoint</Application>
  <PresentationFormat>Předvádění na obrazovce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Geografická charakteristika Střední Evropy I. </vt:lpstr>
      <vt:lpstr>Alpské země</vt:lpstr>
      <vt:lpstr>Prezentace aplikace PowerPoint</vt:lpstr>
      <vt:lpstr>OBYVATELSTVO</vt:lpstr>
      <vt:lpstr>HOSPODÁŘSTVÍ</vt:lpstr>
      <vt:lpstr>Prezentace aplikace PowerPoint</vt:lpstr>
      <vt:lpstr>Prezentace aplikace PowerPoint</vt:lpstr>
      <vt:lpstr>Prezentace aplikace PowerPoint</vt:lpstr>
      <vt:lpstr>SRN</vt:lpstr>
      <vt:lpstr>OBYVATELSTVO</vt:lpstr>
      <vt:lpstr>PODNEBÍ</vt:lpstr>
      <vt:lpstr>HOSPODÁŘSTVÍ</vt:lpstr>
      <vt:lpstr>PRŮMYSL</vt:lpstr>
      <vt:lpstr>ZEMĚDĚLSTVÍ</vt:lpstr>
      <vt:lpstr>DOPRAVA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Geografická charakteristika Střední Evropy I.</dc:title>
  <dc:creator>Roman</dc:creator>
  <cp:lastModifiedBy>Roman</cp:lastModifiedBy>
  <cp:revision>22</cp:revision>
  <dcterms:created xsi:type="dcterms:W3CDTF">2013-02-12T13:59:10Z</dcterms:created>
  <dcterms:modified xsi:type="dcterms:W3CDTF">2013-02-17T18:05:07Z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d2e88827-fc1c-48e8-9a84-5d2b725553d2</vt:lpwstr>
  </property>
</Properties>
</file>