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72" r:id="rId15"/>
    <p:sldId id="267" r:id="rId16"/>
    <p:sldId id="273" r:id="rId17"/>
    <p:sldId id="268" r:id="rId18"/>
    <p:sldId id="269" r:id="rId19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1pPr>
    <a:lvl2pPr marL="4572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2pPr>
    <a:lvl3pPr marL="9144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3pPr>
    <a:lvl4pPr marL="1371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4pPr>
    <a:lvl5pPr marL="18288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Calibri" panose="020F0502020204030204" pitchFamily="34" charset="0"/>
        <a:ea typeface="msmincho" charset="0"/>
        <a:cs typeface="msmincho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54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003300" y="695325"/>
            <a:ext cx="4849813" cy="342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81438" y="0"/>
            <a:ext cx="297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81438" y="8686800"/>
            <a:ext cx="2974975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fld id="{A28CAC43-6A46-4ADA-B3DC-FAB507BB73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431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80EFFB2-7C20-4231-B6C3-225E0FB97280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en-GB" sz="1400"/>
          </a:p>
        </p:txBody>
      </p:sp>
      <p:sp>
        <p:nvSpPr>
          <p:cNvPr id="409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475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7DA9015-9144-441F-BC30-C6911C0AA5F9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12</a:t>
            </a:fld>
            <a:endParaRPr lang="en-GB" sz="1400"/>
          </a:p>
        </p:txBody>
      </p:sp>
      <p:sp>
        <p:nvSpPr>
          <p:cNvPr id="2457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38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096EC34-E99B-453D-A13D-C0C2D1834D74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13</a:t>
            </a:fld>
            <a:endParaRPr lang="en-GB" sz="1400"/>
          </a:p>
        </p:txBody>
      </p:sp>
      <p:sp>
        <p:nvSpPr>
          <p:cNvPr id="266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35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8AAFC4F-B563-495B-9A4C-1E7CB5510050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14</a:t>
            </a:fld>
            <a:endParaRPr lang="en-GB" sz="1400"/>
          </a:p>
        </p:txBody>
      </p:sp>
      <p:sp>
        <p:nvSpPr>
          <p:cNvPr id="286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924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83EDDC3-545A-410C-B4B5-A3733605714D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15</a:t>
            </a:fld>
            <a:endParaRPr lang="en-GB" sz="1400"/>
          </a:p>
        </p:txBody>
      </p:sp>
      <p:sp>
        <p:nvSpPr>
          <p:cNvPr id="307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061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3007D60-D5DD-4DD1-AEFA-DDB86261635C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17</a:t>
            </a:fld>
            <a:endParaRPr lang="en-GB" sz="1400"/>
          </a:p>
        </p:txBody>
      </p:sp>
      <p:sp>
        <p:nvSpPr>
          <p:cNvPr id="337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720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10AA596E-1182-4C52-A6B3-8E8BBAE5BF04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18</a:t>
            </a:fld>
            <a:endParaRPr lang="en-GB" sz="1400"/>
          </a:p>
        </p:txBody>
      </p:sp>
      <p:sp>
        <p:nvSpPr>
          <p:cNvPr id="358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87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48049D-AAD8-4C02-B881-A438BB3A7D2D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en-GB" sz="1400"/>
          </a:p>
        </p:txBody>
      </p:sp>
      <p:sp>
        <p:nvSpPr>
          <p:cNvPr id="614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52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2A2F2C3-E996-4473-AFF1-3DEC7D3051B6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en-GB" sz="1400"/>
          </a:p>
        </p:txBody>
      </p:sp>
      <p:sp>
        <p:nvSpPr>
          <p:cNvPr id="81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378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1ACAAF1-E47D-401C-A69A-3AF0DD42A7D9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en-GB" sz="1400"/>
          </a:p>
        </p:txBody>
      </p:sp>
      <p:sp>
        <p:nvSpPr>
          <p:cNvPr id="102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687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3654593-8AC9-4AF1-BBCA-DC533AB39C52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en-GB" sz="1400"/>
          </a:p>
        </p:txBody>
      </p:sp>
      <p:sp>
        <p:nvSpPr>
          <p:cNvPr id="122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84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67C162B-2F12-4073-895A-F64B754B5B89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en-GB" sz="1400"/>
          </a:p>
        </p:txBody>
      </p:sp>
      <p:sp>
        <p:nvSpPr>
          <p:cNvPr id="1536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537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ECED505-A357-4B2D-AF86-4103E458094E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en-GB" sz="1400"/>
          </a:p>
        </p:txBody>
      </p:sp>
      <p:sp>
        <p:nvSpPr>
          <p:cNvPr id="184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442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6C72A3D-6061-4494-B07B-28D395B2D9F4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en-GB" sz="1400"/>
          </a:p>
        </p:txBody>
      </p:sp>
      <p:sp>
        <p:nvSpPr>
          <p:cNvPr id="204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Text Box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>
              <a:lnSpc>
                <a:spcPct val="124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2000" smtClean="0">
                <a:latin typeface="Arial" panose="020B0604020202020204" pitchFamily="34" charset="0"/>
                <a:ea typeface="msmincho" charset="0"/>
                <a:cs typeface="msmincho" charset="0"/>
              </a:rPr>
              <a:t>HP D2D 120, nebo 110</a:t>
            </a:r>
          </a:p>
          <a:p>
            <a:pPr eaLnBrk="1">
              <a:lnSpc>
                <a:spcPct val="124000"/>
              </a:lnSpc>
              <a:spcBef>
                <a:spcPct val="0"/>
              </a:spcBef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2000" smtClean="0">
                <a:latin typeface="Arial" panose="020B0604020202020204" pitchFamily="34" charset="0"/>
                <a:ea typeface="msmincho" charset="0"/>
                <a:cs typeface="msmincho" charset="0"/>
              </a:rPr>
              <a:t>až 40 MB/s</a:t>
            </a:r>
          </a:p>
        </p:txBody>
      </p:sp>
    </p:spTree>
    <p:extLst>
      <p:ext uri="{BB962C8B-B14F-4D97-AF65-F5344CB8AC3E}">
        <p14:creationId xmlns:p14="http://schemas.microsoft.com/office/powerpoint/2010/main" val="3791750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BD65750-1302-4F51-92E7-D99CFFD7C51F}" type="slidenum">
              <a:rPr lang="en-GB" sz="140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11</a:t>
            </a:fld>
            <a:endParaRPr lang="en-GB" sz="1400"/>
          </a:p>
        </p:txBody>
      </p:sp>
      <p:sp>
        <p:nvSpPr>
          <p:cNvPr id="225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024313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446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00D85-89C7-4255-855C-941D9AA0CA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51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BA0A3-6241-436B-83AC-9EA10B8DFA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648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E94C7-6B04-4902-806F-887E9F46DA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79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6E30-623A-49D9-B13F-E93585BBB3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3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78B70-C001-4438-9DD2-AA36D42EC1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583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ABB64-E35A-4DA2-BB82-0DC75CA72B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02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7F7EC-BC20-45F5-9DB4-33BB8FD2C2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95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1205A-E89E-4A69-8AED-91A04CEDCC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71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3D441-7000-482D-A0F7-08D5DA2DC8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429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3FCF5-63ED-4A30-86B3-D7379BD3CB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277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072C7-B1BC-425C-BABA-91BDC5A8A4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03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oundRect">
            <a:avLst>
              <a:gd name="adj" fmla="val 46"/>
            </a:avLst>
          </a:prstGeom>
          <a:gradFill rotWithShape="0">
            <a:gsLst>
              <a:gs pos="0">
                <a:srgbClr val="CCCCCC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anose="020F0502020204030204" pitchFamily="34" charset="0"/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anose="020F0502020204030204" pitchFamily="34" charset="0"/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anose="020F0502020204030204" pitchFamily="34" charset="0"/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panose="020F0502020204030204" pitchFamily="34" charset="0"/>
              <a:defRPr>
                <a:solidFill>
                  <a:schemeClr val="bg1"/>
                </a:solidFill>
                <a:latin typeface="Calibri" panose="020F0502020204030204" pitchFamily="34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Calibri" panose="020F0502020204030204" pitchFamily="34" charset="0"/>
              <a:buNone/>
              <a:defRPr/>
            </a:pPr>
            <a:endParaRPr lang="cs-CZ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Muokkaa otsikon tekstimuotoa napsauttamalla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Muokkaa jäsennyksen tekstimuotoa napsauttamalla</a:t>
            </a:r>
          </a:p>
          <a:p>
            <a:pPr lvl="1"/>
            <a:r>
              <a:rPr lang="en-GB" smtClean="0"/>
              <a:t>Toinen jäsennystaso</a:t>
            </a:r>
          </a:p>
          <a:p>
            <a:pPr lvl="2"/>
            <a:r>
              <a:rPr lang="en-GB" smtClean="0"/>
              <a:t>Kolmas jäsennystaso</a:t>
            </a:r>
          </a:p>
          <a:p>
            <a:pPr lvl="3"/>
            <a:r>
              <a:rPr lang="en-GB" smtClean="0"/>
              <a:t>Neljäs jäsennystaso</a:t>
            </a:r>
          </a:p>
          <a:p>
            <a:pPr lvl="4"/>
            <a:r>
              <a:rPr lang="en-GB" smtClean="0"/>
              <a:t>Viides jäsennystaso</a:t>
            </a:r>
          </a:p>
          <a:p>
            <a:pPr lvl="4"/>
            <a:r>
              <a:rPr lang="en-GB" smtClean="0"/>
              <a:t>Kuudes jäsennystaso</a:t>
            </a:r>
          </a:p>
          <a:p>
            <a:pPr lvl="4"/>
            <a:r>
              <a:rPr lang="en-GB" smtClean="0"/>
              <a:t>Seitsemäs jäsennystaso</a:t>
            </a:r>
          </a:p>
          <a:p>
            <a:pPr lvl="4"/>
            <a:r>
              <a:rPr lang="en-GB" smtClean="0"/>
              <a:t>Kahdeksas jäsennystaso</a:t>
            </a:r>
          </a:p>
          <a:p>
            <a:pPr lvl="4"/>
            <a:r>
              <a:rPr lang="en-GB" smtClean="0"/>
              <a:t>Yhdeksäs jäsennystaso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28838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+mn-lt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97188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+mn-lt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28838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16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23900" algn="l"/>
                <a:tab pos="14478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ea typeface="DejaVuSans" charset="0"/>
                <a:cs typeface="DejaVuSans" charset="0"/>
              </a:defRPr>
            </a:lvl1pPr>
          </a:lstStyle>
          <a:p>
            <a:pPr>
              <a:defRPr/>
            </a:pPr>
            <a:fld id="{9E746975-7ABB-4ECC-85C3-0CD6D2BD00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F579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5pPr>
      <a:lvl6pPr marL="1536700" indent="-2159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6pPr>
      <a:lvl7pPr marL="1993900" indent="-2159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7pPr>
      <a:lvl8pPr marL="2451100" indent="-2159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8pPr>
      <a:lvl9pPr marL="2908300" indent="-215900" algn="ctr" defTabSz="449263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4400" b="1">
          <a:solidFill>
            <a:srgbClr val="F57900"/>
          </a:solidFill>
          <a:latin typeface="Bitstream Vera Sans" pitchFamily="32" charset="0"/>
          <a:ea typeface="msmincho" charset="0"/>
          <a:cs typeface="msmincho" charset="0"/>
        </a:defRPr>
      </a:lvl9pPr>
    </p:titleStyle>
    <p:bodyStyle>
      <a:lvl1pPr marL="431800" indent="-323850" algn="l" defTabSz="449263" rtl="0" eaLnBrk="0" fontAlgn="base" hangingPunct="0">
        <a:spcBef>
          <a:spcPct val="0"/>
        </a:spcBef>
        <a:spcAft>
          <a:spcPts val="1425"/>
        </a:spcAft>
        <a:buClr>
          <a:srgbClr val="F57900"/>
        </a:buClr>
        <a:buSzPct val="45000"/>
        <a:buFont typeface="Wingdings" panose="05000000000000000000" pitchFamily="2" charset="2"/>
        <a:buChar char="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863600" indent="-287338" algn="l" defTabSz="449263" rtl="0" eaLnBrk="0" fontAlgn="base" hangingPunct="0">
        <a:spcBef>
          <a:spcPct val="0"/>
        </a:spcBef>
        <a:spcAft>
          <a:spcPts val="1138"/>
        </a:spcAft>
        <a:buClr>
          <a:srgbClr val="F57900"/>
        </a:buClr>
        <a:buSzPct val="45000"/>
        <a:buFont typeface="Wingdings" panose="05000000000000000000" pitchFamily="2" charset="2"/>
        <a:buChar char="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295400" indent="-215900" algn="l" defTabSz="449263" rtl="0" eaLnBrk="0" fontAlgn="base" hangingPunct="0">
        <a:spcBef>
          <a:spcPct val="0"/>
        </a:spcBef>
        <a:spcAft>
          <a:spcPts val="850"/>
        </a:spcAft>
        <a:buClr>
          <a:srgbClr val="F57900"/>
        </a:buClr>
        <a:buSzPct val="45000"/>
        <a:buFont typeface="Wingdings" panose="05000000000000000000" pitchFamily="2" charset="2"/>
        <a:buChar char="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727200" indent="-215900" algn="l" defTabSz="449263" rtl="0" eaLnBrk="0" fontAlgn="base" hangingPunct="0">
        <a:spcBef>
          <a:spcPct val="0"/>
        </a:spcBef>
        <a:spcAft>
          <a:spcPts val="575"/>
        </a:spcAft>
        <a:buClr>
          <a:srgbClr val="F57900"/>
        </a:buClr>
        <a:buSzPct val="45000"/>
        <a:buFont typeface="Wingdings" panose="05000000000000000000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159000" indent="-215900" algn="l" defTabSz="449263" rtl="0" eaLnBrk="0" fontAlgn="base" hangingPunct="0">
        <a:spcBef>
          <a:spcPct val="0"/>
        </a:spcBef>
        <a:spcAft>
          <a:spcPts val="288"/>
        </a:spcAft>
        <a:buClr>
          <a:srgbClr val="F57900"/>
        </a:buClr>
        <a:buSzPct val="45000"/>
        <a:buFont typeface="Wingdings" panose="05000000000000000000" pitchFamily="2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616200" indent="-215900" algn="l" defTabSz="449263" rtl="0" fontAlgn="base" hangingPunct="0">
        <a:spcBef>
          <a:spcPct val="0"/>
        </a:spcBef>
        <a:spcAft>
          <a:spcPts val="288"/>
        </a:spcAft>
        <a:buClr>
          <a:srgbClr val="F57900"/>
        </a:buClr>
        <a:buSzPct val="45000"/>
        <a:buFont typeface="Wingdings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3073400" indent="-215900" algn="l" defTabSz="449263" rtl="0" fontAlgn="base" hangingPunct="0">
        <a:spcBef>
          <a:spcPct val="0"/>
        </a:spcBef>
        <a:spcAft>
          <a:spcPts val="288"/>
        </a:spcAft>
        <a:buClr>
          <a:srgbClr val="F57900"/>
        </a:buClr>
        <a:buSzPct val="45000"/>
        <a:buFont typeface="Wingdings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530600" indent="-215900" algn="l" defTabSz="449263" rtl="0" fontAlgn="base" hangingPunct="0">
        <a:spcBef>
          <a:spcPct val="0"/>
        </a:spcBef>
        <a:spcAft>
          <a:spcPts val="288"/>
        </a:spcAft>
        <a:buClr>
          <a:srgbClr val="F57900"/>
        </a:buClr>
        <a:buSzPct val="45000"/>
        <a:buFont typeface="Wingdings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987800" indent="-215900" algn="l" defTabSz="449263" rtl="0" fontAlgn="base" hangingPunct="0">
        <a:spcBef>
          <a:spcPct val="0"/>
        </a:spcBef>
        <a:spcAft>
          <a:spcPts val="288"/>
        </a:spcAft>
        <a:buClr>
          <a:srgbClr val="F57900"/>
        </a:buClr>
        <a:buSzPct val="45000"/>
        <a:buFont typeface="Wingdings" charset="2"/>
        <a:buChar char="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685800" y="1814513"/>
            <a:ext cx="7772400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latin typeface="Bitstream Vera Sans" pitchFamily="32" charset="0"/>
              </a:rPr>
              <a:t>Zálohovací a archivační systémy</a:t>
            </a:r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Aft>
                <a:spcPct val="0"/>
              </a:spcAft>
              <a:buClr>
                <a:srgbClr val="000000"/>
              </a:buClr>
              <a:buSzPct val="100000"/>
              <a:buFont typeface="Calibri" panose="020F0502020204030204" pitchFamily="34" charset="0"/>
              <a:buNone/>
            </a:pPr>
            <a:endParaRPr lang="cs-CZ" sz="18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150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3600" b="1">
                <a:solidFill>
                  <a:srgbClr val="F57900"/>
                </a:solidFill>
                <a:latin typeface="Bitstream Vera Sans" pitchFamily="32" charset="0"/>
              </a:rPr>
              <a:t>Zálohovací systémy </a:t>
            </a:r>
            <a:r>
              <a:rPr lang="cs-CZ" sz="3600" b="1">
                <a:solidFill>
                  <a:srgbClr val="F57900"/>
                </a:solidFill>
                <a:latin typeface="Bitstream Vera Sans" pitchFamily="32" charset="0"/>
              </a:rPr>
              <a:t>pro firmy</a:t>
            </a:r>
          </a:p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3600" b="1">
                <a:solidFill>
                  <a:srgbClr val="F57900"/>
                </a:solidFill>
                <a:latin typeface="Bitstream Vera Sans" pitchFamily="32" charset="0"/>
              </a:rPr>
              <a:t>D2D (Disk to Disk)</a:t>
            </a:r>
            <a:r>
              <a:rPr lang="ar-SA" sz="3600" b="1">
                <a:solidFill>
                  <a:srgbClr val="F57900"/>
                </a:solidFill>
                <a:latin typeface="Bitstream Vera Sans" pitchFamily="32" charset="0"/>
                <a:cs typeface="Arial" panose="020B0604020202020204" pitchFamily="34" charset="0"/>
              </a:rPr>
              <a:t>‏</a:t>
            </a:r>
            <a:endParaRPr lang="en-GB" sz="3600" b="1">
              <a:solidFill>
                <a:srgbClr val="F57900"/>
              </a:solidFill>
              <a:latin typeface="Bitstream Vera Sans" pitchFamily="32" charset="0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57200" y="1368425"/>
            <a:ext cx="8229600" cy="614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Druhy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Interní pevné disky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Externí pevné disky</a:t>
            </a:r>
            <a:r>
              <a:rPr lang="cs-CZ"/>
              <a:t> - </a:t>
            </a:r>
            <a:r>
              <a:rPr lang="en-GB"/>
              <a:t>eSATA, RJ45, USB, FW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DAS RAID systémy</a:t>
            </a:r>
            <a:r>
              <a:rPr lang="cs-CZ"/>
              <a:t> -</a:t>
            </a:r>
            <a:r>
              <a:rPr lang="en-GB"/>
              <a:t> </a:t>
            </a:r>
            <a:r>
              <a:rPr lang="en-GB" sz="2000"/>
              <a:t>(přímo připojené diskové zálohovací systémy přes SCSI, nebo SAS)</a:t>
            </a:r>
            <a:endParaRPr lang="en-GB"/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NAS RAID systémy (iSCSI, RJ45)</a:t>
            </a:r>
            <a:r>
              <a:rPr lang="cs-CZ"/>
              <a:t> – pro menší firmy</a:t>
            </a:r>
            <a:endParaRPr lang="en-GB"/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D2D pro SAN (iSCSI)</a:t>
            </a:r>
            <a:r>
              <a:rPr lang="cs-CZ"/>
              <a:t> – dnes doménou větších firem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cs-CZ"/>
              <a:t>D2D pro SAN (FC) – pro největší firmy, obrovské kapacity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675"/>
            <a:ext cx="8229600" cy="1304925"/>
          </a:xfrm>
        </p:spPr>
        <p:txBody>
          <a:bodyPr/>
          <a:lstStyle/>
          <a:p>
            <a:pPr eaLnBrk="1">
              <a:lnSpc>
                <a:spcPct val="98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mtClean="0"/>
              <a:t>Zálohovací systémy D2D </a:t>
            </a:r>
            <a:r>
              <a:rPr lang="cs-CZ" smtClean="0"/>
              <a:t/>
            </a:r>
            <a:br>
              <a:rPr lang="cs-CZ" smtClean="0"/>
            </a:br>
            <a:r>
              <a:rPr lang="en-GB" smtClean="0"/>
              <a:t>(Disk to Disk)</a:t>
            </a:r>
            <a:r>
              <a:rPr lang="ar-SA" smtClean="0">
                <a:cs typeface="Arial" panose="020B0604020202020204" pitchFamily="34" charset="0"/>
              </a:rPr>
              <a:t>‏</a:t>
            </a:r>
            <a:endParaRPr lang="en-GB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4963"/>
            <a:ext cx="8229600" cy="4435475"/>
          </a:xfrm>
        </p:spPr>
        <p:txBody>
          <a:bodyPr/>
          <a:lstStyle/>
          <a:p>
            <a:pPr eaLnBrk="1"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Obvyklé jsou SATA disky (nebo Nearline, nebo MDL SAS disky)</a:t>
            </a:r>
          </a:p>
          <a:p>
            <a:pPr eaLnBrk="1"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Obvykle se používá RAID5, nebo RAID6</a:t>
            </a:r>
          </a:p>
          <a:p>
            <a:pPr eaLnBrk="1"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Používají se obvykle 3,5“ disky velkých kapacit</a:t>
            </a:r>
          </a:p>
          <a:p>
            <a:pPr eaLnBrk="1"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Součástí D2D zařízení jsou obvykle deduplikační technologie</a:t>
            </a:r>
          </a:p>
          <a:p>
            <a:pPr eaLnBrk="1">
              <a:lnSpc>
                <a:spcPct val="11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sz="2400" smtClean="0"/>
              <a:t>Jedním z trendů D2D zařízení je identický formát s páskovými jednotkami, respektive jejich emulace, oproti zálohovacím systémům se chová jako páskové řešení</a:t>
            </a:r>
            <a:endParaRPr lang="en-GB" sz="240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 – pásková zařízení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7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Doménou větších firem</a:t>
            </a:r>
            <a:r>
              <a:rPr lang="cs-CZ" sz="3000"/>
              <a:t> (z českého pohledu)</a:t>
            </a:r>
            <a:endParaRPr lang="en-GB" sz="3000"/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Relativně drahé řešení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Vysoce spolehlivé řešení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Umožňuje snadné offsite zálohování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Dlouhodobě používané řešení s vysokou podporou od výrobců hardware i software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Největší dostupná kapacita na jedno zařízení (médium)</a:t>
            </a:r>
            <a:r>
              <a:rPr lang="ar-SA" sz="3000">
                <a:cs typeface="Arial" panose="020B0604020202020204" pitchFamily="34" charset="0"/>
              </a:rPr>
              <a:t>‏</a:t>
            </a:r>
            <a:endParaRPr lang="en-GB" sz="3000"/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GB" sz="3000"/>
              <a:t>Teoreticky nelimitovaná kapacita</a:t>
            </a:r>
            <a:endParaRPr lang="cs-CZ" sz="3000"/>
          </a:p>
          <a:p>
            <a:pPr eaLnBrk="1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cs-CZ" sz="3000"/>
              <a:t>Malý počet zápisových cyklů</a:t>
            </a:r>
            <a:endParaRPr lang="en-GB" sz="30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 – pásková zařízení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5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295400" indent="-2159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en-GB" sz="2500"/>
              <a:t>Druhy (dle médií)</a:t>
            </a:r>
            <a:r>
              <a:rPr lang="ar-SA" sz="2500">
                <a:cs typeface="Arial" panose="020B0604020202020204" pitchFamily="34" charset="0"/>
              </a:rPr>
              <a:t>‏</a:t>
            </a:r>
            <a:endParaRPr lang="en-GB" sz="2500"/>
          </a:p>
          <a:p>
            <a:pPr lvl="1" eaLnBrk="1" hangingPunct="1">
              <a:lnSpc>
                <a:spcPct val="80000"/>
              </a:lnSpc>
              <a:spcBef>
                <a:spcPts val="550"/>
              </a:spcBef>
              <a:spcAft>
                <a:spcPct val="0"/>
              </a:spcAft>
            </a:pPr>
            <a:r>
              <a:rPr lang="en-GB" sz="2200"/>
              <a:t>DAT – nejstarší z aktuálně používaných technologií, vhodná pro malé firmy s malým objemem dat. Max. kapacita jedné pásky dnes 72GB</a:t>
            </a:r>
          </a:p>
          <a:p>
            <a:pPr lvl="1" eaLnBrk="1" hangingPunct="1">
              <a:lnSpc>
                <a:spcPct val="80000"/>
              </a:lnSpc>
              <a:spcBef>
                <a:spcPts val="550"/>
              </a:spcBef>
              <a:spcAft>
                <a:spcPct val="0"/>
              </a:spcAft>
            </a:pPr>
            <a:r>
              <a:rPr lang="en-GB" sz="2200"/>
              <a:t>DLT – dnes již opouštěná pásková platforma, rychlá, vhodná pro větší firmy, max. kapacita na pásku 40/80GB</a:t>
            </a:r>
          </a:p>
          <a:p>
            <a:pPr lvl="1" eaLnBrk="1" hangingPunct="1">
              <a:lnSpc>
                <a:spcPct val="80000"/>
              </a:lnSpc>
              <a:spcBef>
                <a:spcPts val="550"/>
              </a:spcBef>
              <a:spcAft>
                <a:spcPct val="0"/>
              </a:spcAft>
            </a:pPr>
            <a:r>
              <a:rPr lang="en-GB" sz="2200"/>
              <a:t>SDLT – jedna z enterprise technologií, extrémně rychlá, max. kapacita na pásku 320/640GB</a:t>
            </a:r>
          </a:p>
          <a:p>
            <a:pPr lvl="1" eaLnBrk="1" hangingPunct="1">
              <a:lnSpc>
                <a:spcPct val="80000"/>
              </a:lnSpc>
              <a:spcBef>
                <a:spcPts val="550"/>
              </a:spcBef>
              <a:spcAft>
                <a:spcPct val="0"/>
              </a:spcAft>
            </a:pPr>
            <a:r>
              <a:rPr lang="en-GB" sz="2200"/>
              <a:t>LTO (Ultrium) – v současnosti nejoblíbenější, vhodné pro nejširší použití.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en-GB" sz="1900"/>
              <a:t>LTO1 – 100/200GB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en-GB" sz="1900"/>
              <a:t>LTO2 – 200/400GB</a:t>
            </a:r>
            <a:endParaRPr lang="cs-CZ" sz="1900"/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en-GB" sz="1900"/>
              <a:t>LTO3 – 400/800GB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en-GB" sz="1900"/>
              <a:t>LTO4 – 800/1600GB </a:t>
            </a:r>
            <a:r>
              <a:rPr lang="cs-CZ" sz="1900"/>
              <a:t>- </a:t>
            </a:r>
            <a:r>
              <a:rPr lang="en-GB" sz="1900"/>
              <a:t>umožňuje mimo jiné </a:t>
            </a:r>
            <a:r>
              <a:rPr lang="cs-CZ" sz="1900"/>
              <a:t>šifrování</a:t>
            </a:r>
            <a:r>
              <a:rPr lang="en-GB" sz="1900"/>
              <a:t> dat</a:t>
            </a:r>
            <a:endParaRPr lang="cs-CZ" sz="1900"/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cs-CZ" sz="1900"/>
              <a:t>LTO5 – 1600/3200GB</a:t>
            </a:r>
          </a:p>
          <a:p>
            <a:pPr lvl="2" eaLnBrk="1" hangingPunct="1">
              <a:lnSpc>
                <a:spcPct val="80000"/>
              </a:lnSpc>
              <a:spcBef>
                <a:spcPts val="475"/>
              </a:spcBef>
              <a:spcAft>
                <a:spcPct val="0"/>
              </a:spcAft>
            </a:pPr>
            <a:r>
              <a:rPr lang="cs-CZ" sz="1900"/>
              <a:t>LTO6 – 3200/6400GB – ve vývoji</a:t>
            </a:r>
            <a:endParaRPr lang="en-GB" sz="19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 – pásková zařízení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75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Způsob zálohování na pásky: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Každá páska má dnes identifikaci v podobě Barcode (čárového kódu)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U pásky je klíčová kapacita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Na pásku se zapisuje v sekvenci, čili pokud chci zapisovat, musím projet vždy celé médium od začátku do konce.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Páska umožňuje i vícenásobný zápis do jednoho místa pásky (concurrent sessions)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Po zahájení zálohy se páska přetočí a ukládá postupně bity, po skončení zálohy se přetočí opět na začátek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Stejně funguje i obnova. Páska se musí vždy celá nejdříve přečíst, aby se provedla inventarizace katalogu uložených dat.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Páska má svoji dobu použitelnosti, obvykle cca 100 zápisových cyklů, pak dochází k expiraci.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Data však na pásce vydrží i mnoho let</a:t>
            </a:r>
          </a:p>
          <a:p>
            <a:pPr lvl="1"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Mechanika se musí pravidelně čistit pomocí čistícího média</a:t>
            </a:r>
          </a:p>
          <a:p>
            <a:pPr eaLnBrk="1" hangingPunct="1">
              <a:lnSpc>
                <a:spcPct val="80000"/>
              </a:lnSpc>
              <a:spcBef>
                <a:spcPts val="625"/>
              </a:spcBef>
              <a:spcAft>
                <a:spcPct val="0"/>
              </a:spcAft>
            </a:pPr>
            <a:r>
              <a:rPr lang="cs-CZ" sz="1900"/>
              <a:t>Výrobci: HP, Dell, IBM, Tanberg, Overland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 – pásková zařízení</a:t>
            </a: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295400" indent="-2159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en-GB"/>
              <a:t>Druhy dle formátu zařízení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Standalone mechaniky (samostatné mechaniky, tj. něco jako CD, DVD apod.)</a:t>
            </a:r>
            <a:r>
              <a:rPr lang="ar-SA">
                <a:cs typeface="Arial" panose="020B0604020202020204" pitchFamily="34" charset="0"/>
              </a:rPr>
              <a:t>‏</a:t>
            </a:r>
            <a:endParaRPr lang="en-GB"/>
          </a:p>
          <a:p>
            <a:pPr lvl="2" eaLnBrk="1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</a:pPr>
            <a:r>
              <a:rPr lang="en-GB"/>
              <a:t>Externí</a:t>
            </a:r>
          </a:p>
          <a:p>
            <a:pPr lvl="2" eaLnBrk="1" hangingPunct="1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</a:pPr>
            <a:r>
              <a:rPr lang="en-GB"/>
              <a:t>Interní provedení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Autoloadery – malé páskové roboty, 1-2 mechaniky s automatickým podávacím systémem</a:t>
            </a:r>
            <a:r>
              <a:rPr lang="cs-CZ"/>
              <a:t>, na 8-24 pásek</a:t>
            </a:r>
            <a:endParaRPr lang="en-GB"/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Páskové knihovny – enterprise řešení, obrovský počet pásek (</a:t>
            </a:r>
            <a:r>
              <a:rPr lang="cs-CZ"/>
              <a:t>od 24-několik tisíc</a:t>
            </a:r>
            <a:r>
              <a:rPr lang="en-GB"/>
              <a:t>), větší množství mechanik, automatizované řídící systémy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</a:t>
            </a:r>
            <a:endParaRPr lang="cs-CZ" sz="4000" b="1">
              <a:solidFill>
                <a:srgbClr val="F57900"/>
              </a:solidFill>
              <a:latin typeface="Bitstream Vera Sans" pitchFamily="32" charset="0"/>
            </a:endParaRPr>
          </a:p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cs-CZ" sz="4000" b="1">
                <a:solidFill>
                  <a:srgbClr val="F57900"/>
                </a:solidFill>
                <a:latin typeface="Bitstream Vera Sans" pitchFamily="32" charset="0"/>
              </a:rPr>
              <a:t>Zálohovací software</a:t>
            </a:r>
            <a:endParaRPr lang="en-GB" sz="4000" b="1">
              <a:solidFill>
                <a:srgbClr val="F57900"/>
              </a:solidFill>
              <a:latin typeface="Bitstream Vera Sans" pitchFamily="32" charset="0"/>
            </a:endParaRPr>
          </a:p>
        </p:txBody>
      </p:sp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395288" y="1600200"/>
            <a:ext cx="8229600" cy="505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Pro domácnosti, malé firmy – Nero BackitUp, Acronis TrueImage, Symantec Ghost, Windows Backup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Pro firmy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Obsluhují jak pásky, tak D2D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Obsahují obvykle software deduplikaci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Umějí zálohovat přes tzv. agenty (software komponenty v zálohovaném systému) při vysoké rychlosti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Umějí tzv. živé zálohy systému (ve Windows přes VSS, v Linuxu pomocí speciální technologie)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Podporují DR techniky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Umějí zálohovat bitově přímo diskové pole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Podporují zálohování virtualizačních řešení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=a=</a:t>
            </a:r>
          </a:p>
          <a:p>
            <a:pPr lvl="1"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1600"/>
              <a:t>Jsou velmi drahé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cs-CZ" sz="2000"/>
              <a:t>Příklady pro firmy: HP Data Protector, IBM Tivoli, CA ArcServe, MS System Center Data Protection Manager, Veeam Backup pro Vmware.</a:t>
            </a:r>
            <a:endParaRPr lang="en-GB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endParaRPr lang="en-GB"/>
          </a:p>
          <a:p>
            <a:pPr eaLnBrk="1" hangingPunct="1">
              <a:spcBef>
                <a:spcPts val="8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endParaRPr lang="en-GB"/>
          </a:p>
          <a:p>
            <a:pPr eaLnBrk="1" hangingPunct="1">
              <a:spcBef>
                <a:spcPts val="8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endParaRPr lang="en-GB"/>
          </a:p>
          <a:p>
            <a:pPr algn="ctr" eaLnBrk="1" hangingPunct="1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/>
              <a:t>Archivační systémy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solidFill>
                  <a:srgbClr val="F57900"/>
                </a:solidFill>
                <a:latin typeface="Bitstream Vera Sans" pitchFamily="32" charset="0"/>
              </a:rPr>
              <a:t>Archivační systémy</a:t>
            </a:r>
          </a:p>
        </p:txBody>
      </p:sp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684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Druhy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CD, DVD mechaniky – trvalý záznam, relativně vysoká odolnost proti poškození při vhodném ukládání, nejlevnější forma zálohy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Páskové mechaniky – při použití speciálních pásek uložení až na 5-10 let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Celé systémy – udržovaný kompletní počítač (server) určený pro archivovaná data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solidFill>
                  <a:srgbClr val="F57900"/>
                </a:solidFill>
                <a:latin typeface="Bitstream Vera Sans" pitchFamily="32" charset="0"/>
              </a:rPr>
              <a:t>Zálohování dat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9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Zajišťuje ochranu proti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Ztrátě dat díky hardwarové poruše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Ztrátě dat díky uživatelské „blbosti“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Poškození dat v důsledku různých úprav systému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Výpadku části síťové infrastruktury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Nezajišťuje</a:t>
            </a:r>
          </a:p>
          <a:p>
            <a:pPr lvl="1" eaLnBrk="1" hangingPunct="1">
              <a:spcBef>
                <a:spcPts val="700"/>
              </a:spcBef>
              <a:spcAft>
                <a:spcPct val="0"/>
              </a:spcAft>
            </a:pPr>
            <a:r>
              <a:rPr lang="en-GB"/>
              <a:t>Dlouhodobé uložení dat, to řeší Archivace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solidFill>
                  <a:srgbClr val="F57900"/>
                </a:solidFill>
                <a:latin typeface="Bitstream Vera Sans" pitchFamily="32" charset="0"/>
              </a:rPr>
              <a:t>Zálohy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7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en-GB"/>
              <a:t>Onsite – uložení záloh v místě, jedná se především o operační zálohy vhodné pro rychlou obnovu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en-GB"/>
              <a:t>Offsite – uložení záloh mimo budovu, nebo místnost se servery. Důvod Offsite zálohy je prostý, ochrana proti živelným katastrofám. Vhodné použít pro dlouhodobější ukládání (obvykle se offsite zálohy provádějí týdně, nebo měsíčně)</a:t>
            </a:r>
            <a:r>
              <a:rPr lang="ar-SA">
                <a:cs typeface="Arial" panose="020B0604020202020204" pitchFamily="34" charset="0"/>
              </a:rPr>
              <a:t>‏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solidFill>
                  <a:srgbClr val="F57900"/>
                </a:solidFill>
                <a:latin typeface="Bitstream Vera Sans" pitchFamily="32" charset="0"/>
              </a:rPr>
              <a:t>Archivace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608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en-GB"/>
              <a:t>Slouží pro dlouhodobé uložení dat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Provádí se obvykle z důvodu ukládání dat mimo hlavní úložiště (šetří místo) – data se odstraní z hlavního úložistě a přesunou se do archivu, stejně jako u klasických papírových dokumentů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Archivace není vhodná místo zálohování, nezálohuje se většinou systém</a:t>
            </a:r>
          </a:p>
          <a:p>
            <a:pPr eaLnBrk="1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</a:pPr>
            <a:r>
              <a:rPr lang="en-GB"/>
              <a:t>Slouží pro dohledání určitých údajů po mnoha letech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</a:pPr>
            <a:r>
              <a:rPr lang="en-GB"/>
              <a:t>Je v některých případech nařízena zákonem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Font typeface="Wingdings" panose="05000000000000000000" pitchFamily="2" charset="2"/>
              <a:buNone/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57200" y="130175"/>
            <a:ext cx="82296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400" b="1">
                <a:solidFill>
                  <a:srgbClr val="F57900"/>
                </a:solidFill>
                <a:latin typeface="Bitstream Vera Sans" pitchFamily="32" charset="0"/>
              </a:rPr>
              <a:t>Proč vlastně zálohovat data?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Data jsou cennější než zařízení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Se zálohou v zádech je každá práce na počítačích hned veselejší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Uživatelé se budou se zálohou dat cítit daleko jistěji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en-GB"/>
              <a:t>Obnovení dat do původního stavu z existující zálohy je vždy rychlejší, než vytvoření dat do původního stavu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457200" y="130175"/>
            <a:ext cx="82296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cs-CZ" sz="4400" b="1">
                <a:solidFill>
                  <a:srgbClr val="F57900"/>
                </a:solidFill>
                <a:latin typeface="Bitstream Vera Sans" pitchFamily="32" charset="0"/>
              </a:rPr>
              <a:t>Zálohovací pojmy</a:t>
            </a:r>
            <a:endParaRPr lang="en-GB" sz="4400" b="1">
              <a:solidFill>
                <a:srgbClr val="F57900"/>
              </a:solidFill>
              <a:latin typeface="Bitstream Vera Sans" pitchFamily="32" charset="0"/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457200" y="1268413"/>
            <a:ext cx="822960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Full backup – základní záloha, z ní se odvíjí ostatní typy záloh, trvá nejdéle, ale je kompletní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Differential, Incremental – podřízené zálohy, jsou malé, trvají krátce, ale nejsou kompletní, zálohují pouze změněné soubory od poslední full zálohy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Archive bit – vodítko, podle kterého se rozeznává, zda soubor byl, nebo nebyl zálohován, dnes nahrazován tzv. journal systémem. Je to souborový atribut (podobně jako soubor pro čtení atd.)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Souborová záloha – zálohují se jednotlivé soubory jejich jednotlivým čtením a zápisem do záložního zařízení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Bitová záloha – nezálohuje se po souborech, ale po bitech. Je dramaticky rychlejší, než souborová záloha (200 GB souborově může trvat cca 5-6 hodin, bitově cca 40 minut)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1800"/>
              <a:t>VSS – volume shadow copy – technologie umožňující zálohu otevřených souborů, Windows only. Velmi podstatná pro zálohování.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r>
              <a:rPr lang="cs-CZ" sz="2000"/>
              <a:t>Deduplikace – speciální algoritmus ukládání souborů, kdy se ukládají jen rozdílné bity, dochází k masivní úspoře diskového prostoru.</a:t>
            </a:r>
          </a:p>
          <a:p>
            <a:pPr eaLnBrk="1" hangingPunct="1">
              <a:spcBef>
                <a:spcPts val="800"/>
              </a:spcBef>
              <a:spcAft>
                <a:spcPct val="0"/>
              </a:spcAft>
            </a:pPr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1313" indent="-233363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en-GB"/>
          </a:p>
          <a:p>
            <a:pPr eaLnBrk="1" hangingPunct="1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endParaRPr lang="en-GB"/>
          </a:p>
          <a:p>
            <a:pPr algn="ctr" eaLnBrk="1" hangingPunct="1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/>
              <a:t>Zálohovací zařízení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06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863600" indent="-28733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295400" indent="-2159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Obvykle se zálohuje ručně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Nejčastější metodou jsou: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 Ruční kopie na externí médium (pevný disk, flash disk)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 Vypálení dat na optické médium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Automatizované zálohování nebývá obvyklé.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Zálohuje se výlučně systémem Full, nebo Copy.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 b="1"/>
              <a:t>Typy zařízení:</a:t>
            </a:r>
          </a:p>
          <a:p>
            <a:pPr lvl="1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Externí disk – největší kapacita, nejrychlejší, nejjednodušší, náchylnější na poškození, přenášení možné, ale riskantní.</a:t>
            </a:r>
          </a:p>
          <a:p>
            <a:pPr lvl="1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Flash disk – uzpůsobený na přenášení, menší kapacity, přijatelná rychlost, ALE malá trvanlivost záznamů.</a:t>
            </a:r>
          </a:p>
          <a:p>
            <a:pPr lvl="1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Optické disky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CD - na malé soubory, levné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DVD - na běžná data, slušná výdrž, vyšší rychlost, levné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cs-CZ" sz="2000"/>
              <a:t>BluRay – na větší data, slušná výdrž, vyšší rychlost, dost drahé</a:t>
            </a:r>
          </a:p>
          <a:p>
            <a:pPr lvl="2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endParaRPr lang="cs-CZ"/>
          </a:p>
          <a:p>
            <a:pPr lvl="1"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endParaRPr lang="en-GB" sz="2700"/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</a:t>
            </a:r>
            <a:b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</a:br>
            <a:r>
              <a:rPr lang="cs-CZ" sz="4000" b="1">
                <a:solidFill>
                  <a:srgbClr val="F57900"/>
                </a:solidFill>
                <a:latin typeface="Bitstream Vera Sans" pitchFamily="32" charset="0"/>
              </a:rPr>
              <a:t>pro domácnosti</a:t>
            </a:r>
            <a:endParaRPr lang="en-GB" sz="4000" b="1">
              <a:solidFill>
                <a:srgbClr val="F57900"/>
              </a:solidFill>
              <a:latin typeface="Bitstream Vera Sans" pitchFamily="3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457200" y="190500"/>
            <a:ext cx="8229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algn="ctr" eaLnBrk="1" hangingPunct="1">
              <a:spcAft>
                <a:spcPct val="0"/>
              </a:spcAft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Zálohovací systémy</a:t>
            </a:r>
            <a:b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</a:br>
            <a:r>
              <a:rPr lang="en-GB" sz="4000" b="1">
                <a:solidFill>
                  <a:srgbClr val="F57900"/>
                </a:solidFill>
                <a:latin typeface="Bitstream Vera Sans" pitchFamily="32" charset="0"/>
              </a:rPr>
              <a:t>D2D (Disk to Disk)</a:t>
            </a:r>
            <a:r>
              <a:rPr lang="ar-SA" sz="4000" b="1">
                <a:solidFill>
                  <a:srgbClr val="F57900"/>
                </a:solidFill>
                <a:latin typeface="Bitstream Vera Sans" pitchFamily="32" charset="0"/>
                <a:cs typeface="Arial" panose="020B0604020202020204" pitchFamily="34" charset="0"/>
              </a:rPr>
              <a:t>‏</a:t>
            </a:r>
            <a:endParaRPr lang="en-GB" sz="4000" b="1">
              <a:solidFill>
                <a:srgbClr val="F57900"/>
              </a:solidFill>
              <a:latin typeface="Bitstream Vera Sans" pitchFamily="32" charset="0"/>
            </a:endParaRP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529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431800" indent="-323850">
              <a:spcAft>
                <a:spcPts val="142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1pPr>
            <a:lvl2pPr marL="742950" indent="-166688">
              <a:spcAft>
                <a:spcPts val="113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2pPr>
            <a:lvl3pPr marL="1143000" indent="-63500">
              <a:spcAft>
                <a:spcPts val="850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3pPr>
            <a:lvl4pPr marL="1600200" indent="-88900">
              <a:spcAft>
                <a:spcPts val="575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4pPr>
            <a:lvl5pPr marL="2057400" indent="-114300"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5pPr>
            <a:lvl6pPr marL="25146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6pPr>
            <a:lvl7pPr marL="29718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7pPr>
            <a:lvl8pPr marL="34290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8pPr>
            <a:lvl9pPr marL="3886200" indent="-114300" defTabSz="449263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F57900"/>
              </a:buClr>
              <a:buSzPct val="45000"/>
              <a:buFont typeface="Wingdings" panose="05000000000000000000" pitchFamily="2" charset="2"/>
              <a:buChar char="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msmincho" charset="0"/>
                <a:cs typeface="msmincho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Nejjednodušší zálohování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Jedná se o zařízení určené pro rychlé zálohování. 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V podstatě se jedná o „klasický malý“ server vybavený běžnými pevnými disky v RAID poli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Obvykle je připojeno přes Ethernet rozhraní, nebo IEE1394, či USB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Na vyšší úrovni se pak používá rozhraní iSCSI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D2D si může dovolit každý, za D2D řešení lze považovat i externí disk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D2D není vhodné pro archivaci</a:t>
            </a:r>
          </a:p>
          <a:p>
            <a:pPr eaLnBrk="1" hangingPunct="1">
              <a:lnSpc>
                <a:spcPct val="80000"/>
              </a:lnSpc>
              <a:spcBef>
                <a:spcPts val="675"/>
              </a:spcBef>
              <a:spcAft>
                <a:spcPct val="0"/>
              </a:spcAft>
            </a:pPr>
            <a:r>
              <a:rPr lang="en-GB" sz="2700"/>
              <a:t>Teoreticky nelimitovaná maximální kapacita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Motiv systém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ystému Office">
      <a:majorFont>
        <a:latin typeface="Bitstream Vera Sans"/>
        <a:ea typeface="msmincho"/>
        <a:cs typeface="msmincho"/>
      </a:majorFont>
      <a:minorFont>
        <a:latin typeface="Times New Roman"/>
        <a:ea typeface="msmincho"/>
        <a:cs typeface="msmincho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Calibri" pitchFamily="32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Calibri" pitchFamily="32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2" charset="0"/>
          </a:defRPr>
        </a:defPPr>
      </a:lstStyle>
    </a:lnDef>
  </a:objectDefaults>
  <a:extraClrSchemeLst>
    <a:extraClrScheme>
      <a:clrScheme name="Motiv systém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ystém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ystém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1279</Words>
  <Application>Microsoft Office PowerPoint</Application>
  <PresentationFormat>On-screen Show (4:3)</PresentationFormat>
  <Paragraphs>152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Calibri</vt:lpstr>
      <vt:lpstr>msmincho</vt:lpstr>
      <vt:lpstr>Bitstream Vera Sans</vt:lpstr>
      <vt:lpstr>Wingdings</vt:lpstr>
      <vt:lpstr>Times New Roman</vt:lpstr>
      <vt:lpstr>Arial</vt:lpstr>
      <vt:lpstr>DejaVuSans</vt:lpstr>
      <vt:lpstr>Motiv systému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Zálohovací systémy D2D  (Disk to Disk)‏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Zálohovací a archivační systémy Enterprise a Business</dc:title>
  <dc:creator>Michal Doležal</dc:creator>
  <cp:lastModifiedBy>Mirek Vlach</cp:lastModifiedBy>
  <cp:revision>6</cp:revision>
  <dcterms:modified xsi:type="dcterms:W3CDTF">2013-01-06T12:14:04Z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2QZ4H56NJ3VP-63-1722</vt:lpwstr>
  </property>
  <property fmtid="{D5CDD505-2E9C-101B-9397-08002B2CF9AE}" pid="3" name="_dlc_DocIdItemGuid">
    <vt:lpwstr>a65ea0f8-399e-4618-88e9-7f427b0fb579</vt:lpwstr>
  </property>
  <property fmtid="{D5CDD505-2E9C-101B-9397-08002B2CF9AE}" pid="4" name="_dlc_DocIdUrl">
    <vt:lpwstr>https://www1/seminar4/_layouts/DocIdRedir.aspx?ID=2QZ4H56NJ3VP-63-1722, 2QZ4H56NJ3VP-63-1722</vt:lpwstr>
  </property>
</Properties>
</file>