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s/slide17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16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7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6858000" type="screen4x3"/>
  <p:notesSz cx="6669088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-1224" y="-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32" Type="http://schemas.openxmlformats.org/officeDocument/2006/relationships/customXml" Target="../customXml/item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30" Type="http://schemas.openxmlformats.org/officeDocument/2006/relationships/customXml" Target="../customXml/item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02F0B8-B378-4E27-85E0-4DC83DA71511}" type="datetimeFigureOut">
              <a:rPr lang="cs-CZ" smtClean="0"/>
              <a:t>24.3.2012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08DB40-A487-4780-9B43-104F39852C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1089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E4ED8-CD91-420B-A410-D3DED4243F82}" type="datetimeFigureOut">
              <a:rPr lang="cs-CZ" smtClean="0"/>
              <a:pPr/>
              <a:t>24.3.2012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F6418-4E08-4E3C-962F-FF30DD8BD2F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E4ED8-CD91-420B-A410-D3DED4243F82}" type="datetimeFigureOut">
              <a:rPr lang="cs-CZ" smtClean="0"/>
              <a:pPr/>
              <a:t>24.3.2012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F6418-4E08-4E3C-962F-FF30DD8BD2F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E4ED8-CD91-420B-A410-D3DED4243F82}" type="datetimeFigureOut">
              <a:rPr lang="cs-CZ" smtClean="0"/>
              <a:pPr/>
              <a:t>24.3.2012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F6418-4E08-4E3C-962F-FF30DD8BD2F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E4ED8-CD91-420B-A410-D3DED4243F82}" type="datetimeFigureOut">
              <a:rPr lang="cs-CZ" smtClean="0"/>
              <a:pPr/>
              <a:t>24.3.2012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F6418-4E08-4E3C-962F-FF30DD8BD2F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E4ED8-CD91-420B-A410-D3DED4243F82}" type="datetimeFigureOut">
              <a:rPr lang="cs-CZ" smtClean="0"/>
              <a:pPr/>
              <a:t>24.3.2012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F6418-4E08-4E3C-962F-FF30DD8BD2F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E4ED8-CD91-420B-A410-D3DED4243F82}" type="datetimeFigureOut">
              <a:rPr lang="cs-CZ" smtClean="0"/>
              <a:pPr/>
              <a:t>24.3.2012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F6418-4E08-4E3C-962F-FF30DD8BD2F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E4ED8-CD91-420B-A410-D3DED4243F82}" type="datetimeFigureOut">
              <a:rPr lang="cs-CZ" smtClean="0"/>
              <a:pPr/>
              <a:t>24.3.2012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F6418-4E08-4E3C-962F-FF30DD8BD2F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E4ED8-CD91-420B-A410-D3DED4243F82}" type="datetimeFigureOut">
              <a:rPr lang="cs-CZ" smtClean="0"/>
              <a:pPr/>
              <a:t>24.3.2012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F6418-4E08-4E3C-962F-FF30DD8BD2F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E4ED8-CD91-420B-A410-D3DED4243F82}" type="datetimeFigureOut">
              <a:rPr lang="cs-CZ" smtClean="0"/>
              <a:pPr/>
              <a:t>24.3.2012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F6418-4E08-4E3C-962F-FF30DD8BD2F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E4ED8-CD91-420B-A410-D3DED4243F82}" type="datetimeFigureOut">
              <a:rPr lang="cs-CZ" smtClean="0"/>
              <a:pPr/>
              <a:t>24.3.2012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F6418-4E08-4E3C-962F-FF30DD8BD2F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E4ED8-CD91-420B-A410-D3DED4243F82}" type="datetimeFigureOut">
              <a:rPr lang="cs-CZ" smtClean="0"/>
              <a:pPr/>
              <a:t>24.3.2012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F6418-4E08-4E3C-962F-FF30DD8BD2F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4E4ED8-CD91-420B-A410-D3DED4243F82}" type="datetimeFigureOut">
              <a:rPr lang="cs-CZ" smtClean="0"/>
              <a:pPr/>
              <a:t>24.3.2012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6F6418-4E08-4E3C-962F-FF30DD8BD2F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Virtualizace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Virtualizace</a:t>
            </a:r>
            <a:r>
              <a:rPr lang="cs-CZ" dirty="0" smtClean="0"/>
              <a:t> zařízení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Autofit/>
          </a:bodyPr>
          <a:lstStyle/>
          <a:p>
            <a:r>
              <a:rPr lang="cs-CZ" sz="1000" dirty="0" smtClean="0"/>
              <a:t>Využívá se hlavně tam, kde je potřeba mít k dispozici zařízení, které nemůžeme z nějakých důvodů připojit fyzicky</a:t>
            </a:r>
          </a:p>
          <a:p>
            <a:r>
              <a:rPr lang="cs-CZ" sz="1000" dirty="0" err="1" smtClean="0"/>
              <a:t>Virtualizuje</a:t>
            </a:r>
            <a:r>
              <a:rPr lang="cs-CZ" sz="1000" dirty="0" smtClean="0"/>
              <a:t> se kde co, ale mezi nejčastěji </a:t>
            </a:r>
            <a:r>
              <a:rPr lang="cs-CZ" sz="1000" dirty="0" err="1" smtClean="0"/>
              <a:t>virtualizovaná</a:t>
            </a:r>
            <a:r>
              <a:rPr lang="cs-CZ" sz="1000" dirty="0" smtClean="0"/>
              <a:t> zařízení patří:</a:t>
            </a:r>
          </a:p>
          <a:p>
            <a:pPr lvl="1"/>
            <a:r>
              <a:rPr lang="cs-CZ" sz="1000" dirty="0" smtClean="0"/>
              <a:t>Síťové prvky (</a:t>
            </a:r>
            <a:r>
              <a:rPr lang="cs-CZ" sz="1000" dirty="0" err="1" smtClean="0"/>
              <a:t>switche</a:t>
            </a:r>
            <a:r>
              <a:rPr lang="cs-CZ" sz="1000" dirty="0" smtClean="0"/>
              <a:t>, </a:t>
            </a:r>
            <a:r>
              <a:rPr lang="cs-CZ" sz="1000" dirty="0" err="1" smtClean="0"/>
              <a:t>routery</a:t>
            </a:r>
            <a:r>
              <a:rPr lang="cs-CZ" sz="1000" dirty="0" smtClean="0"/>
              <a:t>, síťové karty)</a:t>
            </a:r>
          </a:p>
          <a:p>
            <a:pPr lvl="1"/>
            <a:r>
              <a:rPr lang="cs-CZ" sz="1000" dirty="0" smtClean="0"/>
              <a:t>Pevné disky</a:t>
            </a:r>
          </a:p>
          <a:p>
            <a:pPr lvl="1"/>
            <a:r>
              <a:rPr lang="cs-CZ" sz="1000" dirty="0" smtClean="0"/>
              <a:t>Optické mechaniky</a:t>
            </a:r>
          </a:p>
          <a:p>
            <a:r>
              <a:rPr lang="cs-CZ" sz="1000" b="1" dirty="0" smtClean="0"/>
              <a:t>Důvodů </a:t>
            </a:r>
            <a:r>
              <a:rPr lang="cs-CZ" sz="1000" b="1" dirty="0" err="1" smtClean="0"/>
              <a:t>virtualizace</a:t>
            </a:r>
            <a:r>
              <a:rPr lang="cs-CZ" sz="1000" b="1" dirty="0" smtClean="0"/>
              <a:t> zařízení může být mnoho</a:t>
            </a:r>
          </a:p>
          <a:p>
            <a:pPr lvl="1"/>
            <a:r>
              <a:rPr lang="cs-CZ" sz="1000" dirty="0" smtClean="0"/>
              <a:t>Nutnost mít trvale v mechanice DVD (lze nahradit virtuálním připojením image disku)</a:t>
            </a:r>
          </a:p>
          <a:p>
            <a:pPr lvl="1"/>
            <a:r>
              <a:rPr lang="cs-CZ" sz="1000" dirty="0" smtClean="0"/>
              <a:t>Potřeba spravovat síťové prostředí na </a:t>
            </a:r>
            <a:r>
              <a:rPr lang="cs-CZ" sz="1000" dirty="0" err="1" smtClean="0"/>
              <a:t>hypervisorech</a:t>
            </a:r>
            <a:endParaRPr lang="cs-CZ" sz="1000" dirty="0" smtClean="0"/>
          </a:p>
          <a:p>
            <a:pPr lvl="1"/>
            <a:r>
              <a:rPr lang="cs-CZ" sz="1000" dirty="0" smtClean="0"/>
              <a:t>Zjednodušit správu souborových systémů (přenositelnost mezi OSE, fyzický transport) atd.</a:t>
            </a:r>
          </a:p>
          <a:p>
            <a:r>
              <a:rPr lang="cs-CZ" sz="1000" b="1" dirty="0" smtClean="0"/>
              <a:t>Výhody:</a:t>
            </a:r>
          </a:p>
          <a:p>
            <a:pPr lvl="1"/>
            <a:r>
              <a:rPr lang="cs-CZ" sz="1000" dirty="0" smtClean="0"/>
              <a:t>Flexibilní, zjednodušuje běžné činnosti</a:t>
            </a:r>
          </a:p>
          <a:p>
            <a:pPr lvl="1"/>
            <a:r>
              <a:rPr lang="cs-CZ" sz="1000" dirty="0" smtClean="0"/>
              <a:t>Transparentní</a:t>
            </a:r>
          </a:p>
          <a:p>
            <a:pPr lvl="1"/>
            <a:r>
              <a:rPr lang="cs-CZ" sz="1000" dirty="0" smtClean="0"/>
              <a:t>Efektivní</a:t>
            </a:r>
          </a:p>
          <a:p>
            <a:r>
              <a:rPr lang="cs-CZ" sz="1000" b="1" dirty="0" smtClean="0"/>
              <a:t>Nevýhody:</a:t>
            </a:r>
          </a:p>
          <a:p>
            <a:pPr lvl="1"/>
            <a:r>
              <a:rPr lang="cs-CZ" sz="1000" dirty="0" smtClean="0"/>
              <a:t>Vždy konkrétní zařízení (vyjma pevných disků a CD mechanik)</a:t>
            </a:r>
          </a:p>
          <a:p>
            <a:pPr lvl="1"/>
            <a:r>
              <a:rPr lang="cs-CZ" sz="1000" dirty="0" smtClean="0"/>
              <a:t>Drahé (vyjma pevných disků a CD mechanik)</a:t>
            </a:r>
          </a:p>
          <a:p>
            <a:r>
              <a:rPr lang="cs-CZ" sz="1000" b="1" dirty="0" smtClean="0"/>
              <a:t>Příklady:</a:t>
            </a:r>
          </a:p>
          <a:p>
            <a:pPr lvl="1"/>
            <a:r>
              <a:rPr lang="cs-CZ" sz="1000" dirty="0" smtClean="0"/>
              <a:t>Optická média</a:t>
            </a:r>
          </a:p>
          <a:p>
            <a:pPr lvl="2"/>
            <a:r>
              <a:rPr lang="cs-CZ" sz="1000" dirty="0" err="1" smtClean="0"/>
              <a:t>Daemon</a:t>
            </a:r>
            <a:r>
              <a:rPr lang="cs-CZ" sz="1000" dirty="0" smtClean="0"/>
              <a:t> </a:t>
            </a:r>
            <a:r>
              <a:rPr lang="cs-CZ" sz="1000" dirty="0" err="1" smtClean="0"/>
              <a:t>Tools</a:t>
            </a:r>
            <a:endParaRPr lang="cs-CZ" sz="1000" dirty="0" smtClean="0"/>
          </a:p>
          <a:p>
            <a:pPr lvl="2"/>
            <a:r>
              <a:rPr lang="cs-CZ" sz="1000" dirty="0" err="1" smtClean="0"/>
              <a:t>Alcohol</a:t>
            </a:r>
            <a:r>
              <a:rPr lang="cs-CZ" sz="1000" dirty="0" smtClean="0"/>
              <a:t> 120%</a:t>
            </a:r>
          </a:p>
          <a:p>
            <a:pPr lvl="2"/>
            <a:r>
              <a:rPr lang="cs-CZ" sz="1000" dirty="0" smtClean="0"/>
              <a:t>Nero </a:t>
            </a:r>
            <a:r>
              <a:rPr lang="cs-CZ" sz="1000" dirty="0" err="1" smtClean="0"/>
              <a:t>Suite</a:t>
            </a:r>
            <a:endParaRPr lang="cs-CZ" sz="1000" dirty="0" smtClean="0"/>
          </a:p>
          <a:p>
            <a:pPr lvl="1"/>
            <a:r>
              <a:rPr lang="cs-CZ" sz="1000" dirty="0" smtClean="0"/>
              <a:t>Pevné disky</a:t>
            </a:r>
          </a:p>
          <a:p>
            <a:pPr lvl="2"/>
            <a:r>
              <a:rPr lang="cs-CZ" sz="1000" dirty="0" smtClean="0"/>
              <a:t>Operační systémy Windows, Linux </a:t>
            </a:r>
            <a:r>
              <a:rPr lang="cs-CZ" sz="1000" dirty="0" err="1" smtClean="0"/>
              <a:t>dokáží</a:t>
            </a:r>
            <a:r>
              <a:rPr lang="cs-CZ" sz="1000" dirty="0"/>
              <a:t> </a:t>
            </a:r>
            <a:r>
              <a:rPr lang="cs-CZ" sz="1000" dirty="0" smtClean="0"/>
              <a:t>v aktuálních verzích číst virtuální disky</a:t>
            </a:r>
          </a:p>
          <a:p>
            <a:pPr lvl="2"/>
            <a:r>
              <a:rPr lang="cs-CZ" sz="1000" dirty="0" err="1" smtClean="0"/>
              <a:t>Vmware</a:t>
            </a:r>
            <a:r>
              <a:rPr lang="cs-CZ" sz="1000" dirty="0" smtClean="0"/>
              <a:t> </a:t>
            </a:r>
            <a:r>
              <a:rPr lang="cs-CZ" sz="1000" dirty="0" err="1" smtClean="0"/>
              <a:t>converter</a:t>
            </a:r>
            <a:endParaRPr lang="cs-CZ" sz="1000" dirty="0" smtClean="0"/>
          </a:p>
          <a:p>
            <a:pPr lvl="2"/>
            <a:r>
              <a:rPr lang="cs-CZ" sz="1000" dirty="0" err="1" smtClean="0"/>
              <a:t>VHDConverter</a:t>
            </a:r>
            <a:endParaRPr lang="cs-CZ" sz="1000" dirty="0" smtClean="0"/>
          </a:p>
          <a:p>
            <a:pPr lvl="1"/>
            <a:r>
              <a:rPr lang="cs-CZ" sz="1000" dirty="0" smtClean="0"/>
              <a:t>Síťová zařízení</a:t>
            </a:r>
          </a:p>
          <a:p>
            <a:pPr lvl="2"/>
            <a:r>
              <a:rPr lang="cs-CZ" sz="1000" dirty="0" smtClean="0"/>
              <a:t>Virtuální </a:t>
            </a:r>
            <a:r>
              <a:rPr lang="cs-CZ" sz="1000" dirty="0" err="1" smtClean="0"/>
              <a:t>switche</a:t>
            </a:r>
            <a:r>
              <a:rPr lang="cs-CZ" sz="1000" dirty="0" smtClean="0"/>
              <a:t> Microsoft, </a:t>
            </a:r>
            <a:r>
              <a:rPr lang="cs-CZ" sz="1000" dirty="0" err="1" smtClean="0"/>
              <a:t>VMWare</a:t>
            </a:r>
            <a:r>
              <a:rPr lang="cs-CZ" sz="1000" dirty="0" smtClean="0"/>
              <a:t> a </a:t>
            </a:r>
            <a:r>
              <a:rPr lang="cs-CZ" sz="1000" dirty="0" err="1" smtClean="0"/>
              <a:t>Citrix</a:t>
            </a:r>
            <a:endParaRPr lang="cs-CZ" sz="1000" dirty="0" smtClean="0"/>
          </a:p>
          <a:p>
            <a:pPr lvl="2"/>
            <a:r>
              <a:rPr lang="cs-CZ" sz="1000" dirty="0" smtClean="0"/>
              <a:t>Distribuované </a:t>
            </a:r>
            <a:r>
              <a:rPr lang="cs-CZ" sz="1000" dirty="0" err="1" smtClean="0"/>
              <a:t>switche</a:t>
            </a:r>
            <a:r>
              <a:rPr lang="cs-CZ" sz="1000" dirty="0" smtClean="0"/>
              <a:t> </a:t>
            </a:r>
            <a:r>
              <a:rPr lang="cs-CZ" sz="1000" dirty="0" err="1" smtClean="0"/>
              <a:t>Cisco</a:t>
            </a:r>
            <a:endParaRPr lang="cs-CZ" sz="1000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Něco k </a:t>
            </a:r>
            <a:r>
              <a:rPr lang="cs-CZ" dirty="0" err="1" smtClean="0"/>
              <a:t>virtualizovaným</a:t>
            </a:r>
            <a:r>
              <a:rPr lang="cs-CZ" dirty="0" smtClean="0"/>
              <a:t> komponentám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dirty="0" err="1" smtClean="0"/>
              <a:t>Virtualizované</a:t>
            </a:r>
            <a:r>
              <a:rPr lang="cs-CZ" dirty="0" smtClean="0"/>
              <a:t> procesory:</a:t>
            </a:r>
          </a:p>
          <a:p>
            <a:pPr lvl="1"/>
            <a:r>
              <a:rPr lang="cs-CZ" dirty="0" smtClean="0"/>
              <a:t>Trochu rozdílné koncepty přístupu u jednotlivých výrobců</a:t>
            </a:r>
          </a:p>
          <a:p>
            <a:pPr lvl="1"/>
            <a:r>
              <a:rPr lang="cs-CZ" dirty="0" smtClean="0"/>
              <a:t>Vesměs lze přidělovat jednotlivým virtuálním strojům jak fyzické </a:t>
            </a:r>
            <a:r>
              <a:rPr lang="cs-CZ" dirty="0" err="1" smtClean="0"/>
              <a:t>sockety</a:t>
            </a:r>
            <a:r>
              <a:rPr lang="cs-CZ" dirty="0" smtClean="0"/>
              <a:t>, tak i jejich jádra. </a:t>
            </a:r>
            <a:r>
              <a:rPr lang="cs-CZ" dirty="0" err="1" smtClean="0"/>
              <a:t>Vmware</a:t>
            </a:r>
            <a:r>
              <a:rPr lang="cs-CZ" dirty="0" smtClean="0"/>
              <a:t> dokonce podporuje i </a:t>
            </a:r>
            <a:r>
              <a:rPr lang="cs-CZ" dirty="0" err="1" smtClean="0"/>
              <a:t>škálování</a:t>
            </a:r>
            <a:r>
              <a:rPr lang="cs-CZ" dirty="0" smtClean="0"/>
              <a:t> na úrovni virtuálních jader technologie </a:t>
            </a:r>
            <a:r>
              <a:rPr lang="cs-CZ" dirty="0" err="1" smtClean="0"/>
              <a:t>HyperThreading</a:t>
            </a:r>
            <a:r>
              <a:rPr lang="cs-CZ" dirty="0" smtClean="0"/>
              <a:t>. Hyper-V a XEN podporují jen fyzická jádra.</a:t>
            </a:r>
          </a:p>
          <a:p>
            <a:pPr lvl="1"/>
            <a:r>
              <a:rPr lang="cs-CZ" dirty="0" smtClean="0"/>
              <a:t>Microsoft umožňuje v centrálním nástroji VMM2008 R2 přidělovat ekvivalentní modely procesorů a tím optimalizovat zátěž.</a:t>
            </a:r>
          </a:p>
          <a:p>
            <a:pPr lvl="1"/>
            <a:r>
              <a:rPr lang="cs-CZ" dirty="0" smtClean="0"/>
              <a:t>Všichni výrobci dnes podporují speciální instrukční sady určené pro podporu </a:t>
            </a:r>
            <a:r>
              <a:rPr lang="cs-CZ" dirty="0" err="1" smtClean="0"/>
              <a:t>virtualizace</a:t>
            </a:r>
            <a:r>
              <a:rPr lang="cs-CZ" dirty="0"/>
              <a:t> </a:t>
            </a:r>
            <a:r>
              <a:rPr lang="cs-CZ" dirty="0" smtClean="0"/>
              <a:t>(Intel VT-x, AMD-V)</a:t>
            </a:r>
          </a:p>
          <a:p>
            <a:r>
              <a:rPr lang="cs-CZ" dirty="0" err="1" smtClean="0"/>
              <a:t>Virtualizace</a:t>
            </a:r>
            <a:r>
              <a:rPr lang="cs-CZ" dirty="0" smtClean="0"/>
              <a:t> operační paměti:</a:t>
            </a:r>
          </a:p>
          <a:p>
            <a:pPr lvl="1"/>
            <a:r>
              <a:rPr lang="cs-CZ" dirty="0" smtClean="0"/>
              <a:t>Všichni výrobci umožňují v podstatě podobný způsob a to dynamické přidělování virtuální RAM</a:t>
            </a:r>
          </a:p>
          <a:p>
            <a:pPr lvl="1"/>
            <a:r>
              <a:rPr lang="cs-CZ" dirty="0" smtClean="0"/>
              <a:t>Někteří umožňují alokaci RAM v určitém rozsahu, někteří např. procentuální částí</a:t>
            </a:r>
          </a:p>
          <a:p>
            <a:pPr lvl="1"/>
            <a:r>
              <a:rPr lang="cs-CZ" dirty="0" smtClean="0"/>
              <a:t>Virtuálnímu PC je celkem jedno, kolik operační paměti poskytnete (vše záleží na příslušném OSE</a:t>
            </a:r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Něco k </a:t>
            </a:r>
            <a:r>
              <a:rPr lang="cs-CZ" dirty="0" err="1" smtClean="0"/>
              <a:t>virtualizovaným</a:t>
            </a:r>
            <a:r>
              <a:rPr lang="cs-CZ" dirty="0" smtClean="0"/>
              <a:t> komponentám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cs-CZ" dirty="0" smtClean="0"/>
              <a:t>Virtuální disky</a:t>
            </a:r>
          </a:p>
          <a:p>
            <a:pPr lvl="1"/>
            <a:r>
              <a:rPr lang="cs-CZ" dirty="0" smtClean="0"/>
              <a:t>Základní dělení (shodné u všech výrobců)</a:t>
            </a:r>
          </a:p>
          <a:p>
            <a:pPr lvl="2"/>
            <a:r>
              <a:rPr lang="cs-CZ" dirty="0" err="1" smtClean="0"/>
              <a:t>Fixed</a:t>
            </a:r>
            <a:r>
              <a:rPr lang="cs-CZ" dirty="0" smtClean="0"/>
              <a:t> – tzv. </a:t>
            </a:r>
            <a:r>
              <a:rPr lang="cs-CZ" dirty="0" err="1" smtClean="0"/>
              <a:t>předalokované</a:t>
            </a:r>
            <a:r>
              <a:rPr lang="cs-CZ" dirty="0" smtClean="0"/>
              <a:t> disky (na diskovém systému vyhradíte a dopředu obsadíte pevně danou velikost)</a:t>
            </a:r>
            <a:endParaRPr lang="cs-CZ" dirty="0"/>
          </a:p>
          <a:p>
            <a:pPr lvl="2"/>
            <a:r>
              <a:rPr lang="cs-CZ" dirty="0" err="1" smtClean="0"/>
              <a:t>Dynamic</a:t>
            </a:r>
            <a:r>
              <a:rPr lang="cs-CZ" dirty="0" smtClean="0"/>
              <a:t> – disky, které se zvětšují do maximální možné kapacity postupně, jak přibývají data. Setkáváme se zde s termínem </a:t>
            </a:r>
            <a:r>
              <a:rPr lang="cs-CZ" dirty="0" err="1" smtClean="0"/>
              <a:t>ThinProvisioning</a:t>
            </a:r>
            <a:r>
              <a:rPr lang="cs-CZ" dirty="0" smtClean="0"/>
              <a:t> (</a:t>
            </a:r>
            <a:r>
              <a:rPr lang="cs-CZ" dirty="0" err="1" smtClean="0"/>
              <a:t>ThinAlocation</a:t>
            </a:r>
            <a:r>
              <a:rPr lang="cs-CZ" dirty="0" smtClean="0"/>
              <a:t>)</a:t>
            </a:r>
          </a:p>
          <a:p>
            <a:pPr lvl="1"/>
            <a:r>
              <a:rPr lang="cs-CZ" dirty="0" smtClean="0"/>
              <a:t>A dále pak:</a:t>
            </a:r>
          </a:p>
          <a:p>
            <a:pPr lvl="2"/>
            <a:r>
              <a:rPr lang="cs-CZ" dirty="0" smtClean="0"/>
              <a:t>Persistentní – na disky se zapisuje trvale a to ihned jak je informace předána virtuálnímu stroji</a:t>
            </a:r>
          </a:p>
          <a:p>
            <a:pPr lvl="2"/>
            <a:r>
              <a:rPr lang="cs-CZ" dirty="0" smtClean="0"/>
              <a:t>Nepersistentní – na disky se buď vůbec nezapisuje (pokud není přímo určeno) a nebo se zapisuje do tzv. </a:t>
            </a:r>
            <a:r>
              <a:rPr lang="cs-CZ" dirty="0" err="1" smtClean="0"/>
              <a:t>snapshotů</a:t>
            </a:r>
            <a:r>
              <a:rPr lang="cs-CZ" dirty="0" smtClean="0"/>
              <a:t> (rozdílových souborů pevného disku)</a:t>
            </a:r>
          </a:p>
          <a:p>
            <a:pPr lvl="1"/>
            <a:r>
              <a:rPr lang="cs-CZ" dirty="0" smtClean="0"/>
              <a:t>V současné době jsou všichni výrobci schopní vytvářet prostředí jak na IDE(SATA, ATA), tak na SCSI, nebo SAS, plus někteří přímo podporují bloková úložiště připojená protokoly </a:t>
            </a:r>
            <a:r>
              <a:rPr lang="cs-CZ" dirty="0" err="1" smtClean="0"/>
              <a:t>Fibrechannel</a:t>
            </a:r>
            <a:r>
              <a:rPr lang="cs-CZ" dirty="0" smtClean="0"/>
              <a:t> a </a:t>
            </a:r>
            <a:r>
              <a:rPr lang="cs-CZ" dirty="0" err="1" smtClean="0"/>
              <a:t>iSCSI</a:t>
            </a:r>
            <a:r>
              <a:rPr lang="cs-CZ" dirty="0" smtClean="0"/>
              <a:t>. V systémech tak existují virtuální podoby řadičů IDE,SCSI,SAS a </a:t>
            </a:r>
            <a:r>
              <a:rPr lang="cs-CZ" dirty="0" err="1" smtClean="0"/>
              <a:t>hostbus</a:t>
            </a:r>
            <a:r>
              <a:rPr lang="cs-CZ" dirty="0" smtClean="0"/>
              <a:t> adaptéry </a:t>
            </a:r>
            <a:r>
              <a:rPr lang="cs-CZ" dirty="0" err="1" smtClean="0"/>
              <a:t>iSCSI</a:t>
            </a:r>
            <a:r>
              <a:rPr lang="cs-CZ" dirty="0" smtClean="0"/>
              <a:t> a </a:t>
            </a:r>
            <a:r>
              <a:rPr lang="cs-CZ" dirty="0" err="1" smtClean="0"/>
              <a:t>FibreChannel</a:t>
            </a:r>
            <a:r>
              <a:rPr lang="cs-CZ" dirty="0" smtClean="0"/>
              <a:t>.</a:t>
            </a:r>
          </a:p>
          <a:p>
            <a:pPr lvl="1"/>
            <a:r>
              <a:rPr lang="cs-CZ" dirty="0" smtClean="0"/>
              <a:t>V současnosti se setkáváme se dvěma modely virtuálních disků. </a:t>
            </a:r>
            <a:r>
              <a:rPr lang="cs-CZ" dirty="0" err="1" smtClean="0"/>
              <a:t>Vmware</a:t>
            </a:r>
            <a:r>
              <a:rPr lang="cs-CZ" dirty="0" smtClean="0"/>
              <a:t> používá svůj standard VMDK, Microsoft a XEN využívají svůj formát VHD. Oba formáty se dají do toho druhého konvertovat.</a:t>
            </a:r>
          </a:p>
          <a:p>
            <a:r>
              <a:rPr lang="cs-CZ" dirty="0" smtClean="0"/>
              <a:t>Virtuální optické mechaniky</a:t>
            </a:r>
          </a:p>
          <a:p>
            <a:pPr lvl="1"/>
            <a:r>
              <a:rPr lang="cs-CZ" dirty="0" smtClean="0"/>
              <a:t>Všichni výrobci bez rozdílu nabízejí dvě, nebo tři možnosti připojení optických zařízení</a:t>
            </a:r>
          </a:p>
          <a:p>
            <a:pPr lvl="2"/>
            <a:r>
              <a:rPr lang="cs-CZ" dirty="0" smtClean="0"/>
              <a:t>Způsob přímého připojení mechaniky hostitelského systému</a:t>
            </a:r>
          </a:p>
          <a:p>
            <a:pPr lvl="2"/>
            <a:r>
              <a:rPr lang="cs-CZ" dirty="0" smtClean="0"/>
              <a:t>Možnost načíst ISO image z hostitele</a:t>
            </a:r>
          </a:p>
          <a:p>
            <a:pPr lvl="2"/>
            <a:r>
              <a:rPr lang="cs-CZ" dirty="0" smtClean="0"/>
              <a:t>Možnost načíst ISO image ze vzdáleného systému (jen u </a:t>
            </a:r>
            <a:r>
              <a:rPr lang="cs-CZ" dirty="0" err="1" smtClean="0"/>
              <a:t>hypervisorů</a:t>
            </a:r>
            <a:r>
              <a:rPr lang="cs-CZ" dirty="0" smtClean="0"/>
              <a:t>)</a:t>
            </a:r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Něco k </a:t>
            </a:r>
            <a:r>
              <a:rPr lang="cs-CZ" dirty="0" err="1" smtClean="0"/>
              <a:t>virtualizovaným</a:t>
            </a:r>
            <a:r>
              <a:rPr lang="cs-CZ" dirty="0" smtClean="0"/>
              <a:t> komponentám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cs-CZ" dirty="0" smtClean="0"/>
              <a:t>Virtuální síťové prvky</a:t>
            </a:r>
          </a:p>
          <a:p>
            <a:pPr lvl="1"/>
            <a:r>
              <a:rPr lang="cs-CZ" dirty="0" smtClean="0"/>
              <a:t>Síťové karty</a:t>
            </a:r>
          </a:p>
          <a:p>
            <a:pPr lvl="2"/>
            <a:r>
              <a:rPr lang="cs-CZ" dirty="0" smtClean="0"/>
              <a:t>Různí výrobci přistupují k této části různě, ale vesměs všichni podporují emulaci nějaké, již existující síťové karty. </a:t>
            </a:r>
            <a:r>
              <a:rPr lang="cs-CZ" dirty="0" err="1" smtClean="0"/>
              <a:t>Vmware</a:t>
            </a:r>
            <a:r>
              <a:rPr lang="cs-CZ" dirty="0" smtClean="0"/>
              <a:t> používá Intel Pro Gigabit </a:t>
            </a:r>
            <a:r>
              <a:rPr lang="cs-CZ" dirty="0" err="1" smtClean="0"/>
              <a:t>ethernet</a:t>
            </a:r>
            <a:r>
              <a:rPr lang="cs-CZ" dirty="0" smtClean="0"/>
              <a:t> adapter, Microsoft pak AMD PC-NET adapter, </a:t>
            </a:r>
            <a:r>
              <a:rPr lang="cs-CZ" dirty="0" err="1" smtClean="0"/>
              <a:t>VirtualBox</a:t>
            </a:r>
            <a:r>
              <a:rPr lang="cs-CZ" dirty="0" smtClean="0"/>
              <a:t> pak přidává podporu 3COM 3c905. </a:t>
            </a:r>
          </a:p>
          <a:p>
            <a:pPr lvl="2"/>
            <a:r>
              <a:rPr lang="cs-CZ" dirty="0" smtClean="0"/>
              <a:t>Vyšší formy </a:t>
            </a:r>
            <a:r>
              <a:rPr lang="cs-CZ" dirty="0" err="1" smtClean="0"/>
              <a:t>virtualizačních</a:t>
            </a:r>
            <a:r>
              <a:rPr lang="cs-CZ" dirty="0" smtClean="0"/>
              <a:t> produktů běží na speciálních, nativních adaptérech, které následně mohou fungovat až na 10 </a:t>
            </a:r>
            <a:r>
              <a:rPr lang="cs-CZ" dirty="0" err="1" smtClean="0"/>
              <a:t>Gbit</a:t>
            </a:r>
            <a:r>
              <a:rPr lang="cs-CZ" dirty="0" smtClean="0"/>
              <a:t>/s</a:t>
            </a:r>
          </a:p>
          <a:p>
            <a:pPr lvl="2"/>
            <a:r>
              <a:rPr lang="cs-CZ" dirty="0" smtClean="0"/>
              <a:t>Síťové karty mohou mít tři funkční režimy</a:t>
            </a:r>
          </a:p>
          <a:p>
            <a:pPr lvl="3"/>
            <a:r>
              <a:rPr lang="cs-CZ" dirty="0" smtClean="0"/>
              <a:t>Host </a:t>
            </a:r>
            <a:r>
              <a:rPr lang="cs-CZ" dirty="0" err="1" smtClean="0"/>
              <a:t>only</a:t>
            </a:r>
            <a:r>
              <a:rPr lang="cs-CZ" dirty="0" smtClean="0"/>
              <a:t> (</a:t>
            </a:r>
            <a:r>
              <a:rPr lang="cs-CZ" dirty="0" err="1" smtClean="0"/>
              <a:t>Private</a:t>
            </a:r>
            <a:r>
              <a:rPr lang="cs-CZ" dirty="0" smtClean="0"/>
              <a:t>) – síťová komunikace je omezena jen na virtuální stroje v rámci jednoho hostitele, ostatní počítače v HW síti, ani hosta samotného virtuální stanice nevidí</a:t>
            </a:r>
          </a:p>
          <a:p>
            <a:pPr lvl="3"/>
            <a:r>
              <a:rPr lang="cs-CZ" dirty="0" smtClean="0"/>
              <a:t>NAT – do sítě se dostává virtuální počítač s pomocí virtuálního NAT </a:t>
            </a:r>
            <a:r>
              <a:rPr lang="cs-CZ" dirty="0" err="1" smtClean="0"/>
              <a:t>routeru</a:t>
            </a:r>
            <a:r>
              <a:rPr lang="cs-CZ" dirty="0"/>
              <a:t> </a:t>
            </a:r>
            <a:r>
              <a:rPr lang="cs-CZ" dirty="0" smtClean="0"/>
              <a:t>(vytváří </a:t>
            </a:r>
            <a:r>
              <a:rPr lang="cs-CZ" dirty="0" err="1" smtClean="0"/>
              <a:t>hypervisor</a:t>
            </a:r>
            <a:r>
              <a:rPr lang="cs-CZ" dirty="0" smtClean="0"/>
              <a:t>, nebo </a:t>
            </a:r>
            <a:r>
              <a:rPr lang="cs-CZ" dirty="0" err="1" smtClean="0"/>
              <a:t>virtualizační</a:t>
            </a:r>
            <a:r>
              <a:rPr lang="cs-CZ" dirty="0" smtClean="0"/>
              <a:t> nástroj)</a:t>
            </a:r>
          </a:p>
          <a:p>
            <a:pPr lvl="3"/>
            <a:r>
              <a:rPr lang="cs-CZ" dirty="0" err="1" smtClean="0"/>
              <a:t>Bridged</a:t>
            </a:r>
            <a:r>
              <a:rPr lang="cs-CZ" dirty="0" smtClean="0"/>
              <a:t>  (Public) – Komunikace z virtuálního stroje jde přímo na síťovou kartu hostitele</a:t>
            </a:r>
          </a:p>
          <a:p>
            <a:pPr lvl="1"/>
            <a:r>
              <a:rPr lang="cs-CZ" dirty="0" smtClean="0"/>
              <a:t>Virtuální </a:t>
            </a:r>
            <a:r>
              <a:rPr lang="cs-CZ" dirty="0" err="1" smtClean="0"/>
              <a:t>switche</a:t>
            </a:r>
            <a:endParaRPr lang="cs-CZ" dirty="0" smtClean="0"/>
          </a:p>
          <a:p>
            <a:pPr lvl="2"/>
            <a:r>
              <a:rPr lang="cs-CZ" dirty="0" smtClean="0"/>
              <a:t>Každý </a:t>
            </a:r>
            <a:r>
              <a:rPr lang="cs-CZ" dirty="0" err="1" smtClean="0"/>
              <a:t>virtualizační</a:t>
            </a:r>
            <a:r>
              <a:rPr lang="cs-CZ" dirty="0" smtClean="0"/>
              <a:t> systém (typu </a:t>
            </a:r>
            <a:r>
              <a:rPr lang="cs-CZ" dirty="0" err="1" smtClean="0"/>
              <a:t>hypervisor</a:t>
            </a:r>
            <a:r>
              <a:rPr lang="cs-CZ" dirty="0" smtClean="0"/>
              <a:t>, nebo plné </a:t>
            </a:r>
            <a:r>
              <a:rPr lang="cs-CZ" dirty="0" err="1" smtClean="0"/>
              <a:t>virtualizace</a:t>
            </a:r>
            <a:r>
              <a:rPr lang="cs-CZ" dirty="0" smtClean="0"/>
              <a:t> pod hostitelským operačním systémem) disponuje nějakou formou virtuálního </a:t>
            </a:r>
            <a:r>
              <a:rPr lang="cs-CZ" dirty="0" err="1" smtClean="0"/>
              <a:t>switche</a:t>
            </a:r>
            <a:r>
              <a:rPr lang="cs-CZ" dirty="0" smtClean="0"/>
              <a:t>.</a:t>
            </a:r>
          </a:p>
          <a:p>
            <a:pPr lvl="2"/>
            <a:r>
              <a:rPr lang="cs-CZ" dirty="0" smtClean="0"/>
              <a:t>Hardwarové síťové karty jsou zapojeny jakoby z jedné strany a virtuální síťové karty jsou zapojeny ze strany druhé.</a:t>
            </a:r>
          </a:p>
          <a:p>
            <a:pPr lvl="2"/>
            <a:r>
              <a:rPr lang="cs-CZ" dirty="0" err="1" smtClean="0"/>
              <a:t>Switche</a:t>
            </a:r>
            <a:r>
              <a:rPr lang="cs-CZ" dirty="0" smtClean="0"/>
              <a:t> mohou mít různou podobu a funkcionalitu, ale vesměs se jedná o čistě L2 řešení</a:t>
            </a:r>
          </a:p>
          <a:p>
            <a:pPr lvl="2"/>
            <a:r>
              <a:rPr lang="cs-CZ" dirty="0" smtClean="0"/>
              <a:t>Výrobci mají virtuální </a:t>
            </a:r>
            <a:r>
              <a:rPr lang="cs-CZ" dirty="0" err="1" smtClean="0"/>
              <a:t>switche</a:t>
            </a:r>
            <a:r>
              <a:rPr lang="cs-CZ" dirty="0" smtClean="0"/>
              <a:t> pojaty různě. V Hyper-V umí virtuální </a:t>
            </a:r>
            <a:r>
              <a:rPr lang="cs-CZ" dirty="0" err="1" smtClean="0"/>
              <a:t>switch</a:t>
            </a:r>
            <a:r>
              <a:rPr lang="cs-CZ" dirty="0" smtClean="0"/>
              <a:t> v základu jak linkovou agregaci, tak </a:t>
            </a:r>
            <a:r>
              <a:rPr lang="cs-CZ" dirty="0" err="1" smtClean="0"/>
              <a:t>vlany</a:t>
            </a:r>
            <a:r>
              <a:rPr lang="cs-CZ" dirty="0" smtClean="0"/>
              <a:t>, u </a:t>
            </a:r>
            <a:r>
              <a:rPr lang="cs-CZ" dirty="0" err="1" smtClean="0"/>
              <a:t>Vmware</a:t>
            </a:r>
            <a:r>
              <a:rPr lang="cs-CZ" dirty="0" smtClean="0"/>
              <a:t> se za tyto </a:t>
            </a:r>
            <a:r>
              <a:rPr lang="cs-CZ" dirty="0" err="1" smtClean="0"/>
              <a:t>nadstadardní</a:t>
            </a:r>
            <a:r>
              <a:rPr lang="cs-CZ" dirty="0" smtClean="0"/>
              <a:t> funkce musí platit, resp. je lze spravovat jen z prostředí </a:t>
            </a:r>
            <a:r>
              <a:rPr lang="cs-CZ" dirty="0" err="1" smtClean="0"/>
              <a:t>Vcenter</a:t>
            </a:r>
            <a:r>
              <a:rPr lang="cs-CZ" dirty="0" smtClean="0"/>
              <a:t>. Naopak </a:t>
            </a:r>
            <a:r>
              <a:rPr lang="cs-CZ" dirty="0" err="1" smtClean="0"/>
              <a:t>Vmware</a:t>
            </a:r>
            <a:r>
              <a:rPr lang="cs-CZ" dirty="0" smtClean="0"/>
              <a:t> dokáže fyzicky oddělit komunikaci pro správu od produkční atd.</a:t>
            </a:r>
          </a:p>
          <a:p>
            <a:pPr lvl="2"/>
            <a:r>
              <a:rPr lang="cs-CZ" dirty="0" smtClean="0"/>
              <a:t>Do </a:t>
            </a:r>
            <a:r>
              <a:rPr lang="cs-CZ" dirty="0" err="1" smtClean="0"/>
              <a:t>Vmware</a:t>
            </a:r>
            <a:r>
              <a:rPr lang="cs-CZ" dirty="0" smtClean="0"/>
              <a:t> existuje jako softwarová verze i klasický komerční </a:t>
            </a:r>
            <a:r>
              <a:rPr lang="cs-CZ" dirty="0" err="1" smtClean="0"/>
              <a:t>switch</a:t>
            </a:r>
            <a:r>
              <a:rPr lang="cs-CZ" dirty="0" smtClean="0"/>
              <a:t> od firmy </a:t>
            </a:r>
            <a:r>
              <a:rPr lang="cs-CZ" dirty="0" err="1" smtClean="0"/>
              <a:t>Cisco</a:t>
            </a:r>
            <a:r>
              <a:rPr lang="cs-CZ" dirty="0" smtClean="0"/>
              <a:t> typ Nexus 1000v.</a:t>
            </a:r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Virtual</a:t>
            </a:r>
            <a:r>
              <a:rPr lang="cs-CZ" dirty="0" smtClean="0"/>
              <a:t> </a:t>
            </a:r>
            <a:r>
              <a:rPr lang="cs-CZ" dirty="0" err="1" smtClean="0"/>
              <a:t>appliances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cs-CZ" dirty="0" smtClean="0"/>
              <a:t>Další z fenoménů posledních cca dvou let</a:t>
            </a:r>
          </a:p>
          <a:p>
            <a:r>
              <a:rPr lang="cs-CZ" dirty="0" smtClean="0"/>
              <a:t>Firmy se předhánějí v tom, která vydá na trh lepší </a:t>
            </a:r>
            <a:r>
              <a:rPr lang="cs-CZ" dirty="0" err="1" smtClean="0"/>
              <a:t>virtual</a:t>
            </a:r>
            <a:r>
              <a:rPr lang="cs-CZ" dirty="0" smtClean="0"/>
              <a:t> </a:t>
            </a:r>
            <a:r>
              <a:rPr lang="cs-CZ" dirty="0" err="1" smtClean="0"/>
              <a:t>appliance</a:t>
            </a:r>
            <a:endParaRPr lang="cs-CZ" dirty="0" smtClean="0"/>
          </a:p>
          <a:p>
            <a:r>
              <a:rPr lang="cs-CZ" dirty="0" smtClean="0"/>
              <a:t>Jedná se o </a:t>
            </a:r>
            <a:r>
              <a:rPr lang="cs-CZ" dirty="0" err="1" smtClean="0"/>
              <a:t>předkonfigurované</a:t>
            </a:r>
            <a:r>
              <a:rPr lang="cs-CZ" dirty="0" smtClean="0"/>
              <a:t> virtuální stroje, které mohou sloužit jak pro testovací, tak pro produkční nasazení. </a:t>
            </a:r>
            <a:endParaRPr lang="cs-CZ" dirty="0"/>
          </a:p>
          <a:p>
            <a:r>
              <a:rPr lang="cs-CZ" dirty="0" smtClean="0"/>
              <a:t>Zásadní výhodou </a:t>
            </a:r>
            <a:r>
              <a:rPr lang="cs-CZ" dirty="0" err="1" smtClean="0"/>
              <a:t>appliances</a:t>
            </a:r>
            <a:r>
              <a:rPr lang="cs-CZ" dirty="0" smtClean="0"/>
              <a:t> je jejich garantovaná funkčnost v příslušném virtuálním prostředí. Výrobce Vám v podstatě poskytuje kompletně nastavený virtuální počítač dle jeho nejlepšího vědomí a svědomí.</a:t>
            </a:r>
          </a:p>
          <a:p>
            <a:r>
              <a:rPr lang="cs-CZ" dirty="0" smtClean="0"/>
              <a:t>Existují placené, ale i bezplatné </a:t>
            </a:r>
            <a:r>
              <a:rPr lang="cs-CZ" dirty="0" err="1" smtClean="0"/>
              <a:t>appliances</a:t>
            </a:r>
            <a:r>
              <a:rPr lang="cs-CZ" dirty="0" smtClean="0"/>
              <a:t>.</a:t>
            </a:r>
          </a:p>
          <a:p>
            <a:r>
              <a:rPr lang="cs-CZ" dirty="0" smtClean="0"/>
              <a:t>Příklady:</a:t>
            </a:r>
          </a:p>
          <a:p>
            <a:pPr lvl="1"/>
            <a:r>
              <a:rPr lang="cs-CZ" dirty="0" err="1" smtClean="0"/>
              <a:t>Lefthand</a:t>
            </a:r>
            <a:r>
              <a:rPr lang="cs-CZ" dirty="0" smtClean="0"/>
              <a:t> </a:t>
            </a:r>
            <a:r>
              <a:rPr lang="cs-CZ" dirty="0" err="1" smtClean="0"/>
              <a:t>Networks</a:t>
            </a:r>
            <a:r>
              <a:rPr lang="cs-CZ" dirty="0" smtClean="0"/>
              <a:t> </a:t>
            </a:r>
            <a:r>
              <a:rPr lang="cs-CZ" dirty="0" err="1" smtClean="0"/>
              <a:t>Virtual</a:t>
            </a:r>
            <a:r>
              <a:rPr lang="cs-CZ" dirty="0" smtClean="0"/>
              <a:t> </a:t>
            </a:r>
            <a:r>
              <a:rPr lang="cs-CZ" dirty="0" err="1" smtClean="0"/>
              <a:t>Storage</a:t>
            </a:r>
            <a:r>
              <a:rPr lang="cs-CZ" dirty="0" smtClean="0"/>
              <a:t> </a:t>
            </a:r>
            <a:r>
              <a:rPr lang="cs-CZ" dirty="0" err="1" smtClean="0"/>
              <a:t>Array</a:t>
            </a:r>
            <a:r>
              <a:rPr lang="cs-CZ" dirty="0" smtClean="0"/>
              <a:t> – diskové pole na virtuálním </a:t>
            </a:r>
            <a:r>
              <a:rPr lang="cs-CZ" dirty="0" err="1" smtClean="0"/>
              <a:t>linuxu</a:t>
            </a:r>
            <a:r>
              <a:rPr lang="cs-CZ" dirty="0" smtClean="0"/>
              <a:t> </a:t>
            </a:r>
            <a:r>
              <a:rPr lang="cs-CZ" dirty="0" err="1" smtClean="0"/>
              <a:t>San</a:t>
            </a:r>
            <a:r>
              <a:rPr lang="cs-CZ" dirty="0" smtClean="0"/>
              <a:t>/IQ – cena cca 2900 EUR</a:t>
            </a:r>
          </a:p>
          <a:p>
            <a:pPr lvl="1"/>
            <a:r>
              <a:rPr lang="cs-CZ" dirty="0" err="1" smtClean="0"/>
              <a:t>Openfiller</a:t>
            </a:r>
            <a:r>
              <a:rPr lang="cs-CZ" dirty="0" smtClean="0"/>
              <a:t> </a:t>
            </a:r>
            <a:r>
              <a:rPr lang="cs-CZ" dirty="0" err="1" smtClean="0"/>
              <a:t>storage</a:t>
            </a:r>
            <a:r>
              <a:rPr lang="cs-CZ" dirty="0" smtClean="0"/>
              <a:t> server – diskové pole na virtuálním stroji – zdarma</a:t>
            </a:r>
          </a:p>
          <a:p>
            <a:pPr lvl="1"/>
            <a:r>
              <a:rPr lang="cs-CZ" dirty="0" err="1" smtClean="0"/>
              <a:t>LinHost</a:t>
            </a:r>
            <a:r>
              <a:rPr lang="cs-CZ" dirty="0" smtClean="0"/>
              <a:t> </a:t>
            </a:r>
            <a:r>
              <a:rPr lang="cs-CZ" dirty="0" err="1" smtClean="0"/>
              <a:t>Kubuntu</a:t>
            </a:r>
            <a:r>
              <a:rPr lang="cs-CZ" dirty="0" smtClean="0"/>
              <a:t> 9.10 – kompletně nainstalovaný a konfigurovaný Linux do </a:t>
            </a:r>
            <a:r>
              <a:rPr lang="cs-CZ" dirty="0" err="1" smtClean="0"/>
              <a:t>VMWare</a:t>
            </a:r>
            <a:r>
              <a:rPr lang="cs-CZ" dirty="0" smtClean="0"/>
              <a:t>  (existuje i verze s </a:t>
            </a:r>
            <a:r>
              <a:rPr lang="cs-CZ" dirty="0" err="1" smtClean="0"/>
              <a:t>Mandrivou</a:t>
            </a:r>
            <a:r>
              <a:rPr lang="cs-CZ" dirty="0" smtClean="0"/>
              <a:t>) – zdarma</a:t>
            </a:r>
          </a:p>
          <a:p>
            <a:pPr lvl="1"/>
            <a:r>
              <a:rPr lang="cs-CZ" dirty="0" err="1" smtClean="0"/>
              <a:t>Ultimate</a:t>
            </a:r>
            <a:r>
              <a:rPr lang="cs-CZ" dirty="0" smtClean="0"/>
              <a:t> </a:t>
            </a:r>
            <a:r>
              <a:rPr lang="cs-CZ" dirty="0" err="1" smtClean="0"/>
              <a:t>deployment</a:t>
            </a:r>
            <a:r>
              <a:rPr lang="cs-CZ" dirty="0" smtClean="0"/>
              <a:t> </a:t>
            </a:r>
            <a:r>
              <a:rPr lang="cs-CZ" dirty="0" err="1" smtClean="0"/>
              <a:t>Appliance</a:t>
            </a:r>
            <a:r>
              <a:rPr lang="cs-CZ" dirty="0" smtClean="0"/>
              <a:t> – kompletní image-</a:t>
            </a:r>
            <a:r>
              <a:rPr lang="cs-CZ" dirty="0" err="1" smtClean="0"/>
              <a:t>based</a:t>
            </a:r>
            <a:r>
              <a:rPr lang="cs-CZ" dirty="0" smtClean="0"/>
              <a:t> </a:t>
            </a:r>
            <a:r>
              <a:rPr lang="cs-CZ" dirty="0" err="1" smtClean="0"/>
              <a:t>deployment</a:t>
            </a:r>
            <a:r>
              <a:rPr lang="cs-CZ" dirty="0" smtClean="0"/>
              <a:t> systém pro instalaci různých operačních systémů – zdarma</a:t>
            </a:r>
          </a:p>
          <a:p>
            <a:pPr lvl="1"/>
            <a:r>
              <a:rPr lang="cs-CZ" dirty="0" err="1" smtClean="0"/>
              <a:t>OpenVPN</a:t>
            </a:r>
            <a:r>
              <a:rPr lang="cs-CZ" dirty="0" smtClean="0"/>
              <a:t> </a:t>
            </a:r>
            <a:r>
              <a:rPr lang="cs-CZ" dirty="0" err="1" smtClean="0"/>
              <a:t>appliance</a:t>
            </a:r>
            <a:r>
              <a:rPr lang="cs-CZ" dirty="0" smtClean="0"/>
              <a:t> – VPN zdarma pro domácí použití – zdarma</a:t>
            </a:r>
          </a:p>
          <a:p>
            <a:pPr lvl="1"/>
            <a:r>
              <a:rPr lang="cs-CZ" dirty="0" err="1" smtClean="0"/>
              <a:t>ZenOss</a:t>
            </a:r>
            <a:r>
              <a:rPr lang="cs-CZ" dirty="0" smtClean="0"/>
              <a:t> (</a:t>
            </a:r>
            <a:r>
              <a:rPr lang="cs-CZ" dirty="0" err="1" smtClean="0"/>
              <a:t>Jumpbox</a:t>
            </a:r>
            <a:r>
              <a:rPr lang="cs-CZ" dirty="0" smtClean="0"/>
              <a:t>) – management systém pro řízení sítě – 149 USD</a:t>
            </a:r>
          </a:p>
          <a:p>
            <a:pPr lvl="1"/>
            <a:r>
              <a:rPr lang="cs-CZ" dirty="0" err="1" smtClean="0"/>
              <a:t>AllardSoft</a:t>
            </a:r>
            <a:r>
              <a:rPr lang="cs-CZ" dirty="0" smtClean="0"/>
              <a:t> </a:t>
            </a:r>
            <a:r>
              <a:rPr lang="cs-CZ" dirty="0" err="1" smtClean="0"/>
              <a:t>MailServer</a:t>
            </a:r>
            <a:r>
              <a:rPr lang="cs-CZ" dirty="0" smtClean="0"/>
              <a:t> </a:t>
            </a:r>
            <a:r>
              <a:rPr lang="cs-CZ" dirty="0" err="1" smtClean="0"/>
              <a:t>Virtual</a:t>
            </a:r>
            <a:r>
              <a:rPr lang="cs-CZ" dirty="0" smtClean="0"/>
              <a:t> </a:t>
            </a:r>
            <a:r>
              <a:rPr lang="cs-CZ" dirty="0" err="1" smtClean="0"/>
              <a:t>Appliance</a:t>
            </a:r>
            <a:r>
              <a:rPr lang="cs-CZ" dirty="0" smtClean="0"/>
              <a:t> – </a:t>
            </a:r>
            <a:r>
              <a:rPr lang="cs-CZ" dirty="0" err="1" smtClean="0"/>
              <a:t>mailserver</a:t>
            </a:r>
            <a:r>
              <a:rPr lang="cs-CZ" dirty="0" smtClean="0"/>
              <a:t> – 49 USD</a:t>
            </a:r>
          </a:p>
          <a:p>
            <a:pPr lvl="1"/>
            <a:r>
              <a:rPr lang="cs-CZ" dirty="0" smtClean="0"/>
              <a:t>Microsoft Windows Server 2008 R2 trial – 120 denní  verze Windows Server ke stažení</a:t>
            </a:r>
          </a:p>
          <a:p>
            <a:pPr lvl="1"/>
            <a:r>
              <a:rPr lang="cs-CZ" dirty="0" smtClean="0"/>
              <a:t>Microsoft Exchange server 2010 trial – nakonfigurovaná verze Exchange 2010 serveru</a:t>
            </a:r>
            <a:endParaRPr lang="cs-CZ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Současné nasazení </a:t>
            </a:r>
            <a:r>
              <a:rPr lang="cs-CZ" dirty="0" err="1" smtClean="0"/>
              <a:t>virtualizace</a:t>
            </a:r>
            <a:r>
              <a:rPr lang="cs-CZ" dirty="0" smtClean="0"/>
              <a:t> v praxi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Aktuální prim hraje produkční nasazení</a:t>
            </a:r>
          </a:p>
          <a:p>
            <a:r>
              <a:rPr lang="cs-CZ" dirty="0" smtClean="0"/>
              <a:t>V důsledku ekonomické krize firmy tlačí na absolutní snižování nákladů</a:t>
            </a:r>
          </a:p>
          <a:p>
            <a:r>
              <a:rPr lang="cs-CZ" dirty="0" err="1" smtClean="0"/>
              <a:t>Virtualizace</a:t>
            </a:r>
            <a:r>
              <a:rPr lang="cs-CZ" dirty="0" smtClean="0"/>
              <a:t> umožňuje výrazně snížit nejen pořizovací náklady (lze pořídit méně serverů), ale i provozní náklady (méně serverů má menší spotřebu a potřebuje menší zálohování napájení a méně chladit).</a:t>
            </a:r>
          </a:p>
          <a:p>
            <a:r>
              <a:rPr lang="cs-CZ" dirty="0" smtClean="0"/>
              <a:t>Studie dokazují, že </a:t>
            </a:r>
            <a:r>
              <a:rPr lang="cs-CZ" dirty="0" err="1" smtClean="0"/>
              <a:t>virtualizace</a:t>
            </a:r>
            <a:r>
              <a:rPr lang="cs-CZ" dirty="0" smtClean="0"/>
              <a:t> ušetří firmám až 30% prostředků vynaložených na IT</a:t>
            </a:r>
            <a:endParaRPr lang="cs-CZ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Rizika </a:t>
            </a:r>
            <a:r>
              <a:rPr lang="cs-CZ" dirty="0" err="1" smtClean="0"/>
              <a:t>virtualizace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Náročnost implementace</a:t>
            </a:r>
          </a:p>
          <a:p>
            <a:r>
              <a:rPr lang="cs-CZ" dirty="0" smtClean="0"/>
              <a:t>Pokud je hostováno více počítačů na jednom hardwaru, násobně se zvedá riziko kolapsu firmy (nefunkční fyzický HW = nefunkční všechny virtuální stroje)</a:t>
            </a:r>
          </a:p>
          <a:p>
            <a:r>
              <a:rPr lang="cs-CZ" dirty="0" smtClean="0"/>
              <a:t>Náchylné na chyby administrace</a:t>
            </a:r>
          </a:p>
          <a:p>
            <a:r>
              <a:rPr lang="cs-CZ" dirty="0" smtClean="0"/>
              <a:t>Vyšší náklady pořízení</a:t>
            </a:r>
          </a:p>
          <a:p>
            <a:r>
              <a:rPr lang="cs-CZ" dirty="0" smtClean="0"/>
              <a:t>Přináší nové požadavky na znalosti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84867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Budoucnost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cs-CZ" dirty="0" smtClean="0"/>
              <a:t>V současnosti je na trhu „v ráži“ </a:t>
            </a:r>
            <a:r>
              <a:rPr lang="cs-CZ" dirty="0" err="1" smtClean="0"/>
              <a:t>virtualizace</a:t>
            </a:r>
            <a:r>
              <a:rPr lang="cs-CZ" dirty="0" smtClean="0"/>
              <a:t> serverů, ale lze se domnívat, že do několika let podlehnou tomuto trendu i desktopy.</a:t>
            </a:r>
          </a:p>
          <a:p>
            <a:r>
              <a:rPr lang="cs-CZ" dirty="0" smtClean="0"/>
              <a:t>Již v současnosti jsou na trhu technologie </a:t>
            </a:r>
            <a:r>
              <a:rPr lang="cs-CZ" dirty="0" err="1" smtClean="0"/>
              <a:t>virtualizující</a:t>
            </a:r>
            <a:r>
              <a:rPr lang="cs-CZ" dirty="0" smtClean="0"/>
              <a:t> desktopy (</a:t>
            </a:r>
            <a:r>
              <a:rPr lang="cs-CZ" dirty="0" err="1" smtClean="0"/>
              <a:t>VMWare</a:t>
            </a:r>
            <a:r>
              <a:rPr lang="cs-CZ" dirty="0" smtClean="0"/>
              <a:t> VDI), které ale zatím vzhledem k ceně nejsou příliš výhodné. </a:t>
            </a:r>
          </a:p>
          <a:p>
            <a:r>
              <a:rPr lang="cs-CZ" dirty="0" smtClean="0"/>
              <a:t>S nastupující generací </a:t>
            </a:r>
            <a:r>
              <a:rPr lang="cs-CZ" dirty="0" err="1" smtClean="0"/>
              <a:t>vícejádrových</a:t>
            </a:r>
            <a:r>
              <a:rPr lang="cs-CZ" dirty="0" smtClean="0"/>
              <a:t> procesorů se ovšem zdá, že konvenčnímu desktopu na stole zaměstnanců pomalu odzvání.</a:t>
            </a:r>
          </a:p>
          <a:p>
            <a:r>
              <a:rPr lang="cs-CZ" dirty="0" smtClean="0"/>
              <a:t>Důvody pro nasazení </a:t>
            </a:r>
            <a:r>
              <a:rPr lang="cs-CZ" dirty="0" err="1" smtClean="0"/>
              <a:t>virtualizovaného</a:t>
            </a:r>
            <a:r>
              <a:rPr lang="cs-CZ" dirty="0" smtClean="0"/>
              <a:t> desktopu na server jsou následující:</a:t>
            </a:r>
          </a:p>
          <a:p>
            <a:pPr lvl="1"/>
            <a:r>
              <a:rPr lang="cs-CZ" dirty="0" smtClean="0"/>
              <a:t>Snížení nákladů na provoz (jeden virtuální klient má zhruba jednu desetinu nároků než klient na klasickém </a:t>
            </a:r>
            <a:r>
              <a:rPr lang="cs-CZ" dirty="0" err="1" smtClean="0"/>
              <a:t>počitači</a:t>
            </a:r>
            <a:r>
              <a:rPr lang="cs-CZ" dirty="0" smtClean="0"/>
              <a:t>)</a:t>
            </a:r>
          </a:p>
          <a:p>
            <a:pPr lvl="1"/>
            <a:r>
              <a:rPr lang="cs-CZ" dirty="0" smtClean="0"/>
              <a:t>Vyšší zabezpečení – ve virtuálním prostředí lze více věcí omezit, nebo úplně zakázat</a:t>
            </a:r>
          </a:p>
          <a:p>
            <a:pPr lvl="1"/>
            <a:r>
              <a:rPr lang="cs-CZ" dirty="0" smtClean="0"/>
              <a:t>Snadná údržba – instalace virtuálního klienta je v podstatě o zkopírování virtuálního disku do vyhrazeného prostoru + automatizovaná konfigurace sítě</a:t>
            </a:r>
          </a:p>
          <a:p>
            <a:pPr lvl="1"/>
            <a:r>
              <a:rPr lang="cs-CZ" dirty="0" smtClean="0"/>
              <a:t>Vysoká dostupnost desktopu – minimální výpadky, odpadají problémy s ovladači atd.</a:t>
            </a:r>
          </a:p>
          <a:p>
            <a:pPr lvl="1"/>
            <a:r>
              <a:rPr lang="cs-CZ" dirty="0" smtClean="0"/>
              <a:t>Lepší mobilita klientů – pro připojení k virtuálnímu desktopu postačí jakýkoliv počítač s podporovaným operačním systémem.</a:t>
            </a:r>
          </a:p>
          <a:p>
            <a:r>
              <a:rPr lang="cs-CZ" dirty="0" smtClean="0"/>
              <a:t>Technologie na provoz virtuálních desktopů na trhu jsou, ale zatím nemají vhodný poměr ceny vs. užitku, respektive mají zatím vysoké TCO a naopak malé ROI, neboli dvě modly každého ekonoma. TCO = </a:t>
            </a:r>
            <a:r>
              <a:rPr lang="cs-CZ" dirty="0" err="1" smtClean="0"/>
              <a:t>Total</a:t>
            </a:r>
            <a:r>
              <a:rPr lang="cs-CZ" dirty="0" smtClean="0"/>
              <a:t> </a:t>
            </a:r>
            <a:r>
              <a:rPr lang="cs-CZ" dirty="0" err="1" smtClean="0"/>
              <a:t>cost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ownership</a:t>
            </a:r>
            <a:r>
              <a:rPr lang="cs-CZ" dirty="0" smtClean="0"/>
              <a:t> (celkové náklady vlastnictví, které zahrnují i provozní náklady) a ROI=</a:t>
            </a:r>
            <a:r>
              <a:rPr lang="cs-CZ" dirty="0" err="1" smtClean="0"/>
              <a:t>Return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investment</a:t>
            </a:r>
            <a:r>
              <a:rPr lang="cs-CZ" dirty="0" smtClean="0"/>
              <a:t> – neboli návratnost investice do takového řešení.</a:t>
            </a:r>
          </a:p>
          <a:p>
            <a:r>
              <a:rPr lang="cs-CZ" dirty="0" smtClean="0"/>
              <a:t>Lze ale očekávat, že do budoucna budou tyto technologie středem pozornosti každé firmy. U malých firem se bude řešit </a:t>
            </a:r>
            <a:r>
              <a:rPr lang="cs-CZ" dirty="0" err="1" smtClean="0"/>
              <a:t>hostingovými</a:t>
            </a:r>
            <a:r>
              <a:rPr lang="cs-CZ" dirty="0" smtClean="0"/>
              <a:t> službami (již dnes můžete objednat virtuální servery), u velkých pak vlastními </a:t>
            </a:r>
            <a:r>
              <a:rPr lang="cs-CZ" dirty="0" err="1" smtClean="0"/>
              <a:t>virtualizačními</a:t>
            </a:r>
            <a:r>
              <a:rPr lang="cs-CZ" smtClean="0"/>
              <a:t> farmami.</a:t>
            </a:r>
            <a:endParaRPr lang="cs-CZ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70" y="548680"/>
            <a:ext cx="9094734" cy="5746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84580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764704"/>
            <a:ext cx="6922725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776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Co je </a:t>
            </a:r>
            <a:r>
              <a:rPr lang="cs-CZ" dirty="0" err="1" smtClean="0"/>
              <a:t>virtualizace</a:t>
            </a:r>
            <a:r>
              <a:rPr lang="cs-CZ" dirty="0" smtClean="0"/>
              <a:t>? A proč vlastně je?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Termín </a:t>
            </a:r>
            <a:r>
              <a:rPr lang="cs-CZ" dirty="0" err="1" smtClean="0"/>
              <a:t>virtualizace</a:t>
            </a:r>
            <a:r>
              <a:rPr lang="cs-CZ" dirty="0" smtClean="0"/>
              <a:t> patří mezi neskloňovanější mezi IT odborníky v posledních pěti letech.</a:t>
            </a:r>
          </a:p>
          <a:p>
            <a:r>
              <a:rPr lang="cs-CZ" dirty="0" smtClean="0"/>
              <a:t>Označují se tak techniky, které zvládnou různým způsobem vytvářet softwarově izolovaná prostředí pro běh různých aplikací na libovolném hardwarovém podkladu. Podstatou </a:t>
            </a:r>
            <a:r>
              <a:rPr lang="cs-CZ" dirty="0" err="1" smtClean="0"/>
              <a:t>virtualizace</a:t>
            </a:r>
            <a:r>
              <a:rPr lang="cs-CZ" dirty="0" smtClean="0"/>
              <a:t> je vytvořit softwarově takové prostředí, jaké vytváří hardware.</a:t>
            </a:r>
          </a:p>
          <a:p>
            <a:r>
              <a:rPr lang="cs-CZ" dirty="0" smtClean="0"/>
              <a:t>Důvod, proč vůbec </a:t>
            </a:r>
            <a:r>
              <a:rPr lang="cs-CZ" dirty="0" err="1" smtClean="0"/>
              <a:t>virtualizační</a:t>
            </a:r>
            <a:r>
              <a:rPr lang="cs-CZ" dirty="0" smtClean="0"/>
              <a:t> techniky vznikly jsou:</a:t>
            </a:r>
          </a:p>
          <a:p>
            <a:pPr lvl="1"/>
            <a:r>
              <a:rPr lang="cs-CZ" dirty="0" smtClean="0"/>
              <a:t>Potřeba provozovat některé systémy na odlišných architekturách (např. PSX2 na PC, nebo Z/OS na PC)</a:t>
            </a:r>
          </a:p>
          <a:p>
            <a:pPr lvl="1"/>
            <a:r>
              <a:rPr lang="cs-CZ" dirty="0" smtClean="0"/>
              <a:t>Potřeba provozovat více operačních systémů shodného, nebo různého typu na jednom hardware</a:t>
            </a:r>
          </a:p>
          <a:p>
            <a:pPr lvl="1"/>
            <a:r>
              <a:rPr lang="cs-CZ" dirty="0" smtClean="0"/>
              <a:t>Potřeba provozovat jeden operační systém v různých konfiguracích</a:t>
            </a:r>
          </a:p>
          <a:p>
            <a:pPr lvl="1"/>
            <a:r>
              <a:rPr lang="cs-CZ" dirty="0" smtClean="0"/>
              <a:t>Nutnost ušetřit na nákladech za napájení, chlazení</a:t>
            </a:r>
          </a:p>
          <a:p>
            <a:pPr lvl="1"/>
            <a:r>
              <a:rPr lang="cs-CZ" dirty="0" smtClean="0"/>
              <a:t>Potřeba větší flexibility při správě OSE (</a:t>
            </a:r>
            <a:r>
              <a:rPr lang="cs-CZ" dirty="0" err="1" smtClean="0"/>
              <a:t>Operating</a:t>
            </a:r>
            <a:r>
              <a:rPr lang="cs-CZ" dirty="0" smtClean="0"/>
              <a:t> </a:t>
            </a:r>
            <a:r>
              <a:rPr lang="cs-CZ" dirty="0" err="1" smtClean="0"/>
              <a:t>system</a:t>
            </a:r>
            <a:r>
              <a:rPr lang="cs-CZ" dirty="0" smtClean="0"/>
              <a:t> </a:t>
            </a:r>
            <a:r>
              <a:rPr lang="cs-CZ" dirty="0" err="1" smtClean="0"/>
              <a:t>environment</a:t>
            </a:r>
            <a:r>
              <a:rPr lang="cs-CZ" dirty="0" smtClean="0"/>
              <a:t>)</a:t>
            </a:r>
          </a:p>
          <a:p>
            <a:r>
              <a:rPr lang="cs-CZ" dirty="0" smtClean="0"/>
              <a:t>Některé z důvodů jsou původní, některé vyvstaly až později</a:t>
            </a:r>
            <a:endParaRPr lang="cs-CZ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04664"/>
            <a:ext cx="8205511" cy="5366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32486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88640"/>
            <a:ext cx="7723221" cy="6206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44992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1612"/>
            <a:ext cx="8820471" cy="680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69230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lze vlastně </a:t>
            </a:r>
            <a:r>
              <a:rPr lang="cs-CZ" dirty="0" err="1" smtClean="0"/>
              <a:t>virtualizovat</a:t>
            </a:r>
            <a:r>
              <a:rPr lang="cs-CZ" dirty="0" smtClean="0"/>
              <a:t>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Zjednodušeně řečeno dnes opravdu všechno</a:t>
            </a:r>
          </a:p>
          <a:p>
            <a:r>
              <a:rPr lang="cs-CZ" dirty="0" smtClean="0"/>
              <a:t>Mezi běžné příklady patří například:</a:t>
            </a:r>
          </a:p>
          <a:p>
            <a:pPr lvl="1"/>
            <a:r>
              <a:rPr lang="cs-CZ" dirty="0" smtClean="0"/>
              <a:t>Celé architektury (</a:t>
            </a:r>
            <a:r>
              <a:rPr lang="cs-CZ" dirty="0" err="1" smtClean="0"/>
              <a:t>PSOne</a:t>
            </a:r>
            <a:r>
              <a:rPr lang="cs-CZ" dirty="0" smtClean="0"/>
              <a:t>, </a:t>
            </a:r>
            <a:r>
              <a:rPr lang="cs-CZ" dirty="0" err="1" smtClean="0"/>
              <a:t>Amiga</a:t>
            </a:r>
            <a:r>
              <a:rPr lang="cs-CZ" dirty="0" smtClean="0"/>
              <a:t> na PC, nebo Z/OS terminál na PC atd.)</a:t>
            </a:r>
          </a:p>
          <a:p>
            <a:pPr lvl="1"/>
            <a:r>
              <a:rPr lang="cs-CZ" dirty="0" smtClean="0"/>
              <a:t>Procesory, paměti, pevné disky, USB řadiče, optické mechaniky</a:t>
            </a:r>
          </a:p>
          <a:p>
            <a:pPr lvl="1"/>
            <a:r>
              <a:rPr lang="cs-CZ" dirty="0" smtClean="0"/>
              <a:t>Celá disková pole</a:t>
            </a:r>
          </a:p>
          <a:p>
            <a:pPr lvl="1"/>
            <a:r>
              <a:rPr lang="cs-CZ" dirty="0" smtClean="0"/>
              <a:t>Síťové prvky</a:t>
            </a:r>
          </a:p>
          <a:p>
            <a:pPr lvl="1"/>
            <a:r>
              <a:rPr lang="cs-CZ" dirty="0" smtClean="0"/>
              <a:t>Síťová spojení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typy </a:t>
            </a:r>
            <a:r>
              <a:rPr lang="cs-CZ" dirty="0" err="1" smtClean="0"/>
              <a:t>virtualizace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Logicky lze </a:t>
            </a:r>
            <a:r>
              <a:rPr lang="cs-CZ" dirty="0" err="1" smtClean="0"/>
              <a:t>virtualizační</a:t>
            </a:r>
            <a:r>
              <a:rPr lang="cs-CZ" dirty="0" smtClean="0"/>
              <a:t> techniky dělit do několika základních skupin</a:t>
            </a:r>
          </a:p>
          <a:p>
            <a:pPr lvl="1"/>
            <a:r>
              <a:rPr lang="cs-CZ" dirty="0" err="1" smtClean="0"/>
              <a:t>Virtualizace</a:t>
            </a:r>
            <a:r>
              <a:rPr lang="cs-CZ" dirty="0" smtClean="0"/>
              <a:t> technologické platformy, nebo její části na jiné odlišné platformě</a:t>
            </a:r>
          </a:p>
          <a:p>
            <a:pPr lvl="1"/>
            <a:r>
              <a:rPr lang="cs-CZ" dirty="0" err="1" smtClean="0"/>
              <a:t>Virtualizace</a:t>
            </a:r>
            <a:r>
              <a:rPr lang="cs-CZ" dirty="0" smtClean="0"/>
              <a:t> jako nástavba operačního systému</a:t>
            </a:r>
          </a:p>
          <a:p>
            <a:pPr lvl="1"/>
            <a:r>
              <a:rPr lang="cs-CZ" dirty="0" err="1" smtClean="0"/>
              <a:t>Virtualizace</a:t>
            </a:r>
            <a:r>
              <a:rPr lang="cs-CZ" dirty="0" smtClean="0"/>
              <a:t> různých OSE za pomocí </a:t>
            </a:r>
            <a:r>
              <a:rPr lang="cs-CZ" dirty="0" err="1" smtClean="0"/>
              <a:t>hypervisoru</a:t>
            </a:r>
            <a:endParaRPr lang="cs-CZ" dirty="0" smtClean="0"/>
          </a:p>
          <a:p>
            <a:pPr lvl="1"/>
            <a:r>
              <a:rPr lang="cs-CZ" dirty="0" err="1" smtClean="0"/>
              <a:t>Virtualizace</a:t>
            </a:r>
            <a:r>
              <a:rPr lang="cs-CZ" dirty="0" smtClean="0"/>
              <a:t> aplikací</a:t>
            </a:r>
          </a:p>
          <a:p>
            <a:pPr lvl="1"/>
            <a:r>
              <a:rPr lang="cs-CZ" dirty="0" err="1" smtClean="0"/>
              <a:t>Virtualizace</a:t>
            </a:r>
            <a:r>
              <a:rPr lang="cs-CZ" dirty="0" smtClean="0"/>
              <a:t> zařízení</a:t>
            </a:r>
          </a:p>
          <a:p>
            <a:pPr lvl="1"/>
            <a:r>
              <a:rPr lang="cs-CZ" dirty="0" err="1" smtClean="0"/>
              <a:t>Paravirtualizace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/>
              <a:t>Virtualizace</a:t>
            </a:r>
            <a:r>
              <a:rPr lang="cs-CZ" dirty="0" smtClean="0"/>
              <a:t> technologické </a:t>
            </a:r>
            <a:r>
              <a:rPr lang="cs-CZ" dirty="0" err="1" smtClean="0"/>
              <a:t>platoformy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cs-CZ" dirty="0" smtClean="0"/>
              <a:t>Používá se zejména pro účely vývoje aplikací, testování, nebo jen z důvodů neexistence původního hardware</a:t>
            </a:r>
          </a:p>
          <a:p>
            <a:r>
              <a:rPr lang="cs-CZ" dirty="0" smtClean="0"/>
              <a:t>Dochází k emulaci celého původního hardwarového systému</a:t>
            </a:r>
          </a:p>
          <a:p>
            <a:r>
              <a:rPr lang="cs-CZ" dirty="0" smtClean="0"/>
              <a:t>Výhody:</a:t>
            </a:r>
          </a:p>
          <a:p>
            <a:pPr lvl="1"/>
            <a:r>
              <a:rPr lang="cs-CZ" dirty="0" smtClean="0"/>
              <a:t>Lze provozovat i aplikace určené pro neexistující architektury</a:t>
            </a:r>
          </a:p>
          <a:p>
            <a:pPr lvl="1"/>
            <a:r>
              <a:rPr lang="cs-CZ" dirty="0" smtClean="0"/>
              <a:t>Vývoj a provoz aplikací na hardware, který je těžko dostupný</a:t>
            </a:r>
          </a:p>
          <a:p>
            <a:pPr lvl="1"/>
            <a:r>
              <a:rPr lang="cs-CZ" dirty="0" smtClean="0"/>
              <a:t>Testovat aplikace pro sálové počítače, které nemůže mít programátor pro testování atd.</a:t>
            </a:r>
          </a:p>
          <a:p>
            <a:r>
              <a:rPr lang="cs-CZ" dirty="0" smtClean="0"/>
              <a:t>Nevýhody:</a:t>
            </a:r>
          </a:p>
          <a:p>
            <a:pPr lvl="1"/>
            <a:r>
              <a:rPr lang="cs-CZ" dirty="0" smtClean="0"/>
              <a:t>Většinou obrovská hardwarová náročnost</a:t>
            </a:r>
          </a:p>
          <a:p>
            <a:pPr lvl="1"/>
            <a:r>
              <a:rPr lang="cs-CZ" dirty="0" smtClean="0"/>
              <a:t>Extrémní složitost programování těchto technik</a:t>
            </a:r>
          </a:p>
          <a:p>
            <a:pPr lvl="1"/>
            <a:r>
              <a:rPr lang="cs-CZ" dirty="0" smtClean="0"/>
              <a:t>Téměř minimální použitelnost do tzv. produkčních prostředí</a:t>
            </a:r>
          </a:p>
          <a:p>
            <a:pPr lvl="1"/>
            <a:r>
              <a:rPr lang="cs-CZ" dirty="0" smtClean="0"/>
              <a:t>Nižší stabilita a omezené funkce oproti originálu</a:t>
            </a:r>
          </a:p>
          <a:p>
            <a:r>
              <a:rPr lang="cs-CZ" dirty="0" smtClean="0"/>
              <a:t>Příklady:</a:t>
            </a:r>
          </a:p>
          <a:p>
            <a:pPr lvl="1"/>
            <a:r>
              <a:rPr lang="cs-CZ" dirty="0" smtClean="0"/>
              <a:t>Emulátor terminálu Z/OS pro PC</a:t>
            </a:r>
          </a:p>
          <a:p>
            <a:pPr lvl="1"/>
            <a:r>
              <a:rPr lang="cs-CZ" dirty="0" err="1" smtClean="0"/>
              <a:t>VirtualPC</a:t>
            </a:r>
            <a:r>
              <a:rPr lang="cs-CZ" dirty="0" smtClean="0"/>
              <a:t> pro </a:t>
            </a:r>
            <a:r>
              <a:rPr lang="cs-CZ" dirty="0" err="1" smtClean="0"/>
              <a:t>MacOS</a:t>
            </a:r>
            <a:r>
              <a:rPr lang="cs-CZ" dirty="0" smtClean="0"/>
              <a:t> a platformu </a:t>
            </a:r>
            <a:r>
              <a:rPr lang="cs-CZ" dirty="0" err="1" smtClean="0"/>
              <a:t>PowerPC</a:t>
            </a:r>
            <a:endParaRPr lang="cs-CZ" dirty="0" smtClean="0"/>
          </a:p>
          <a:p>
            <a:pPr lvl="1"/>
            <a:r>
              <a:rPr lang="cs-CZ" dirty="0" err="1" smtClean="0"/>
              <a:t>Amiga</a:t>
            </a:r>
            <a:r>
              <a:rPr lang="cs-CZ" dirty="0" smtClean="0"/>
              <a:t> emulátory (</a:t>
            </a:r>
            <a:r>
              <a:rPr lang="cs-CZ" dirty="0" err="1" smtClean="0"/>
              <a:t>WinUAE</a:t>
            </a:r>
            <a:r>
              <a:rPr lang="cs-CZ" dirty="0" smtClean="0"/>
              <a:t>)</a:t>
            </a:r>
          </a:p>
          <a:p>
            <a:pPr lvl="1"/>
            <a:r>
              <a:rPr lang="cs-CZ" dirty="0" err="1" smtClean="0"/>
              <a:t>PSOne</a:t>
            </a:r>
            <a:r>
              <a:rPr lang="cs-CZ" dirty="0" smtClean="0"/>
              <a:t> a PS2 emulátory, </a:t>
            </a:r>
            <a:r>
              <a:rPr lang="cs-CZ" dirty="0" err="1" smtClean="0"/>
              <a:t>Nintendo</a:t>
            </a:r>
            <a:r>
              <a:rPr lang="cs-CZ" dirty="0" smtClean="0"/>
              <a:t> emulátory atd.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cs-CZ" sz="4400" dirty="0" err="1" smtClean="0">
                <a:latin typeface="+mj-lt"/>
              </a:rPr>
              <a:t>Virtualizace</a:t>
            </a:r>
            <a:r>
              <a:rPr lang="cs-CZ" sz="4400" dirty="0" smtClean="0">
                <a:latin typeface="+mj-lt"/>
              </a:rPr>
              <a:t> jako </a:t>
            </a:r>
            <a:r>
              <a:rPr lang="cs-CZ" sz="4400" dirty="0" err="1" smtClean="0">
                <a:latin typeface="+mj-lt"/>
              </a:rPr>
              <a:t>nádstavba</a:t>
            </a:r>
            <a:r>
              <a:rPr lang="cs-CZ" sz="4400" dirty="0" smtClean="0">
                <a:latin typeface="+mj-lt"/>
              </a:rPr>
              <a:t> operačního systému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47500" lnSpcReduction="20000"/>
          </a:bodyPr>
          <a:lstStyle/>
          <a:p>
            <a:r>
              <a:rPr lang="cs-CZ" dirty="0" smtClean="0"/>
              <a:t>Dnes velmi častá metoda používaná hlavně pro testování, nebo výuku</a:t>
            </a:r>
          </a:p>
          <a:p>
            <a:r>
              <a:rPr lang="cs-CZ" dirty="0" smtClean="0"/>
              <a:t>Spočívá v softwarové </a:t>
            </a:r>
            <a:r>
              <a:rPr lang="cs-CZ" dirty="0" err="1" smtClean="0"/>
              <a:t>virtualizaci</a:t>
            </a:r>
            <a:r>
              <a:rPr lang="cs-CZ" dirty="0" smtClean="0"/>
              <a:t> procesoru, operační paměti, disků a některých dalších komponent v rámci platformy. </a:t>
            </a:r>
            <a:r>
              <a:rPr lang="cs-CZ" dirty="0" err="1" smtClean="0"/>
              <a:t>Virtualizační</a:t>
            </a:r>
            <a:r>
              <a:rPr lang="cs-CZ" dirty="0" smtClean="0"/>
              <a:t> nástroj běží na hostitelském operačním systému jako běžná aplikace.</a:t>
            </a:r>
          </a:p>
          <a:p>
            <a:r>
              <a:rPr lang="cs-CZ" dirty="0" smtClean="0"/>
              <a:t>Výhody:</a:t>
            </a:r>
          </a:p>
          <a:p>
            <a:pPr lvl="1"/>
            <a:r>
              <a:rPr lang="cs-CZ" dirty="0" smtClean="0"/>
              <a:t>Jednoduché nasazení (instalace </a:t>
            </a:r>
            <a:r>
              <a:rPr lang="cs-CZ" dirty="0" err="1" smtClean="0"/>
              <a:t>virtualizační</a:t>
            </a:r>
            <a:r>
              <a:rPr lang="cs-CZ" dirty="0" smtClean="0"/>
              <a:t> aplikace)</a:t>
            </a:r>
          </a:p>
          <a:p>
            <a:pPr lvl="1"/>
            <a:r>
              <a:rPr lang="cs-CZ" dirty="0" smtClean="0"/>
              <a:t>Nenáročné na kvalitu hardwaru (lze instalovat na téměř čemkoliv)</a:t>
            </a:r>
          </a:p>
          <a:p>
            <a:pPr lvl="1"/>
            <a:r>
              <a:rPr lang="cs-CZ" dirty="0" smtClean="0"/>
              <a:t>Široká podpora operačních systémů</a:t>
            </a:r>
          </a:p>
          <a:p>
            <a:pPr lvl="1"/>
            <a:r>
              <a:rPr lang="cs-CZ" dirty="0" smtClean="0"/>
              <a:t>Často zdarma</a:t>
            </a:r>
          </a:p>
          <a:p>
            <a:pPr lvl="1"/>
            <a:r>
              <a:rPr lang="cs-CZ" dirty="0" smtClean="0"/>
              <a:t>Stálý vývoj</a:t>
            </a:r>
          </a:p>
          <a:p>
            <a:r>
              <a:rPr lang="cs-CZ" dirty="0" smtClean="0"/>
              <a:t>Nevýhody:</a:t>
            </a:r>
          </a:p>
          <a:p>
            <a:pPr lvl="1"/>
            <a:r>
              <a:rPr lang="cs-CZ" dirty="0" smtClean="0"/>
              <a:t>Stále relativně nízká efektivita a rychlost virtuálních strojů</a:t>
            </a:r>
          </a:p>
          <a:p>
            <a:pPr lvl="1"/>
            <a:r>
              <a:rPr lang="cs-CZ" dirty="0" smtClean="0"/>
              <a:t>Nelze plnohodnotně  využívat v produkčním prostředí (výkonnostní důvody)</a:t>
            </a:r>
          </a:p>
          <a:p>
            <a:pPr lvl="1"/>
            <a:r>
              <a:rPr lang="cs-CZ" dirty="0" smtClean="0"/>
              <a:t>Nejsou podporovány prvky vysoké dostupnosti</a:t>
            </a:r>
          </a:p>
          <a:p>
            <a:pPr lvl="1"/>
            <a:r>
              <a:rPr lang="cs-CZ" dirty="0" smtClean="0"/>
              <a:t>Chybí některé podstatné funkce</a:t>
            </a:r>
          </a:p>
          <a:p>
            <a:r>
              <a:rPr lang="cs-CZ" dirty="0" smtClean="0"/>
              <a:t>Víceméně je tato </a:t>
            </a:r>
            <a:r>
              <a:rPr lang="cs-CZ" dirty="0" err="1" smtClean="0"/>
              <a:t>virtualizační</a:t>
            </a:r>
            <a:r>
              <a:rPr lang="cs-CZ" dirty="0" smtClean="0"/>
              <a:t> technologie považována za jakýsi předstupeň k plné </a:t>
            </a:r>
            <a:r>
              <a:rPr lang="cs-CZ" dirty="0" err="1" smtClean="0"/>
              <a:t>virtualizaci</a:t>
            </a:r>
            <a:r>
              <a:rPr lang="cs-CZ" dirty="0" smtClean="0"/>
              <a:t> přes </a:t>
            </a:r>
            <a:r>
              <a:rPr lang="cs-CZ" dirty="0" err="1" smtClean="0"/>
              <a:t>hypervisor</a:t>
            </a:r>
            <a:r>
              <a:rPr lang="cs-CZ" dirty="0" smtClean="0"/>
              <a:t>, proto také obvykle sdílejí obě varianty stejný formát virtuálních strojů a disků.</a:t>
            </a:r>
          </a:p>
          <a:p>
            <a:r>
              <a:rPr lang="cs-CZ" dirty="0" smtClean="0"/>
              <a:t>Příklady:</a:t>
            </a:r>
          </a:p>
          <a:p>
            <a:pPr lvl="1"/>
            <a:r>
              <a:rPr lang="cs-CZ" dirty="0" smtClean="0"/>
              <a:t>Microsoft – </a:t>
            </a:r>
            <a:r>
              <a:rPr lang="cs-CZ" dirty="0" err="1" smtClean="0"/>
              <a:t>VirtualPC</a:t>
            </a:r>
            <a:r>
              <a:rPr lang="cs-CZ" dirty="0" smtClean="0"/>
              <a:t> 2007, </a:t>
            </a:r>
            <a:r>
              <a:rPr lang="cs-CZ" dirty="0" err="1" smtClean="0"/>
              <a:t>Virtual</a:t>
            </a:r>
            <a:r>
              <a:rPr lang="cs-CZ" dirty="0" smtClean="0"/>
              <a:t> Server 2005 R2, </a:t>
            </a:r>
            <a:r>
              <a:rPr lang="cs-CZ" dirty="0" err="1" smtClean="0"/>
              <a:t>VirtualPC</a:t>
            </a:r>
            <a:r>
              <a:rPr lang="cs-CZ" dirty="0" smtClean="0"/>
              <a:t> Windows 7 - zdarma</a:t>
            </a:r>
          </a:p>
          <a:p>
            <a:pPr lvl="1"/>
            <a:r>
              <a:rPr lang="cs-CZ" dirty="0" err="1" smtClean="0"/>
              <a:t>Vmware</a:t>
            </a:r>
            <a:r>
              <a:rPr lang="cs-CZ" dirty="0" smtClean="0"/>
              <a:t> – </a:t>
            </a:r>
            <a:r>
              <a:rPr lang="cs-CZ" dirty="0" err="1" smtClean="0"/>
              <a:t>VMWare</a:t>
            </a:r>
            <a:r>
              <a:rPr lang="cs-CZ" dirty="0" smtClean="0"/>
              <a:t> </a:t>
            </a:r>
            <a:r>
              <a:rPr lang="cs-CZ" dirty="0" err="1" smtClean="0"/>
              <a:t>Player</a:t>
            </a:r>
            <a:r>
              <a:rPr lang="cs-CZ" dirty="0" smtClean="0"/>
              <a:t> 3.0 (zdarma), </a:t>
            </a:r>
            <a:r>
              <a:rPr lang="cs-CZ" dirty="0" err="1" smtClean="0"/>
              <a:t>VMWare</a:t>
            </a:r>
            <a:r>
              <a:rPr lang="cs-CZ" dirty="0" smtClean="0"/>
              <a:t> Server 2 (zdarma), </a:t>
            </a:r>
            <a:r>
              <a:rPr lang="cs-CZ" dirty="0" err="1" smtClean="0"/>
              <a:t>VMWare</a:t>
            </a:r>
            <a:r>
              <a:rPr lang="cs-CZ" dirty="0" smtClean="0"/>
              <a:t> Workstation (cca 1500 Kč), </a:t>
            </a:r>
            <a:r>
              <a:rPr lang="cs-CZ" dirty="0" err="1" smtClean="0"/>
              <a:t>VMWare</a:t>
            </a:r>
            <a:r>
              <a:rPr lang="cs-CZ" dirty="0" smtClean="0"/>
              <a:t> ACE Server (cca 1000 EUR za 10 PC vč. licence na Workstation), podpora všech standardních</a:t>
            </a:r>
          </a:p>
          <a:p>
            <a:pPr lvl="1"/>
            <a:r>
              <a:rPr lang="cs-CZ" dirty="0" err="1" smtClean="0"/>
              <a:t>Oracle</a:t>
            </a:r>
            <a:r>
              <a:rPr lang="cs-CZ" dirty="0" smtClean="0"/>
              <a:t> – </a:t>
            </a:r>
            <a:r>
              <a:rPr lang="cs-CZ" dirty="0" err="1" smtClean="0"/>
              <a:t>VirtualBox</a:t>
            </a:r>
            <a:r>
              <a:rPr lang="cs-CZ" dirty="0" smtClean="0"/>
              <a:t> – zdarma, podpora všech standardních OS</a:t>
            </a:r>
          </a:p>
          <a:p>
            <a:pPr lvl="1"/>
            <a:r>
              <a:rPr lang="cs-CZ" dirty="0" err="1" smtClean="0"/>
              <a:t>Parallels</a:t>
            </a:r>
            <a:r>
              <a:rPr lang="cs-CZ" dirty="0" smtClean="0"/>
              <a:t> Workstation – cca 49USD</a:t>
            </a: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/>
              <a:t>Paravirtualizace</a:t>
            </a:r>
            <a:r>
              <a:rPr lang="cs-CZ" dirty="0" smtClean="0"/>
              <a:t> a </a:t>
            </a:r>
            <a:r>
              <a:rPr lang="cs-CZ" dirty="0" err="1" smtClean="0"/>
              <a:t>virtualizace</a:t>
            </a:r>
            <a:r>
              <a:rPr lang="cs-CZ" dirty="0" smtClean="0"/>
              <a:t> uvnitř operačního systému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cs-CZ" dirty="0" smtClean="0"/>
              <a:t>Používají především vývojáři softwarových produktů</a:t>
            </a:r>
          </a:p>
          <a:p>
            <a:r>
              <a:rPr lang="cs-CZ" dirty="0" err="1" smtClean="0"/>
              <a:t>Nevirtualizuje</a:t>
            </a:r>
            <a:r>
              <a:rPr lang="cs-CZ" dirty="0" smtClean="0"/>
              <a:t> se celý virtuální stroj (není nutné instalovat další operační systém), ale sdílí se prostředí originálního operační systému. Vytvářejí se vlastně jakési další instance (</a:t>
            </a:r>
            <a:r>
              <a:rPr lang="cs-CZ" dirty="0" err="1" smtClean="0"/>
              <a:t>partitions</a:t>
            </a:r>
            <a:r>
              <a:rPr lang="cs-CZ" dirty="0"/>
              <a:t>)</a:t>
            </a:r>
            <a:r>
              <a:rPr lang="cs-CZ" dirty="0" smtClean="0"/>
              <a:t> původního OS. Systémy pak navenek působí autonomně, ale vzájemně si sdílí určité knihovny.</a:t>
            </a:r>
          </a:p>
          <a:p>
            <a:r>
              <a:rPr lang="cs-CZ" dirty="0" smtClean="0"/>
              <a:t>Výhody:</a:t>
            </a:r>
          </a:p>
          <a:p>
            <a:pPr lvl="1"/>
            <a:r>
              <a:rPr lang="cs-CZ" dirty="0" smtClean="0"/>
              <a:t>Je to velmi rychlé (téměř nulové zpomalení virtuálního a hardwarového počítače)</a:t>
            </a:r>
          </a:p>
          <a:p>
            <a:pPr lvl="1"/>
            <a:r>
              <a:rPr lang="cs-CZ" dirty="0" smtClean="0"/>
              <a:t>Dokonale izoluje virtuální a fyzické prostředí</a:t>
            </a:r>
          </a:p>
          <a:p>
            <a:pPr lvl="1"/>
            <a:r>
              <a:rPr lang="cs-CZ" dirty="0" smtClean="0"/>
              <a:t>Umožňuje rychlé kroky zpět</a:t>
            </a:r>
          </a:p>
          <a:p>
            <a:r>
              <a:rPr lang="cs-CZ" dirty="0" smtClean="0"/>
              <a:t>Nevýhody:</a:t>
            </a:r>
          </a:p>
          <a:p>
            <a:pPr lvl="1"/>
            <a:r>
              <a:rPr lang="cs-CZ" dirty="0" smtClean="0"/>
              <a:t>Je to poměrně drahá technologie (neexistuje bezplatná varianta)</a:t>
            </a:r>
          </a:p>
          <a:p>
            <a:pPr lvl="1"/>
            <a:r>
              <a:rPr lang="cs-CZ" dirty="0" smtClean="0"/>
              <a:t>Jste vázání na kmenový OS (stejná verze, jazyk, architektura)</a:t>
            </a:r>
          </a:p>
          <a:p>
            <a:r>
              <a:rPr lang="cs-CZ" dirty="0" smtClean="0"/>
              <a:t>Příklady:</a:t>
            </a:r>
          </a:p>
          <a:p>
            <a:pPr lvl="1"/>
            <a:r>
              <a:rPr lang="cs-CZ" dirty="0" err="1" smtClean="0"/>
              <a:t>Parallels</a:t>
            </a:r>
            <a:r>
              <a:rPr lang="cs-CZ" dirty="0" smtClean="0"/>
              <a:t> </a:t>
            </a:r>
            <a:r>
              <a:rPr lang="cs-CZ" dirty="0" err="1" smtClean="0"/>
              <a:t>Virtuosso</a:t>
            </a:r>
            <a:r>
              <a:rPr lang="cs-CZ" dirty="0" smtClean="0"/>
              <a:t> a Workstation</a:t>
            </a:r>
          </a:p>
          <a:p>
            <a:pPr lvl="1"/>
            <a:r>
              <a:rPr lang="cs-CZ" dirty="0" err="1" smtClean="0"/>
              <a:t>Returnil</a:t>
            </a:r>
            <a:r>
              <a:rPr lang="cs-CZ" dirty="0" smtClean="0"/>
              <a:t> </a:t>
            </a:r>
            <a:r>
              <a:rPr lang="cs-CZ" dirty="0" err="1" smtClean="0"/>
              <a:t>Virtual</a:t>
            </a:r>
            <a:r>
              <a:rPr lang="cs-CZ" dirty="0" smtClean="0"/>
              <a:t> </a:t>
            </a:r>
            <a:r>
              <a:rPr lang="cs-CZ" dirty="0" err="1" smtClean="0"/>
              <a:t>System</a:t>
            </a:r>
            <a:r>
              <a:rPr lang="cs-CZ" dirty="0" smtClean="0"/>
              <a:t> 2010</a:t>
            </a:r>
          </a:p>
          <a:p>
            <a:pPr lvl="1"/>
            <a:r>
              <a:rPr lang="cs-CZ" dirty="0" err="1" smtClean="0"/>
              <a:t>Vmware</a:t>
            </a:r>
            <a:r>
              <a:rPr lang="cs-CZ" dirty="0" smtClean="0"/>
              <a:t> </a:t>
            </a:r>
            <a:r>
              <a:rPr lang="cs-CZ" dirty="0" err="1" smtClean="0"/>
              <a:t>View</a:t>
            </a:r>
            <a:r>
              <a:rPr lang="cs-CZ" dirty="0" smtClean="0"/>
              <a:t> 4 (spíše Desktop </a:t>
            </a:r>
            <a:r>
              <a:rPr lang="cs-CZ" dirty="0" err="1" smtClean="0"/>
              <a:t>virtualizace</a:t>
            </a:r>
            <a:r>
              <a:rPr lang="cs-CZ" dirty="0" smtClean="0"/>
              <a:t>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/>
              <a:t>Virtualizace</a:t>
            </a:r>
            <a:r>
              <a:rPr lang="cs-CZ" dirty="0" smtClean="0"/>
              <a:t> různých OSE za pomocí </a:t>
            </a:r>
            <a:r>
              <a:rPr lang="cs-CZ" dirty="0" err="1" smtClean="0"/>
              <a:t>hypervisoru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25000" lnSpcReduction="20000"/>
          </a:bodyPr>
          <a:lstStyle/>
          <a:p>
            <a:r>
              <a:rPr lang="cs-CZ" sz="4800" dirty="0" smtClean="0"/>
              <a:t>V současné době hlavní technologie pro tzv. ostré, nebo jinak také produkční nasazení</a:t>
            </a:r>
          </a:p>
          <a:p>
            <a:r>
              <a:rPr lang="cs-CZ" sz="4800" dirty="0" smtClean="0"/>
              <a:t>Hlavní účelem je optimalizace využití hardware = snížení nákladů na provoz a investice</a:t>
            </a:r>
          </a:p>
          <a:p>
            <a:r>
              <a:rPr lang="cs-CZ" sz="4800" dirty="0" smtClean="0"/>
              <a:t>Dle odborných studií je většina serverů bez </a:t>
            </a:r>
            <a:r>
              <a:rPr lang="cs-CZ" sz="4800" dirty="0" err="1" smtClean="0"/>
              <a:t>virtualizace</a:t>
            </a:r>
            <a:r>
              <a:rPr lang="cs-CZ" sz="4800" dirty="0" smtClean="0"/>
              <a:t> využitá na max. 10%, přesto berou energie téměř stejně, jako kdyby jely na 100%. Podobně to funguje u diskových </a:t>
            </a:r>
            <a:r>
              <a:rPr lang="cs-CZ" sz="4800" dirty="0" err="1" smtClean="0"/>
              <a:t>uložišť</a:t>
            </a:r>
            <a:r>
              <a:rPr lang="cs-CZ" sz="4800" dirty="0" smtClean="0"/>
              <a:t>, která jsou ve většině případů nerovnoměrně vytížená.</a:t>
            </a:r>
          </a:p>
          <a:p>
            <a:r>
              <a:rPr lang="cs-CZ" sz="4800" dirty="0" smtClean="0"/>
              <a:t>Za pomocí produkční </a:t>
            </a:r>
            <a:r>
              <a:rPr lang="cs-CZ" sz="4800" dirty="0" err="1" smtClean="0"/>
              <a:t>virtualizace</a:t>
            </a:r>
            <a:r>
              <a:rPr lang="cs-CZ" sz="4800" dirty="0" smtClean="0"/>
              <a:t> stoupá utilizace (využití) serverů až na 50-60% (zbývající procenta se nechávají jako rezerva pro neočekávané situace). Díky funkcím jako je </a:t>
            </a:r>
            <a:r>
              <a:rPr lang="cs-CZ" sz="4800" dirty="0" err="1" smtClean="0"/>
              <a:t>Thin</a:t>
            </a:r>
            <a:r>
              <a:rPr lang="cs-CZ" sz="4800" dirty="0" smtClean="0"/>
              <a:t> </a:t>
            </a:r>
            <a:r>
              <a:rPr lang="cs-CZ" sz="4800" dirty="0" err="1" smtClean="0"/>
              <a:t>provisioning</a:t>
            </a:r>
            <a:r>
              <a:rPr lang="cs-CZ" sz="4800" dirty="0" smtClean="0"/>
              <a:t> stoupá efektivita využití diskového prostoru strmě vzhůru. (viz dále)</a:t>
            </a:r>
          </a:p>
          <a:p>
            <a:r>
              <a:rPr lang="cs-CZ" sz="4800" dirty="0" err="1" smtClean="0"/>
              <a:t>Virtualizuje</a:t>
            </a:r>
            <a:r>
              <a:rPr lang="cs-CZ" sz="4800" dirty="0" smtClean="0"/>
              <a:t> se celý počítač (CPU, disky, síťové karty, optické mechaniky, operační paměti), virtuální stroj se pak umístí na tzv. </a:t>
            </a:r>
            <a:r>
              <a:rPr lang="cs-CZ" sz="4800" dirty="0" err="1" smtClean="0"/>
              <a:t>hypervisor</a:t>
            </a:r>
            <a:endParaRPr lang="cs-CZ" sz="4800" dirty="0" smtClean="0"/>
          </a:p>
          <a:p>
            <a:r>
              <a:rPr lang="cs-CZ" sz="4800" dirty="0" err="1" smtClean="0"/>
              <a:t>Hypervisor</a:t>
            </a:r>
            <a:r>
              <a:rPr lang="cs-CZ" sz="4800" dirty="0" smtClean="0"/>
              <a:t> – v zásadě operační systém s </a:t>
            </a:r>
            <a:r>
              <a:rPr lang="cs-CZ" sz="4800" dirty="0" err="1" smtClean="0"/>
              <a:t>virtualizační</a:t>
            </a:r>
            <a:r>
              <a:rPr lang="cs-CZ" sz="4800" dirty="0" smtClean="0"/>
              <a:t> podporou, </a:t>
            </a:r>
            <a:r>
              <a:rPr lang="cs-CZ" sz="4800" dirty="0" err="1" smtClean="0"/>
              <a:t>hypervisor</a:t>
            </a:r>
            <a:r>
              <a:rPr lang="cs-CZ" sz="4800" dirty="0" smtClean="0"/>
              <a:t> není plnohodnotný systém, je to jen nejnutnější jádro + </a:t>
            </a:r>
            <a:r>
              <a:rPr lang="cs-CZ" sz="4800" dirty="0" err="1" smtClean="0"/>
              <a:t>virtualizační</a:t>
            </a:r>
            <a:r>
              <a:rPr lang="cs-CZ" sz="4800" dirty="0" smtClean="0"/>
              <a:t> knihovny.</a:t>
            </a:r>
          </a:p>
          <a:p>
            <a:r>
              <a:rPr lang="cs-CZ" sz="4000" b="1" dirty="0" smtClean="0"/>
              <a:t>Výhody</a:t>
            </a:r>
            <a:r>
              <a:rPr lang="cs-CZ" sz="4000" dirty="0" smtClean="0"/>
              <a:t>:</a:t>
            </a:r>
          </a:p>
          <a:p>
            <a:pPr lvl="1"/>
            <a:r>
              <a:rPr lang="cs-CZ" sz="4000" dirty="0" smtClean="0"/>
              <a:t>Lze nasadit do produkčního prostředí – </a:t>
            </a:r>
            <a:r>
              <a:rPr lang="cs-CZ" sz="4000" dirty="0" err="1" smtClean="0"/>
              <a:t>hypervisory</a:t>
            </a:r>
            <a:r>
              <a:rPr lang="cs-CZ" sz="4000" dirty="0" smtClean="0"/>
              <a:t> mají garantovanou funkčnost</a:t>
            </a:r>
          </a:p>
          <a:p>
            <a:pPr lvl="1"/>
            <a:r>
              <a:rPr lang="cs-CZ" sz="4000" dirty="0" smtClean="0"/>
              <a:t>K dispozici maximum funkcí včetně zajištění vysoké dostupnosti (clustery, </a:t>
            </a:r>
            <a:r>
              <a:rPr lang="cs-CZ" sz="4000" dirty="0" err="1" smtClean="0"/>
              <a:t>loadbalancery</a:t>
            </a:r>
            <a:r>
              <a:rPr lang="cs-CZ" sz="4000" dirty="0" smtClean="0"/>
              <a:t> atd.)</a:t>
            </a:r>
          </a:p>
          <a:p>
            <a:pPr lvl="1"/>
            <a:r>
              <a:rPr lang="cs-CZ" sz="4000" dirty="0" smtClean="0"/>
              <a:t>Jen malá degradace výkonu virtuálního stroje</a:t>
            </a:r>
          </a:p>
          <a:p>
            <a:pPr lvl="1"/>
            <a:r>
              <a:rPr lang="cs-CZ" sz="4000" dirty="0" err="1" smtClean="0"/>
              <a:t>Resource</a:t>
            </a:r>
            <a:r>
              <a:rPr lang="cs-CZ" sz="4000" dirty="0" smtClean="0"/>
              <a:t> management (správce prostředků virtuálních serverů)</a:t>
            </a:r>
          </a:p>
          <a:p>
            <a:pPr lvl="1"/>
            <a:r>
              <a:rPr lang="cs-CZ" sz="4000" dirty="0" smtClean="0"/>
              <a:t>Podpora diskových polí atd.</a:t>
            </a:r>
          </a:p>
          <a:p>
            <a:pPr lvl="1"/>
            <a:r>
              <a:rPr lang="cs-CZ" sz="4000" dirty="0" smtClean="0"/>
              <a:t>Existence bezplatných variant</a:t>
            </a:r>
          </a:p>
          <a:p>
            <a:r>
              <a:rPr lang="cs-CZ" sz="4000" b="1" dirty="0" smtClean="0"/>
              <a:t>Nevýhody</a:t>
            </a:r>
            <a:r>
              <a:rPr lang="cs-CZ" sz="4000" dirty="0" smtClean="0"/>
              <a:t>:</a:t>
            </a:r>
          </a:p>
          <a:p>
            <a:pPr lvl="1"/>
            <a:r>
              <a:rPr lang="cs-CZ" sz="4000" dirty="0" smtClean="0"/>
              <a:t>Cena – v plné konfiguraci lze dosáhnout až na hladiny kolem 1 miliónu Kč za jeden stroj</a:t>
            </a:r>
          </a:p>
          <a:p>
            <a:pPr lvl="1"/>
            <a:r>
              <a:rPr lang="cs-CZ" sz="4000" dirty="0" smtClean="0"/>
              <a:t>Velká náročnost na kvalitu hardwaru (především pro produkty </a:t>
            </a:r>
            <a:r>
              <a:rPr lang="cs-CZ" sz="4000" dirty="0" err="1" smtClean="0"/>
              <a:t>VMWare</a:t>
            </a:r>
            <a:r>
              <a:rPr lang="cs-CZ" sz="4000" dirty="0" smtClean="0"/>
              <a:t>) – ve výsledku ale pozitivní vliv na vysokou dostupnost</a:t>
            </a:r>
          </a:p>
          <a:p>
            <a:pPr lvl="1"/>
            <a:r>
              <a:rPr lang="cs-CZ" sz="4000" dirty="0" smtClean="0"/>
              <a:t>Náročnost na instalaci a konfiguraci celého řešení</a:t>
            </a:r>
          </a:p>
          <a:p>
            <a:pPr lvl="1"/>
            <a:r>
              <a:rPr lang="cs-CZ" sz="4000" dirty="0" smtClean="0"/>
              <a:t>Problémy se zabezpečením síťového provozu</a:t>
            </a:r>
          </a:p>
          <a:p>
            <a:r>
              <a:rPr lang="cs-CZ" sz="4000" b="1" dirty="0" smtClean="0"/>
              <a:t>Příklady</a:t>
            </a:r>
            <a:r>
              <a:rPr lang="cs-CZ" sz="4000" dirty="0" smtClean="0"/>
              <a:t>:</a:t>
            </a:r>
          </a:p>
          <a:p>
            <a:pPr lvl="1"/>
            <a:r>
              <a:rPr lang="cs-CZ" sz="4000" dirty="0" smtClean="0"/>
              <a:t>Microsoft – Hyper-V jako integrální součást systému Windows Server 2008 R2, nebo jako Microsoft Hyper-V Server 2008 R2 (verze zdarma)</a:t>
            </a:r>
          </a:p>
          <a:p>
            <a:pPr lvl="1"/>
            <a:r>
              <a:rPr lang="cs-CZ" sz="4000" dirty="0" err="1" smtClean="0"/>
              <a:t>Vmware</a:t>
            </a:r>
            <a:r>
              <a:rPr lang="cs-CZ" sz="4000" dirty="0" smtClean="0"/>
              <a:t> – </a:t>
            </a:r>
            <a:r>
              <a:rPr lang="cs-CZ" sz="4000" dirty="0" err="1" smtClean="0"/>
              <a:t>VMWare</a:t>
            </a:r>
            <a:r>
              <a:rPr lang="cs-CZ" sz="4000" dirty="0" smtClean="0"/>
              <a:t> ESX a </a:t>
            </a:r>
            <a:r>
              <a:rPr lang="cs-CZ" sz="4000" dirty="0" err="1" smtClean="0"/>
              <a:t>ESXi</a:t>
            </a:r>
            <a:r>
              <a:rPr lang="cs-CZ" sz="4000" dirty="0" smtClean="0"/>
              <a:t> server (zdarma), ale další funkce za peníze</a:t>
            </a:r>
          </a:p>
          <a:p>
            <a:pPr lvl="1"/>
            <a:r>
              <a:rPr lang="cs-CZ" sz="4000" dirty="0" err="1" smtClean="0"/>
              <a:t>Citrix</a:t>
            </a:r>
            <a:r>
              <a:rPr lang="cs-CZ" sz="4000" dirty="0" smtClean="0"/>
              <a:t> – </a:t>
            </a:r>
            <a:r>
              <a:rPr lang="cs-CZ" sz="4000" dirty="0" err="1" smtClean="0"/>
              <a:t>Xen</a:t>
            </a:r>
            <a:r>
              <a:rPr lang="cs-CZ" sz="4000" dirty="0" smtClean="0"/>
              <a:t> server (zdarma), platí se až nadstandardní funkcionality</a:t>
            </a:r>
          </a:p>
          <a:p>
            <a:r>
              <a:rPr lang="cs-CZ" sz="4000" b="1" dirty="0" smtClean="0"/>
              <a:t>K vlastním </a:t>
            </a:r>
            <a:r>
              <a:rPr lang="cs-CZ" sz="4000" b="1" dirty="0" err="1" smtClean="0"/>
              <a:t>hypervisorům</a:t>
            </a:r>
            <a:r>
              <a:rPr lang="cs-CZ" sz="4000" b="1" dirty="0" smtClean="0"/>
              <a:t> pak náleží administrační nástroje</a:t>
            </a:r>
          </a:p>
          <a:p>
            <a:pPr lvl="1"/>
            <a:r>
              <a:rPr lang="cs-CZ" sz="4000" dirty="0" smtClean="0"/>
              <a:t>Microsoft – </a:t>
            </a:r>
            <a:r>
              <a:rPr lang="cs-CZ" sz="4000" dirty="0" err="1" smtClean="0"/>
              <a:t>Virtual</a:t>
            </a:r>
            <a:r>
              <a:rPr lang="cs-CZ" sz="4000" dirty="0" smtClean="0"/>
              <a:t> </a:t>
            </a:r>
            <a:r>
              <a:rPr lang="cs-CZ" sz="4000" dirty="0" err="1" smtClean="0"/>
              <a:t>Machine</a:t>
            </a:r>
            <a:r>
              <a:rPr lang="cs-CZ" sz="4000" dirty="0" smtClean="0"/>
              <a:t> </a:t>
            </a:r>
            <a:r>
              <a:rPr lang="cs-CZ" sz="4000" dirty="0" err="1" smtClean="0"/>
              <a:t>Manager</a:t>
            </a:r>
            <a:r>
              <a:rPr lang="cs-CZ" sz="4000" dirty="0" smtClean="0"/>
              <a:t> 2008 R2 (cca 1000 EUR), dnes nově 2012</a:t>
            </a:r>
          </a:p>
          <a:p>
            <a:pPr lvl="1"/>
            <a:r>
              <a:rPr lang="cs-CZ" sz="4000" dirty="0" err="1" smtClean="0"/>
              <a:t>Vmware</a:t>
            </a:r>
            <a:r>
              <a:rPr lang="cs-CZ" sz="4000" dirty="0" smtClean="0"/>
              <a:t> – </a:t>
            </a:r>
            <a:r>
              <a:rPr lang="cs-CZ" sz="4000" dirty="0" err="1" smtClean="0"/>
              <a:t>Vmware</a:t>
            </a:r>
            <a:r>
              <a:rPr lang="cs-CZ" sz="4000" dirty="0" smtClean="0"/>
              <a:t> </a:t>
            </a:r>
            <a:r>
              <a:rPr lang="cs-CZ" sz="4000" dirty="0" err="1" smtClean="0"/>
              <a:t>vCenter</a:t>
            </a:r>
            <a:r>
              <a:rPr lang="cs-CZ" sz="4000" dirty="0" smtClean="0"/>
              <a:t> (cca 5000 EUR)</a:t>
            </a:r>
          </a:p>
          <a:p>
            <a:pPr lvl="1"/>
            <a:r>
              <a:rPr lang="cs-CZ" sz="4000" dirty="0" err="1" smtClean="0"/>
              <a:t>Citrix</a:t>
            </a:r>
            <a:r>
              <a:rPr lang="cs-CZ" sz="4000" dirty="0" smtClean="0"/>
              <a:t> – </a:t>
            </a:r>
            <a:r>
              <a:rPr lang="cs-CZ" sz="4000" dirty="0" err="1" smtClean="0"/>
              <a:t>Xen</a:t>
            </a:r>
            <a:r>
              <a:rPr lang="cs-CZ" sz="4000" dirty="0" smtClean="0"/>
              <a:t> center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Virtualizace</a:t>
            </a:r>
            <a:r>
              <a:rPr lang="cs-CZ" dirty="0" smtClean="0"/>
              <a:t> aplikací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cs-CZ" dirty="0" smtClean="0"/>
              <a:t>Nový fenomén posledního cca roku</a:t>
            </a:r>
          </a:p>
          <a:p>
            <a:r>
              <a:rPr lang="cs-CZ" dirty="0" smtClean="0"/>
              <a:t>Pomáhá provozovat aplikace nekompatibilní s fyzickým OSE, nebo fyzických </a:t>
            </a:r>
            <a:r>
              <a:rPr lang="cs-CZ" dirty="0" err="1" smtClean="0"/>
              <a:t>harware</a:t>
            </a:r>
            <a:endParaRPr lang="cs-CZ" dirty="0" smtClean="0"/>
          </a:p>
          <a:p>
            <a:r>
              <a:rPr lang="cs-CZ" dirty="0" smtClean="0"/>
              <a:t>Funguje tak, že se aplikace obalí speciální </a:t>
            </a:r>
            <a:r>
              <a:rPr lang="cs-CZ" dirty="0" err="1" smtClean="0"/>
              <a:t>virtualizační</a:t>
            </a:r>
            <a:r>
              <a:rPr lang="cs-CZ" dirty="0" smtClean="0"/>
              <a:t> vrstvou, která chrání jak fyzické OSE, tak aplikaci před vzájemným přímým kontaktem. Uvnitř slupky je vytvořeno prostředí vyhovující samotné aplikaci, navenek se pak všechno tváří jako kompatibilní aplikace s fyzickým OSE</a:t>
            </a:r>
          </a:p>
          <a:p>
            <a:r>
              <a:rPr lang="cs-CZ" dirty="0" smtClean="0"/>
              <a:t>Výhody:</a:t>
            </a:r>
          </a:p>
          <a:p>
            <a:pPr lvl="1"/>
            <a:r>
              <a:rPr lang="cs-CZ" dirty="0" smtClean="0"/>
              <a:t>Lze provozovat i stoleté aplikace v prostředí moderních OSE</a:t>
            </a:r>
          </a:p>
          <a:p>
            <a:pPr lvl="1"/>
            <a:r>
              <a:rPr lang="cs-CZ" dirty="0" smtClean="0"/>
              <a:t>Lze dokonce instalovat nepodporovaný hardware (scannery, tiskárny apod.), tak jako by byly instalovány na původním OSE.</a:t>
            </a:r>
          </a:p>
          <a:p>
            <a:pPr lvl="1"/>
            <a:r>
              <a:rPr lang="cs-CZ" dirty="0" smtClean="0"/>
              <a:t>Celý koncept je velmi rychlý, v závislosti na </a:t>
            </a:r>
            <a:r>
              <a:rPr lang="cs-CZ" dirty="0" err="1" smtClean="0"/>
              <a:t>virtualizované</a:t>
            </a:r>
            <a:r>
              <a:rPr lang="cs-CZ" dirty="0" smtClean="0"/>
              <a:t> aplikaci dochází k nulovému, nebo jen minimálnímu snížení výkonnosti</a:t>
            </a:r>
          </a:p>
          <a:p>
            <a:pPr lvl="1"/>
            <a:r>
              <a:rPr lang="cs-CZ" dirty="0" smtClean="0"/>
              <a:t>Pokud je dobře provedena, je vysoce efektivní</a:t>
            </a:r>
          </a:p>
          <a:p>
            <a:r>
              <a:rPr lang="cs-CZ" dirty="0" smtClean="0"/>
              <a:t>Nevýhody:</a:t>
            </a:r>
          </a:p>
          <a:p>
            <a:pPr lvl="1"/>
            <a:r>
              <a:rPr lang="cs-CZ" dirty="0" smtClean="0"/>
              <a:t>Cena těchto řešení</a:t>
            </a:r>
          </a:p>
          <a:p>
            <a:pPr lvl="1"/>
            <a:r>
              <a:rPr lang="cs-CZ" dirty="0" smtClean="0"/>
              <a:t>Složitost, víceméně je potřeba programátor k sestavení správného mixu nastavení </a:t>
            </a:r>
            <a:r>
              <a:rPr lang="cs-CZ" dirty="0" err="1" smtClean="0"/>
              <a:t>virtualizační</a:t>
            </a:r>
            <a:r>
              <a:rPr lang="cs-CZ" dirty="0" smtClean="0"/>
              <a:t> slupky a aplikace</a:t>
            </a:r>
          </a:p>
          <a:p>
            <a:r>
              <a:rPr lang="cs-CZ" dirty="0" smtClean="0"/>
              <a:t>Příklady:</a:t>
            </a:r>
          </a:p>
          <a:p>
            <a:pPr lvl="1"/>
            <a:r>
              <a:rPr lang="cs-CZ" dirty="0" smtClean="0"/>
              <a:t>Microsoft – </a:t>
            </a:r>
            <a:r>
              <a:rPr lang="cs-CZ" dirty="0" err="1" smtClean="0"/>
              <a:t>App</a:t>
            </a:r>
            <a:r>
              <a:rPr lang="cs-CZ" dirty="0" smtClean="0"/>
              <a:t>-V jako součást balíku MDOP (Microsoft </a:t>
            </a:r>
            <a:r>
              <a:rPr lang="cs-CZ" dirty="0" err="1" smtClean="0"/>
              <a:t>deployment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optimalization</a:t>
            </a:r>
            <a:r>
              <a:rPr lang="cs-CZ" dirty="0" smtClean="0"/>
              <a:t> </a:t>
            </a:r>
            <a:r>
              <a:rPr lang="cs-CZ" dirty="0" err="1" smtClean="0"/>
              <a:t>toolkit</a:t>
            </a:r>
            <a:r>
              <a:rPr lang="cs-CZ" dirty="0" smtClean="0"/>
              <a:t>) 2010, </a:t>
            </a:r>
            <a:r>
              <a:rPr lang="cs-CZ" dirty="0" err="1" smtClean="0"/>
              <a:t>App</a:t>
            </a:r>
            <a:r>
              <a:rPr lang="cs-CZ" dirty="0" smtClean="0"/>
              <a:t>-V dnes ve verzi 4.6 s podporou Windows 7 (dříve známá aplikace jako </a:t>
            </a:r>
            <a:r>
              <a:rPr lang="cs-CZ" dirty="0" err="1" smtClean="0"/>
              <a:t>Softgrid</a:t>
            </a:r>
            <a:r>
              <a:rPr lang="cs-CZ" dirty="0" smtClean="0"/>
              <a:t>)</a:t>
            </a:r>
          </a:p>
          <a:p>
            <a:pPr lvl="1"/>
            <a:r>
              <a:rPr lang="cs-CZ" dirty="0" smtClean="0"/>
              <a:t>VMWare </a:t>
            </a:r>
            <a:r>
              <a:rPr lang="cs-CZ" dirty="0" err="1" smtClean="0"/>
              <a:t>ThinApp</a:t>
            </a:r>
            <a:r>
              <a:rPr lang="cs-CZ" dirty="0" smtClean="0"/>
              <a:t> – velmi drahé řešení (cca 8000 EUR = 1xpackager + 50 klientů)</a:t>
            </a:r>
          </a:p>
          <a:p>
            <a:pPr lvl="1"/>
            <a:r>
              <a:rPr lang="cs-CZ" dirty="0" smtClean="0"/>
              <a:t>VMWare </a:t>
            </a:r>
            <a:r>
              <a:rPr lang="cs-CZ" dirty="0" err="1" smtClean="0"/>
              <a:t>vFabric</a:t>
            </a:r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0F635AD3BA2CF44A3B9B86DC2AD9EC1" ma:contentTypeVersion="1" ma:contentTypeDescription="Vytvoří nový dokument" ma:contentTypeScope="" ma:versionID="8f7326285afd49f5ef5002430cc49389">
  <xsd:schema xmlns:xsd="http://www.w3.org/2001/XMLSchema" xmlns:xs="http://www.w3.org/2001/XMLSchema" xmlns:p="http://schemas.microsoft.com/office/2006/metadata/properties" xmlns:ns2="739c032b-a5be-4b43-b007-0b056e5ef5b0" targetNamespace="http://schemas.microsoft.com/office/2006/metadata/properties" ma:root="true" ma:fieldsID="5f670596faa504749097f9c31e0ae072" ns2:_="">
    <xsd:import namespace="739c032b-a5be-4b43-b007-0b056e5ef5b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9c032b-a5be-4b43-b007-0b056e5ef5b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Hodnota ID dokumentu" ma:description="Hodnota ID dokumentu přiřazená této položce" ma:internalName="_dlc_DocId" ma:readOnly="true">
      <xsd:simpleType>
        <xsd:restriction base="dms:Text"/>
      </xsd:simpleType>
    </xsd:element>
    <xsd:element name="_dlc_DocIdUrl" ma:index="9" nillable="true" ma:displayName="ID dokumentu" ma:description="Trvalý odkaz na tento dokument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Zachovat ID" ma:description="Ponechat ID po přidání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39c032b-a5be-4b43-b007-0b056e5ef5b0">2QZ4H56NJ3VP-63-2048</_dlc_DocId>
    <_dlc_DocIdUrl xmlns="739c032b-a5be-4b43-b007-0b056e5ef5b0">
      <Url>https://www1/seminar4/_layouts/DocIdRedir.aspx?ID=2QZ4H56NJ3VP-63-2048</Url>
      <Description>2QZ4H56NJ3VP-63-2048</Description>
    </_dlc_DocIdUrl>
  </documentManagement>
</p:properties>
</file>

<file path=customXml/itemProps1.xml><?xml version="1.0" encoding="utf-8"?>
<ds:datastoreItem xmlns:ds="http://schemas.openxmlformats.org/officeDocument/2006/customXml" ds:itemID="{C4D040A4-7310-4764-B65B-B45E651FCACA}"/>
</file>

<file path=customXml/itemProps2.xml><?xml version="1.0" encoding="utf-8"?>
<ds:datastoreItem xmlns:ds="http://schemas.openxmlformats.org/officeDocument/2006/customXml" ds:itemID="{04768257-3423-4193-9B28-9C36C2A07CEA}"/>
</file>

<file path=customXml/itemProps3.xml><?xml version="1.0" encoding="utf-8"?>
<ds:datastoreItem xmlns:ds="http://schemas.openxmlformats.org/officeDocument/2006/customXml" ds:itemID="{A2CB41F0-E5FD-41FA-97A5-DF4E376F23A0}"/>
</file>

<file path=customXml/itemProps4.xml><?xml version="1.0" encoding="utf-8"?>
<ds:datastoreItem xmlns:ds="http://schemas.openxmlformats.org/officeDocument/2006/customXml" ds:itemID="{9582EBB7-027C-46B2-B65F-BD165E9ECF14}"/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2571</Words>
  <Application>Microsoft Office PowerPoint</Application>
  <PresentationFormat>Předvádění na obrazovce (4:3)</PresentationFormat>
  <Paragraphs>229</Paragraphs>
  <Slides>22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3" baseType="lpstr">
      <vt:lpstr>Motiv sady Office</vt:lpstr>
      <vt:lpstr>Virtualizace</vt:lpstr>
      <vt:lpstr>Co je virtualizace? A proč vlastně je?</vt:lpstr>
      <vt:lpstr>Co lze vlastně virtualizovat?</vt:lpstr>
      <vt:lpstr>Základní typy virtualizace</vt:lpstr>
      <vt:lpstr>Virtualizace technologické platoformy</vt:lpstr>
      <vt:lpstr>Virtualizace jako nádstavba operačního systému </vt:lpstr>
      <vt:lpstr>Paravirtualizace a virtualizace uvnitř operačního systému</vt:lpstr>
      <vt:lpstr>Virtualizace různých OSE za pomocí hypervisoru</vt:lpstr>
      <vt:lpstr>Virtualizace aplikací</vt:lpstr>
      <vt:lpstr>Virtualizace zařízení</vt:lpstr>
      <vt:lpstr>Něco k virtualizovaným komponentám</vt:lpstr>
      <vt:lpstr>Něco k virtualizovaným komponentám</vt:lpstr>
      <vt:lpstr>Něco k virtualizovaným komponentám</vt:lpstr>
      <vt:lpstr>Virtual appliances</vt:lpstr>
      <vt:lpstr>Současné nasazení virtualizace v praxi</vt:lpstr>
      <vt:lpstr>Rizika virtualizace</vt:lpstr>
      <vt:lpstr>Budoucnost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Virtualizace</dc:title>
  <dc:creator>michawel</dc:creator>
  <cp:lastModifiedBy>Administrator</cp:lastModifiedBy>
  <cp:revision>26</cp:revision>
  <dcterms:created xsi:type="dcterms:W3CDTF">2010-03-24T10:29:24Z</dcterms:created>
  <dcterms:modified xsi:type="dcterms:W3CDTF">2012-03-24T16:56:19Z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0x010100E0F635AD3BA2CF44A3B9B86DC2AD9EC1</vt:lpwstr>
  </property>
  <property fmtid="{D5CDD505-2E9C-101B-9397-08002B2CF9AE}" pid="3" name="_dlc_DocIdItemGuid">
    <vt:lpwstr>33770b5a-7804-4f56-8376-64c222efb1b7</vt:lpwstr>
  </property>
</Properties>
</file>