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  <p:sldId id="267" r:id="rId14"/>
    <p:sldId id="270" r:id="rId15"/>
    <p:sldId id="269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EEE3"/>
    <a:srgbClr val="22FA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17" autoAdjust="0"/>
    <p:restoredTop sz="94660"/>
  </p:normalViewPr>
  <p:slideViewPr>
    <p:cSldViewPr>
      <p:cViewPr>
        <p:scale>
          <a:sx n="76" d="100"/>
          <a:sy n="76" d="100"/>
        </p:scale>
        <p:origin x="-93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04EFFAE-84CA-4640-BAF7-069810E66BBA}" type="datetimeFigureOut">
              <a:rPr lang="cs-CZ" smtClean="0"/>
              <a:pPr/>
              <a:t>8.4.2013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282FFE5-F458-4333-9F73-56EF94F7E4EE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9/90/Northern-Europe-map.pn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cs.wikipedia.org/wiki/Soubor:Da-mapa.pn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cs.wikipedia.org/wiki/Soubor:Iceland_Mid-Atlantic_Ridge_Fig16.gi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cs.wikipedia.org/wiki/Soubor:Baltic_States.pn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pload.wikimedia.org/wikipedia/commons/1/16/Norway-map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upload.wikimedia.org/wikipedia/commons/7/7e/Sweden_from_cia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Severní Evropa</a:t>
            </a:r>
            <a:endParaRPr lang="cs-CZ" dirty="0"/>
          </a:p>
        </p:txBody>
      </p:sp>
      <p:pic>
        <p:nvPicPr>
          <p:cNvPr id="9218" name="Picture 2" descr="Soubor:Northern-Europe-map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571480"/>
            <a:ext cx="3238495" cy="32931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b="1" dirty="0" smtClean="0"/>
              <a:t>Hlavní město</a:t>
            </a:r>
            <a:r>
              <a:rPr lang="cs-CZ" sz="1800" dirty="0" smtClean="0"/>
              <a:t>: Kodaň</a:t>
            </a:r>
          </a:p>
          <a:p>
            <a:r>
              <a:rPr lang="cs-CZ" sz="1800" b="1" dirty="0" smtClean="0"/>
              <a:t>Rozloha</a:t>
            </a:r>
            <a:r>
              <a:rPr lang="cs-CZ" sz="1800" dirty="0" smtClean="0"/>
              <a:t>: 43 094 km² </a:t>
            </a:r>
            <a:br>
              <a:rPr lang="cs-CZ" sz="1800" dirty="0" smtClean="0"/>
            </a:br>
            <a:r>
              <a:rPr lang="cs-CZ" sz="1800" dirty="0" smtClean="0"/>
              <a:t>z toho 1,6 % vodní plochy </a:t>
            </a:r>
          </a:p>
          <a:p>
            <a:r>
              <a:rPr lang="cs-CZ" sz="1800" b="1" dirty="0" smtClean="0"/>
              <a:t>Nejvyšší bod</a:t>
            </a:r>
            <a:r>
              <a:rPr lang="cs-CZ" sz="1800" dirty="0" smtClean="0"/>
              <a:t>: Møllehøj (170,86 m n. m.) </a:t>
            </a:r>
          </a:p>
          <a:p>
            <a:r>
              <a:rPr lang="cs-CZ" sz="1800" b="1" dirty="0" smtClean="0"/>
              <a:t>Počet obyvatel</a:t>
            </a:r>
            <a:r>
              <a:rPr lang="cs-CZ" sz="1800" dirty="0" smtClean="0"/>
              <a:t>: 5 447 084) </a:t>
            </a:r>
          </a:p>
          <a:p>
            <a:r>
              <a:rPr lang="cs-CZ" sz="1800" b="1" dirty="0" smtClean="0"/>
              <a:t>Jazyk</a:t>
            </a:r>
            <a:r>
              <a:rPr lang="cs-CZ" sz="1800" dirty="0" smtClean="0"/>
              <a:t>: Dánština</a:t>
            </a:r>
          </a:p>
          <a:p>
            <a:r>
              <a:rPr lang="cs-CZ" sz="1800" b="1" dirty="0" smtClean="0"/>
              <a:t>Náboženství</a:t>
            </a:r>
            <a:r>
              <a:rPr lang="cs-CZ" sz="1800" dirty="0" smtClean="0"/>
              <a:t> :luteráni 85%, katolíci, muslimové</a:t>
            </a:r>
          </a:p>
          <a:p>
            <a:r>
              <a:rPr lang="cs-CZ" sz="1800" b="1" dirty="0" smtClean="0"/>
              <a:t>Státní zřízení:</a:t>
            </a:r>
            <a:r>
              <a:rPr lang="cs-CZ" sz="1800" dirty="0" smtClean="0"/>
              <a:t> Konstituční monarchie </a:t>
            </a:r>
          </a:p>
          <a:p>
            <a:r>
              <a:rPr lang="cs-CZ" sz="1800" b="1" u="sng" dirty="0" smtClean="0">
                <a:solidFill>
                  <a:srgbClr val="0CEEE3"/>
                </a:solidFill>
              </a:rPr>
              <a:t>Geografie</a:t>
            </a:r>
          </a:p>
          <a:p>
            <a:r>
              <a:rPr lang="cs-CZ" sz="1800" dirty="0" smtClean="0">
                <a:solidFill>
                  <a:srgbClr val="0CEEE3"/>
                </a:solidFill>
              </a:rPr>
              <a:t> </a:t>
            </a:r>
            <a:r>
              <a:rPr lang="cs-CZ" sz="1800" dirty="0" smtClean="0"/>
              <a:t>Spolu s Grónskem a Faerskými ostrovy tvoří státní celek Dánské království .Dánsko je nejmenší ze skandinávských zemí, neleží však na Skandinávském poloostrově. Je tvořeno Jutským poloostrovem, ostrovy Fyn, Sjælland a stovkami dalších menších ostrovů. Na východě je omýváno Baltským mořem a na západě mořem Severním.</a:t>
            </a:r>
            <a:endParaRPr lang="cs-CZ" sz="1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DÁNSKO</a:t>
            </a:r>
            <a:endParaRPr lang="cs-CZ" dirty="0">
              <a:solidFill>
                <a:srgbClr val="00B0F0"/>
              </a:solidFill>
            </a:endParaRPr>
          </a:p>
        </p:txBody>
      </p:sp>
      <p:pic>
        <p:nvPicPr>
          <p:cNvPr id="3074" name="Picture 2" descr="http://upload.wikimedia.org/wikipedia/commons/thumb/e/ea/Da-mapa.png/225px-Da-mapa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571480"/>
            <a:ext cx="2143125" cy="2305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298"/>
            <a:ext cx="7467600" cy="476886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1800" b="1" u="sng" dirty="0" smtClean="0">
                <a:solidFill>
                  <a:srgbClr val="0CEEE3"/>
                </a:solidFill>
              </a:rPr>
              <a:t>Hospodářství</a:t>
            </a:r>
          </a:p>
          <a:p>
            <a:pPr lvl="0"/>
            <a:r>
              <a:rPr lang="cs-CZ" sz="1800" dirty="0" smtClean="0"/>
              <a:t>Vyspělý průmyslový stát s vysoce intenzivním zemědělstvím, EU</a:t>
            </a:r>
          </a:p>
          <a:p>
            <a:pPr lvl="0"/>
            <a:r>
              <a:rPr lang="cs-CZ" sz="1800" dirty="0" smtClean="0"/>
              <a:t>Hustá a kvalitní dopravní síť (silniční, železniční, pobřežní plavba), významné obchodní námořní loďstvo</a:t>
            </a:r>
          </a:p>
          <a:p>
            <a:pPr>
              <a:buNone/>
            </a:pPr>
            <a:r>
              <a:rPr lang="cs-CZ" sz="1800" b="1" u="sng" dirty="0" smtClean="0">
                <a:solidFill>
                  <a:srgbClr val="0CEEE3"/>
                </a:solidFill>
              </a:rPr>
              <a:t>Průmysl</a:t>
            </a:r>
          </a:p>
          <a:p>
            <a:pPr lvl="0"/>
            <a:r>
              <a:rPr lang="cs-CZ" sz="1800" dirty="0" smtClean="0"/>
              <a:t>Těžební (ropa a zemní plyn), strojírenský (výroba lodních motorů, potravinářských zařízení), elektrotechnický, textilní, petrochemický, potravinářský – průmysl masný, mlékárenský, výroba piva</a:t>
            </a:r>
          </a:p>
          <a:p>
            <a:pPr>
              <a:buNone/>
            </a:pPr>
            <a:r>
              <a:rPr lang="cs-CZ" sz="1800" b="1" u="sng" dirty="0" smtClean="0">
                <a:solidFill>
                  <a:srgbClr val="0CEEE3"/>
                </a:solidFill>
              </a:rPr>
              <a:t>Zemědělství</a:t>
            </a:r>
          </a:p>
          <a:p>
            <a:pPr lvl="0"/>
            <a:r>
              <a:rPr lang="cs-CZ" sz="1800" dirty="0" smtClean="0"/>
              <a:t>Převažuje živočišná výroba (chov prasat, drůbeže, skotu)</a:t>
            </a:r>
          </a:p>
          <a:p>
            <a:pPr lvl="0"/>
            <a:r>
              <a:rPr lang="cs-CZ" sz="1800" dirty="0" smtClean="0"/>
              <a:t>Rostlinná výroba – orná půda tvoří asi 60% rozlohy státu</a:t>
            </a:r>
          </a:p>
          <a:p>
            <a:pPr lvl="0"/>
            <a:r>
              <a:rPr lang="cs-CZ" sz="1800" dirty="0" smtClean="0"/>
              <a:t>Pícniny, obiloviny, cukrovka, brambory, řepka olejná a zelenina</a:t>
            </a:r>
          </a:p>
          <a:p>
            <a:pPr lvl="0"/>
            <a:r>
              <a:rPr lang="cs-CZ" sz="1800" dirty="0" smtClean="0"/>
              <a:t>Rybolov</a:t>
            </a:r>
            <a:endParaRPr lang="cs-CZ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sz="1800" b="1" dirty="0" smtClean="0"/>
              <a:t>Hlavní město</a:t>
            </a:r>
            <a:r>
              <a:rPr lang="cs-CZ" sz="1800" dirty="0" smtClean="0"/>
              <a:t>: Reykjavík</a:t>
            </a:r>
          </a:p>
          <a:p>
            <a:pPr>
              <a:buNone/>
            </a:pPr>
            <a:r>
              <a:rPr lang="cs-CZ" sz="1800" b="1" dirty="0" smtClean="0"/>
              <a:t>Rozloha</a:t>
            </a:r>
            <a:r>
              <a:rPr lang="cs-CZ" sz="1800" dirty="0" smtClean="0"/>
              <a:t>: 103 125 km² </a:t>
            </a:r>
            <a:br>
              <a:rPr lang="cs-CZ" sz="1800" dirty="0" smtClean="0"/>
            </a:br>
            <a:r>
              <a:rPr lang="cs-CZ" sz="1800" dirty="0" smtClean="0"/>
              <a:t>z toho 2,67 % vodní plochy </a:t>
            </a:r>
          </a:p>
          <a:p>
            <a:pPr>
              <a:buNone/>
            </a:pPr>
            <a:r>
              <a:rPr lang="cs-CZ" sz="1800" b="1" dirty="0" smtClean="0"/>
              <a:t>Nejvyšší bod</a:t>
            </a:r>
            <a:r>
              <a:rPr lang="cs-CZ" sz="1800" dirty="0" smtClean="0"/>
              <a:t>: Hvannadalshnjúkur (2 109,6 m n. m </a:t>
            </a:r>
          </a:p>
          <a:p>
            <a:pPr>
              <a:buNone/>
            </a:pPr>
            <a:r>
              <a:rPr lang="cs-CZ" sz="1800" b="1" dirty="0" smtClean="0"/>
              <a:t>Počet obyvatel</a:t>
            </a:r>
            <a:r>
              <a:rPr lang="cs-CZ" sz="1800" dirty="0" smtClean="0"/>
              <a:t>: 317 630 </a:t>
            </a:r>
          </a:p>
          <a:p>
            <a:pPr>
              <a:buNone/>
            </a:pPr>
            <a:r>
              <a:rPr lang="cs-CZ" sz="1800" b="1" dirty="0" smtClean="0"/>
              <a:t>Jazyk</a:t>
            </a:r>
            <a:r>
              <a:rPr lang="cs-CZ" sz="1800" dirty="0" smtClean="0"/>
              <a:t>: islandština </a:t>
            </a:r>
          </a:p>
          <a:p>
            <a:pPr>
              <a:buNone/>
            </a:pPr>
            <a:r>
              <a:rPr lang="cs-CZ" sz="1800" b="1" dirty="0" smtClean="0"/>
              <a:t>Národnostní složení:</a:t>
            </a:r>
            <a:r>
              <a:rPr lang="cs-CZ" sz="1800" dirty="0" smtClean="0"/>
              <a:t> islandské </a:t>
            </a:r>
          </a:p>
          <a:p>
            <a:pPr>
              <a:buNone/>
            </a:pPr>
            <a:r>
              <a:rPr lang="cs-CZ" sz="1800" b="1" dirty="0" smtClean="0"/>
              <a:t>Náboženství</a:t>
            </a:r>
            <a:r>
              <a:rPr lang="cs-CZ" sz="1800" dirty="0" smtClean="0"/>
              <a:t>:protestantské</a:t>
            </a:r>
          </a:p>
          <a:p>
            <a:pPr>
              <a:buNone/>
            </a:pPr>
            <a:r>
              <a:rPr lang="cs-CZ" sz="1800" b="1" dirty="0" smtClean="0"/>
              <a:t>Státní zřízení</a:t>
            </a:r>
            <a:r>
              <a:rPr lang="cs-CZ" sz="1800" dirty="0" smtClean="0"/>
              <a:t>:republika</a:t>
            </a:r>
          </a:p>
          <a:p>
            <a:pPr>
              <a:buNone/>
            </a:pPr>
            <a:r>
              <a:rPr lang="cs-CZ" sz="1800" b="1" u="sng" dirty="0" smtClean="0">
                <a:solidFill>
                  <a:srgbClr val="0CEEE3"/>
                </a:solidFill>
              </a:rPr>
              <a:t>Přírodní poměry</a:t>
            </a:r>
          </a:p>
          <a:p>
            <a:pPr lvl="0"/>
            <a:r>
              <a:rPr lang="cs-CZ" sz="1800" dirty="0" smtClean="0"/>
              <a:t>Ostrov sopečného původu</a:t>
            </a:r>
          </a:p>
          <a:p>
            <a:pPr lvl="0"/>
            <a:r>
              <a:rPr lang="cs-CZ" sz="1800" dirty="0" smtClean="0"/>
              <a:t>Sopečný povrch s náhorními plošinami a sopečnými kužely</a:t>
            </a:r>
          </a:p>
          <a:p>
            <a:pPr lvl="0"/>
            <a:r>
              <a:rPr lang="cs-CZ" sz="1800" dirty="0" smtClean="0"/>
              <a:t>Mnoho činných sopek</a:t>
            </a:r>
          </a:p>
          <a:p>
            <a:pPr lvl="0"/>
            <a:r>
              <a:rPr lang="cs-CZ" sz="1800" dirty="0" smtClean="0"/>
              <a:t>Krátké vodné řeky s peřejemi a vodopády (energeticky využívané)</a:t>
            </a:r>
          </a:p>
          <a:p>
            <a:pPr lvl="0"/>
            <a:r>
              <a:rPr lang="cs-CZ" sz="1800" dirty="0" smtClean="0"/>
              <a:t>Ledovce a věčný sníh kryjí 11% povrchu ostrova</a:t>
            </a:r>
          </a:p>
          <a:p>
            <a:pPr lvl="0"/>
            <a:r>
              <a:rPr lang="cs-CZ" sz="1800" dirty="0" smtClean="0"/>
              <a:t>Rostlinstvo: na jihu luční porosty a křoviny, na severu tundra</a:t>
            </a:r>
          </a:p>
          <a:p>
            <a:pPr>
              <a:buNone/>
            </a:pPr>
            <a:r>
              <a:rPr lang="cs-CZ" sz="1800" b="1" u="sng" dirty="0" smtClean="0">
                <a:solidFill>
                  <a:srgbClr val="0CEEE3"/>
                </a:solidFill>
              </a:rPr>
              <a:t>Obyvatelstvo</a:t>
            </a:r>
          </a:p>
          <a:p>
            <a:pPr lvl="0"/>
            <a:r>
              <a:rPr lang="cs-CZ" sz="1800" dirty="0" smtClean="0"/>
              <a:t>96% Islanďané, nízká hustota obyvatel</a:t>
            </a:r>
          </a:p>
          <a:p>
            <a:pPr>
              <a:buNone/>
            </a:pPr>
            <a:endParaRPr lang="cs-CZ" sz="1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ISLAND</a:t>
            </a:r>
            <a:endParaRPr lang="cs-CZ" dirty="0">
              <a:solidFill>
                <a:srgbClr val="00B0F0"/>
              </a:solidFill>
            </a:endParaRPr>
          </a:p>
        </p:txBody>
      </p:sp>
      <p:pic>
        <p:nvPicPr>
          <p:cNvPr id="1026" name="Picture 2" descr="http://upload.wikimedia.org/wikipedia/commons/thumb/a/ab/Iceland_Mid-Atlantic_Ridge_Fig16.gif/220px-Iceland_Mid-Atlantic_Ridge_Fig16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357166"/>
            <a:ext cx="2095500" cy="2171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sz="3200" b="1" u="sng" dirty="0" smtClean="0"/>
              <a:t>Hospodářství</a:t>
            </a:r>
          </a:p>
          <a:p>
            <a:pPr lvl="0"/>
            <a:r>
              <a:rPr lang="cs-CZ" sz="3200" dirty="0" smtClean="0"/>
              <a:t>Základem ekonomiky Islandu je lov ryb a jejich zpracování</a:t>
            </a:r>
          </a:p>
          <a:p>
            <a:pPr lvl="0"/>
            <a:r>
              <a:rPr lang="cs-CZ" sz="3200" dirty="0" smtClean="0"/>
              <a:t>Bez surovinových zdrojů, velký hydroenergetický potenciál</a:t>
            </a:r>
          </a:p>
          <a:p>
            <a:pPr lvl="0"/>
            <a:r>
              <a:rPr lang="cs-CZ" sz="3200" dirty="0" smtClean="0"/>
              <a:t>Evropské sdružení volného obchodu</a:t>
            </a:r>
          </a:p>
          <a:p>
            <a:pPr>
              <a:buNone/>
            </a:pPr>
            <a:r>
              <a:rPr lang="cs-CZ" sz="3200" b="1" u="sng" dirty="0" smtClean="0"/>
              <a:t>Průmysl</a:t>
            </a:r>
          </a:p>
          <a:p>
            <a:pPr lvl="0"/>
            <a:r>
              <a:rPr lang="cs-CZ" sz="3200" dirty="0" smtClean="0"/>
              <a:t>Rybný a konzervárenský, elektrárenství, hutnictví hliníku, textilní průmysl</a:t>
            </a:r>
          </a:p>
          <a:p>
            <a:pPr>
              <a:buNone/>
            </a:pPr>
            <a:r>
              <a:rPr lang="cs-CZ" sz="3200" b="1" u="sng" dirty="0" smtClean="0"/>
              <a:t>Zemědělství</a:t>
            </a:r>
          </a:p>
          <a:p>
            <a:pPr lvl="0"/>
            <a:r>
              <a:rPr lang="cs-CZ" sz="3200" dirty="0" smtClean="0"/>
              <a:t>Živočišná výroba- chov ovcí, skotu a koní, rybolov</a:t>
            </a:r>
          </a:p>
          <a:p>
            <a:pPr lvl="0"/>
            <a:r>
              <a:rPr lang="cs-CZ" sz="3200" dirty="0" smtClean="0"/>
              <a:t>Rostlinná výroba –pícniny,brambory, zelenina ve sklenících</a:t>
            </a:r>
          </a:p>
          <a:p>
            <a:pPr lvl="0"/>
            <a:r>
              <a:rPr lang="cs-CZ" sz="3200" dirty="0" smtClean="0"/>
              <a:t>K vytápění skleníků a obydlí se užívá voda z termálních pramenů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 smtClean="0"/>
              <a:t>Litva</a:t>
            </a:r>
            <a:r>
              <a:rPr lang="cs-CZ" dirty="0" smtClean="0"/>
              <a:t>- </a:t>
            </a:r>
            <a:r>
              <a:rPr lang="cs-CZ" sz="2200" dirty="0" smtClean="0"/>
              <a:t>hlavní město Vilnius</a:t>
            </a:r>
          </a:p>
          <a:p>
            <a:r>
              <a:rPr lang="cs-CZ" sz="2200" dirty="0" smtClean="0"/>
              <a:t>Státní zřízení: parlamentní republika</a:t>
            </a:r>
          </a:p>
          <a:p>
            <a:r>
              <a:rPr lang="cs-CZ" sz="2200" dirty="0" smtClean="0"/>
              <a:t>Náboženství:Katolíci</a:t>
            </a:r>
          </a:p>
          <a:p>
            <a:r>
              <a:rPr lang="cs-CZ" sz="2400" dirty="0" smtClean="0"/>
              <a:t>Světoznámá je produkce jantaru</a:t>
            </a:r>
            <a:endParaRPr lang="cs-CZ" sz="2200" dirty="0" smtClean="0"/>
          </a:p>
          <a:p>
            <a:pPr>
              <a:buNone/>
            </a:pPr>
            <a:r>
              <a:rPr lang="cs-CZ" b="1" dirty="0" smtClean="0"/>
              <a:t>Estonsko</a:t>
            </a:r>
            <a:r>
              <a:rPr lang="cs-CZ" dirty="0" smtClean="0"/>
              <a:t>- </a:t>
            </a:r>
            <a:r>
              <a:rPr lang="cs-CZ" sz="2200" dirty="0" smtClean="0"/>
              <a:t>Talinn</a:t>
            </a:r>
          </a:p>
          <a:p>
            <a:r>
              <a:rPr lang="cs-CZ" sz="2200" dirty="0" smtClean="0"/>
              <a:t>Státní zřízení:parlamentní republika</a:t>
            </a:r>
          </a:p>
          <a:p>
            <a:r>
              <a:rPr lang="cs-CZ" sz="2000" dirty="0" smtClean="0"/>
              <a:t>Estonsko je od roku 2004 členem Evropské unie a NATO, od roku 2011 platí eurem</a:t>
            </a:r>
          </a:p>
          <a:p>
            <a:pPr>
              <a:buNone/>
            </a:pPr>
            <a:r>
              <a:rPr lang="cs-CZ" sz="2800" b="1" dirty="0" smtClean="0"/>
              <a:t>Lotyšsko</a:t>
            </a:r>
            <a:r>
              <a:rPr lang="cs-CZ" sz="2000" dirty="0" smtClean="0"/>
              <a:t>-Riga</a:t>
            </a:r>
          </a:p>
          <a:p>
            <a:r>
              <a:rPr lang="cs-CZ" sz="2000" dirty="0" smtClean="0"/>
              <a:t>Státní zřízení: parlamentní republika</a:t>
            </a:r>
          </a:p>
          <a:p>
            <a:r>
              <a:rPr lang="cs-CZ" sz="2000" dirty="0" smtClean="0"/>
              <a:t>Náboženství: Luteránství,římskokatolické,pravoslavní</a:t>
            </a:r>
          </a:p>
          <a:p>
            <a:r>
              <a:rPr lang="cs-CZ" sz="2000" dirty="0" smtClean="0"/>
              <a:t>Hustá říční síť, významný přístav Ventspils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Baltské státy</a:t>
            </a:r>
            <a:endParaRPr lang="cs-CZ" dirty="0"/>
          </a:p>
        </p:txBody>
      </p:sp>
      <p:pic>
        <p:nvPicPr>
          <p:cNvPr id="1026" name="Picture 2" descr="http://upload.wikimedia.org/wikipedia/commons/thumb/5/5c/Baltic_States.png/220px-Baltic_States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88640"/>
            <a:ext cx="2095500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slo-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0"/>
            <a:ext cx="5334000" cy="3114675"/>
          </a:xfrm>
          <a:prstGeom prst="rect">
            <a:avLst/>
          </a:prstGeom>
        </p:spPr>
      </p:pic>
      <p:pic>
        <p:nvPicPr>
          <p:cNvPr id="5" name="Obrázek 4" descr="stockholm-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851920" cy="2846438"/>
          </a:xfrm>
          <a:prstGeom prst="rect">
            <a:avLst/>
          </a:prstGeom>
        </p:spPr>
      </p:pic>
      <p:pic>
        <p:nvPicPr>
          <p:cNvPr id="6" name="Obrázek 5" descr="19311d4363_74192527_o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780928"/>
            <a:ext cx="5004048" cy="2642939"/>
          </a:xfrm>
          <a:prstGeom prst="rect">
            <a:avLst/>
          </a:prstGeom>
        </p:spPr>
      </p:pic>
      <p:pic>
        <p:nvPicPr>
          <p:cNvPr id="7" name="Obrázek 6" descr="blue-lagoo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32040" y="3212976"/>
            <a:ext cx="4211960" cy="28219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0"/>
            <a:ext cx="7467600" cy="5786478"/>
          </a:xfrm>
        </p:spPr>
        <p:txBody>
          <a:bodyPr>
            <a:noAutofit/>
          </a:bodyPr>
          <a:lstStyle/>
          <a:p>
            <a:pPr lvl="0"/>
            <a:r>
              <a:rPr lang="cs-CZ" sz="2000" dirty="0" smtClean="0"/>
              <a:t>=Ve čtvrtohorách byla oblast pokryta severským pevninským ledovcem. Jeho činností vznikaly charakteristické kryogenní tvary – ledovcová údolí, jezerní plošiny,morény, fjordy aj.</a:t>
            </a:r>
          </a:p>
          <a:p>
            <a:pPr lvl="0"/>
            <a:r>
              <a:rPr lang="cs-CZ" sz="2000" dirty="0" smtClean="0"/>
              <a:t>Převážná část území mírné podnebí. Na severu Skandinávského poloostrova je subarktické a na ostrovech Severního ledového oceánu arktické</a:t>
            </a:r>
          </a:p>
          <a:p>
            <a:pPr lvl="0"/>
            <a:r>
              <a:rPr lang="cs-CZ" sz="2000" dirty="0" smtClean="0"/>
              <a:t>Západní pobřeží teplejší díky Severoatlanskému proudu</a:t>
            </a:r>
          </a:p>
          <a:p>
            <a:pPr lvl="0"/>
            <a:r>
              <a:rPr lang="cs-CZ" sz="2000" dirty="0" smtClean="0"/>
              <a:t>Řeky krátké a vodné, hydroenergetický potenciál, velký počet jezer ledovcového původu (nejvíce na Finské náhorní plošině)</a:t>
            </a:r>
          </a:p>
          <a:p>
            <a:pPr lvl="0"/>
            <a:r>
              <a:rPr lang="cs-CZ" sz="2000" dirty="0" smtClean="0"/>
              <a:t>Bohatství lesů = dřevozpracující průmysl</a:t>
            </a:r>
          </a:p>
          <a:p>
            <a:pPr lvl="0"/>
            <a:r>
              <a:rPr lang="cs-CZ" sz="2000" dirty="0" smtClean="0"/>
              <a:t>Přírodní bohatství především Norsko (těžba ropy a zemního plynu v Severním moři) a Švédsko (železné rudy)</a:t>
            </a:r>
          </a:p>
          <a:p>
            <a:pPr lvl="0"/>
            <a:endParaRPr lang="cs-CZ" sz="2000" dirty="0" smtClean="0"/>
          </a:p>
          <a:p>
            <a:pPr>
              <a:buNone/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Autofit/>
          </a:bodyPr>
          <a:lstStyle/>
          <a:p>
            <a:pPr lvl="0"/>
            <a:r>
              <a:rPr lang="cs-CZ" sz="2200" dirty="0" smtClean="0"/>
              <a:t>Germánské národy (vikingové)</a:t>
            </a:r>
          </a:p>
          <a:p>
            <a:pPr lvl="0"/>
            <a:r>
              <a:rPr lang="cs-CZ" sz="2200" dirty="0" smtClean="0"/>
              <a:t>Nízká hustota obyvatel (kromě Dánska), osídlen hlavně jih</a:t>
            </a:r>
          </a:p>
          <a:p>
            <a:pPr lvl="0"/>
            <a:r>
              <a:rPr lang="cs-CZ" sz="2200" dirty="0" smtClean="0"/>
              <a:t>Ekonomicky nejrozvinutější na světě, vysoká životní úroveň</a:t>
            </a:r>
          </a:p>
          <a:p>
            <a:pPr lvl="0"/>
            <a:r>
              <a:rPr lang="cs-CZ" sz="2200" dirty="0" smtClean="0"/>
              <a:t>Pobřeží je rozčleněno fjordy – úzké hluboké zálivy ledovcového původu</a:t>
            </a:r>
          </a:p>
          <a:p>
            <a:pPr lvl="0"/>
            <a:r>
              <a:rPr lang="cs-CZ" sz="2200" dirty="0" smtClean="0"/>
              <a:t>Podnebí ovlivněno Severoatlantským proudem – moře nezamrzá</a:t>
            </a:r>
          </a:p>
          <a:p>
            <a:pPr lvl="0"/>
            <a:r>
              <a:rPr lang="cs-CZ" sz="2200" dirty="0" smtClean="0"/>
              <a:t>V horách je drsné klima, na severu Skandinávského poloostrova je podnebí subarktické a na Špicberkách arktické</a:t>
            </a:r>
          </a:p>
          <a:p>
            <a:pPr lvl="0"/>
            <a:r>
              <a:rPr lang="cs-CZ" sz="2200" dirty="0" smtClean="0"/>
              <a:t>Na jihu jehličnaté lesy, na severu lesotundra a tundra</a:t>
            </a:r>
          </a:p>
          <a:p>
            <a:pPr lvl="0"/>
            <a:r>
              <a:rPr lang="cs-CZ" sz="2200" dirty="0" smtClean="0"/>
              <a:t>Živočišstvo: sob, medvěd, rosomák, vlk, množství ryb a vodního ptactva</a:t>
            </a:r>
            <a:endParaRPr lang="cs-CZ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sz="2000" b="1" u="sng" dirty="0" smtClean="0"/>
              <a:t>Hlavní město</a:t>
            </a:r>
            <a:r>
              <a:rPr lang="cs-CZ" sz="2000" dirty="0" smtClean="0"/>
              <a:t>: Oslo </a:t>
            </a:r>
          </a:p>
          <a:p>
            <a:r>
              <a:rPr lang="cs-CZ" sz="2000" b="1" u="sng" dirty="0" smtClean="0"/>
              <a:t>Rozloha</a:t>
            </a:r>
            <a:r>
              <a:rPr lang="cs-CZ" sz="2000" dirty="0" smtClean="0"/>
              <a:t>: 385 199 km² z toho pevnina 323 802 km² </a:t>
            </a:r>
            <a:br>
              <a:rPr lang="cs-CZ" sz="2000" dirty="0" smtClean="0"/>
            </a:br>
            <a:r>
              <a:rPr lang="cs-CZ" sz="2000" dirty="0" smtClean="0"/>
              <a:t>z toho 6,0 % vodní plochy </a:t>
            </a:r>
          </a:p>
          <a:p>
            <a:r>
              <a:rPr lang="cs-CZ" sz="2000" b="1" u="sng" dirty="0" smtClean="0"/>
              <a:t>Nejvyšší bod</a:t>
            </a:r>
            <a:r>
              <a:rPr lang="cs-CZ" sz="2000" dirty="0" smtClean="0"/>
              <a:t>: Galdhøpiggen 2 469 m n. m</a:t>
            </a:r>
          </a:p>
          <a:p>
            <a:r>
              <a:rPr lang="cs-CZ" sz="2000" b="1" u="sng" dirty="0" smtClean="0"/>
              <a:t>Počet obyvatel</a:t>
            </a:r>
            <a:r>
              <a:rPr lang="cs-CZ" sz="2000" dirty="0" smtClean="0"/>
              <a:t>: 4 847 000</a:t>
            </a:r>
          </a:p>
          <a:p>
            <a:r>
              <a:rPr lang="cs-CZ" sz="2000" dirty="0" smtClean="0"/>
              <a:t>Státním zřízením Norska je unitární stát a parlamentní monarchie</a:t>
            </a:r>
          </a:p>
          <a:p>
            <a:r>
              <a:rPr lang="cs-CZ" sz="2000" dirty="0" smtClean="0"/>
              <a:t>Norsko se rozkládá v severní Evropě na západní straně Skandinávského poloostrova a na mnoha ostrůvcích v Severním moři, Norském moři, Barentsově moři a Severním ledovém oceánu. Pevninskými ostrovy jsou Lofoty a severněji ležící Vesteraly. K Norsku také patří ostrov Jan Mayen Špicberky,Medvědí ostrov a Bouvetův ostrov.</a:t>
            </a:r>
            <a:endParaRPr lang="cs-CZ" sz="2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Norsko</a:t>
            </a:r>
            <a:endParaRPr lang="cs-CZ" dirty="0">
              <a:solidFill>
                <a:srgbClr val="00B0F0"/>
              </a:solidFill>
            </a:endParaRPr>
          </a:p>
        </p:txBody>
      </p:sp>
      <p:pic>
        <p:nvPicPr>
          <p:cNvPr id="9218" name="Picture 2" descr="Soubor:Norway-map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428604"/>
            <a:ext cx="2101826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548680"/>
            <a:ext cx="7467600" cy="541180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b="1" dirty="0" smtClean="0"/>
              <a:t>Vláda a politika</a:t>
            </a:r>
          </a:p>
          <a:p>
            <a:r>
              <a:rPr lang="cs-CZ" sz="2600" dirty="0" smtClean="0"/>
              <a:t>Norsko je dědičná konstituční monarchie, jejíž oficiální hlavou je král. Současným panovníkem je od roku 1991 král Harald V.Moc zákonodárná je v rukou parlamentu – Storting, který je volen na čtyři roky. Moc výkonná je v rukou norské vlády v čele s ministerským předsedou.</a:t>
            </a:r>
          </a:p>
          <a:p>
            <a:pPr>
              <a:buNone/>
            </a:pPr>
            <a:r>
              <a:rPr lang="cs-CZ" b="1" dirty="0" smtClean="0"/>
              <a:t>Obyvatelstvo</a:t>
            </a:r>
          </a:p>
          <a:p>
            <a:pPr lvl="0"/>
            <a:r>
              <a:rPr lang="cs-CZ" sz="2300" dirty="0" smtClean="0"/>
              <a:t>97% Norové, menšiny Finů a Laponců</a:t>
            </a:r>
          </a:p>
          <a:p>
            <a:pPr>
              <a:buNone/>
            </a:pPr>
            <a:r>
              <a:rPr lang="cs-CZ" b="1" dirty="0" smtClean="0"/>
              <a:t>Hospodářství</a:t>
            </a:r>
          </a:p>
          <a:p>
            <a:pPr lvl="0"/>
            <a:r>
              <a:rPr lang="cs-CZ" sz="2300" dirty="0" smtClean="0"/>
              <a:t>Vyspělý průmyslový stát s velkým přírodním bohatstvím, člen Evropského sdružení volného ochodu</a:t>
            </a:r>
          </a:p>
          <a:p>
            <a:pPr lvl="0"/>
            <a:r>
              <a:rPr lang="cs-CZ" sz="2300" dirty="0" smtClean="0"/>
              <a:t>Námořní loďstvo, nezamrzající přístavy (Oslo, Bergen, Narvik)</a:t>
            </a:r>
          </a:p>
          <a:p>
            <a:pPr>
              <a:buNone/>
            </a:pPr>
            <a:r>
              <a:rPr lang="cs-CZ" b="1" dirty="0" smtClean="0"/>
              <a:t>Průmysl</a:t>
            </a:r>
          </a:p>
          <a:p>
            <a:pPr lvl="0"/>
            <a:r>
              <a:rPr lang="cs-CZ" sz="2300" dirty="0" smtClean="0"/>
              <a:t>Těžební (ropa, zemní plyn, rudy kovů), elektrárenství (hydroelektrárny), strojírenství, loďařství, petrochemie, dřevozpracující a potravinářský (zpracování ryb)</a:t>
            </a:r>
          </a:p>
          <a:p>
            <a:pPr>
              <a:buNone/>
            </a:pPr>
            <a:r>
              <a:rPr lang="cs-CZ" b="1" dirty="0" smtClean="0"/>
              <a:t>Zemědělství</a:t>
            </a:r>
          </a:p>
          <a:p>
            <a:pPr lvl="0"/>
            <a:r>
              <a:rPr lang="cs-CZ" sz="2600" dirty="0" smtClean="0"/>
              <a:t>Hlavně živočišná výroba- chov ovcí, skotu, prasat, kožešinové zvěře a sobů</a:t>
            </a:r>
          </a:p>
          <a:p>
            <a:pPr lvl="0"/>
            <a:r>
              <a:rPr lang="cs-CZ" sz="2600" dirty="0" smtClean="0"/>
              <a:t>Těžba dřeva, lov ryb</a:t>
            </a:r>
          </a:p>
          <a:p>
            <a:endParaRPr lang="cs-CZ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sz="1900" b="1" dirty="0" smtClean="0"/>
              <a:t>Hlavní město</a:t>
            </a:r>
            <a:r>
              <a:rPr lang="cs-CZ" sz="1900" dirty="0" smtClean="0"/>
              <a:t>: Stockholm </a:t>
            </a:r>
          </a:p>
          <a:p>
            <a:pPr>
              <a:buNone/>
            </a:pPr>
            <a:r>
              <a:rPr lang="cs-CZ" sz="1900" b="1" dirty="0" smtClean="0"/>
              <a:t>Rozloha</a:t>
            </a:r>
            <a:r>
              <a:rPr lang="cs-CZ" sz="1900" dirty="0" smtClean="0"/>
              <a:t>: 449 964 km² </a:t>
            </a:r>
            <a:br>
              <a:rPr lang="cs-CZ" sz="1900" dirty="0" smtClean="0"/>
            </a:br>
            <a:r>
              <a:rPr lang="cs-CZ" sz="1900" dirty="0" smtClean="0"/>
              <a:t>z toho 8,67 % vodní plochy </a:t>
            </a:r>
          </a:p>
          <a:p>
            <a:pPr>
              <a:buNone/>
            </a:pPr>
            <a:r>
              <a:rPr lang="cs-CZ" sz="1900" b="1" dirty="0" smtClean="0"/>
              <a:t>Nejvyšší bod</a:t>
            </a:r>
            <a:r>
              <a:rPr lang="cs-CZ" sz="1900" dirty="0" smtClean="0"/>
              <a:t>: Kebnekaise (2 111 m n. m.) </a:t>
            </a:r>
          </a:p>
          <a:p>
            <a:pPr>
              <a:buNone/>
            </a:pPr>
            <a:r>
              <a:rPr lang="cs-CZ" sz="1900" b="1" dirty="0" smtClean="0"/>
              <a:t>Počet obyvatel</a:t>
            </a:r>
            <a:r>
              <a:rPr lang="cs-CZ" sz="1900" dirty="0" smtClean="0"/>
              <a:t>: 9 316 000</a:t>
            </a:r>
          </a:p>
          <a:p>
            <a:pPr>
              <a:buNone/>
            </a:pPr>
            <a:r>
              <a:rPr lang="cs-CZ" sz="1900" b="1" dirty="0" smtClean="0"/>
              <a:t>Náboženství</a:t>
            </a:r>
            <a:r>
              <a:rPr lang="cs-CZ" sz="1900" dirty="0" smtClean="0"/>
              <a:t> křesťanství</a:t>
            </a:r>
          </a:p>
          <a:p>
            <a:pPr>
              <a:buNone/>
            </a:pPr>
            <a:r>
              <a:rPr lang="cs-CZ" sz="1900" b="1" dirty="0" smtClean="0"/>
              <a:t>Státní zřízení</a:t>
            </a:r>
            <a:r>
              <a:rPr lang="cs-CZ" sz="1900" dirty="0" smtClean="0"/>
              <a:t> konstituční monarchie</a:t>
            </a:r>
          </a:p>
          <a:p>
            <a:r>
              <a:rPr lang="cs-CZ" sz="1900" dirty="0" smtClean="0"/>
              <a:t>Velkou část země pokrývají lesy a horská divočina. Hustota obyvatelstva je nízká, většina je koncentrována v městských oblastech. Mezi nejdůležitější přírodní zdroje </a:t>
            </a:r>
            <a:r>
              <a:rPr lang="cs-CZ" sz="1900" i="1" dirty="0" smtClean="0"/>
              <a:t>Švédska</a:t>
            </a:r>
            <a:r>
              <a:rPr lang="cs-CZ" sz="1900" dirty="0" smtClean="0"/>
              <a:t> se řadí voda, dřevo a železná ruda. Země je považována za ekologicky čistou, moderní a liberální.</a:t>
            </a:r>
          </a:p>
          <a:p>
            <a:pPr lvl="0">
              <a:buNone/>
            </a:pPr>
            <a:r>
              <a:rPr lang="cs-CZ" sz="1900" b="1" u="sng" dirty="0" smtClean="0">
                <a:solidFill>
                  <a:srgbClr val="0CEEE3"/>
                </a:solidFill>
              </a:rPr>
              <a:t>Ostrovy :</a:t>
            </a:r>
            <a:r>
              <a:rPr lang="cs-CZ" sz="1900" dirty="0" smtClean="0"/>
              <a:t>Gotland, Öland a řada menších ostrovů v Baltském moři</a:t>
            </a:r>
          </a:p>
          <a:p>
            <a:pPr>
              <a:buNone/>
            </a:pPr>
            <a:r>
              <a:rPr lang="cs-CZ" sz="1900" b="1" u="sng" dirty="0" smtClean="0">
                <a:solidFill>
                  <a:srgbClr val="0CEEE3"/>
                </a:solidFill>
              </a:rPr>
              <a:t>Klima</a:t>
            </a:r>
          </a:p>
          <a:p>
            <a:r>
              <a:rPr lang="cs-CZ" sz="1900" dirty="0" smtClean="0"/>
              <a:t>Přes severní polohu má Švédsko převážně mírné podnebí, a to hlavně díky teplému Golfskému proudu. Na jihu Švédska převládají listnaté stromy, dále na sever jsou to borovice a smrky a na úplném severu břízy. V horách severního Švédska převládá subarktické podnebí. Severně od polárního kruhu v určité letní dny slunce vůbec nezapadá, v zimě naopak vůbec nevychází</a:t>
            </a:r>
          </a:p>
          <a:p>
            <a:endParaRPr lang="cs-CZ" sz="1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 smtClean="0">
                <a:solidFill>
                  <a:srgbClr val="00B0F0"/>
                </a:solidFill>
              </a:rPr>
              <a:t>ŠVÉDSKO</a:t>
            </a:r>
            <a:endParaRPr lang="cs-CZ" sz="4400" dirty="0">
              <a:solidFill>
                <a:srgbClr val="00B0F0"/>
              </a:solidFill>
            </a:endParaRPr>
          </a:p>
        </p:txBody>
      </p:sp>
      <p:pic>
        <p:nvPicPr>
          <p:cNvPr id="7170" name="Picture 2" descr="Soubor:Sweden from cia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214290"/>
            <a:ext cx="1607057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1"/>
            <a:ext cx="6707088" cy="537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1700" dirty="0" smtClean="0">
                <a:solidFill>
                  <a:srgbClr val="00B0F0"/>
                </a:solidFill>
              </a:rPr>
              <a:t>Obyvatelstvo</a:t>
            </a:r>
          </a:p>
          <a:p>
            <a:pPr lvl="0"/>
            <a:r>
              <a:rPr lang="cs-CZ" sz="1700" dirty="0" smtClean="0"/>
              <a:t>90% Švédové, menšiny Finů a Laponců</a:t>
            </a:r>
          </a:p>
          <a:p>
            <a:pPr lvl="0"/>
            <a:r>
              <a:rPr lang="cs-CZ" sz="1700" dirty="0" smtClean="0"/>
              <a:t>Švédština</a:t>
            </a:r>
          </a:p>
          <a:p>
            <a:pPr>
              <a:buNone/>
            </a:pPr>
            <a:r>
              <a:rPr lang="cs-CZ" sz="1700" dirty="0" smtClean="0">
                <a:solidFill>
                  <a:srgbClr val="00B0F0"/>
                </a:solidFill>
              </a:rPr>
              <a:t>Hospodářství</a:t>
            </a:r>
          </a:p>
          <a:p>
            <a:pPr lvl="0"/>
            <a:r>
              <a:rPr lang="cs-CZ" sz="1700" dirty="0" smtClean="0"/>
              <a:t>Vysoce rozvinutý stát s intenzivním zemědělstvím (patří k nejvyspělejším Evropy)</a:t>
            </a:r>
          </a:p>
          <a:p>
            <a:pPr lvl="0"/>
            <a:r>
              <a:rPr lang="cs-CZ" sz="1700" dirty="0" smtClean="0"/>
              <a:t>Velké přírodní bohatství a dostatek kvalifikovaných pracovníků</a:t>
            </a:r>
          </a:p>
          <a:p>
            <a:pPr lvl="0"/>
            <a:r>
              <a:rPr lang="cs-CZ" sz="1700" dirty="0" smtClean="0"/>
              <a:t>Člen EU</a:t>
            </a:r>
          </a:p>
          <a:p>
            <a:pPr>
              <a:buNone/>
            </a:pPr>
            <a:r>
              <a:rPr lang="cs-CZ" sz="1700" dirty="0" smtClean="0">
                <a:solidFill>
                  <a:srgbClr val="00B0F0"/>
                </a:solidFill>
              </a:rPr>
              <a:t>Průmysl</a:t>
            </a:r>
          </a:p>
          <a:p>
            <a:pPr lvl="0"/>
            <a:r>
              <a:rPr lang="cs-CZ" sz="1700" dirty="0" smtClean="0"/>
              <a:t>Těžební (rudy kovů, především železo), vývoz železné rudy přes nezamrzající norský přístav Narvik</a:t>
            </a:r>
          </a:p>
          <a:p>
            <a:pPr lvl="0"/>
            <a:r>
              <a:rPr lang="cs-CZ" sz="1700" dirty="0" smtClean="0"/>
              <a:t>Elektrárenství (hydroelektrárny), Hutnictví (švédská ocel), strojírenství (kuličková ložiska, zbraně automobily – Volvo, Saab), elektrotechnický, výroba celulózy a papíru, nábytkářství</a:t>
            </a:r>
          </a:p>
          <a:p>
            <a:pPr>
              <a:buNone/>
            </a:pPr>
            <a:r>
              <a:rPr lang="cs-CZ" sz="1700" dirty="0" smtClean="0">
                <a:solidFill>
                  <a:srgbClr val="00B0F0"/>
                </a:solidFill>
              </a:rPr>
              <a:t>Zemědělství</a:t>
            </a:r>
          </a:p>
          <a:p>
            <a:pPr lvl="0"/>
            <a:r>
              <a:rPr lang="cs-CZ" sz="1700" dirty="0" smtClean="0"/>
              <a:t>Převažuje živočišná výroba (chov prasat a mléčného skotu)</a:t>
            </a:r>
          </a:p>
          <a:p>
            <a:pPr lvl="0"/>
            <a:r>
              <a:rPr lang="cs-CZ" sz="1700" dirty="0" smtClean="0"/>
              <a:t>Rostlinná výroba (obiloviny, cukrová řepa, brambory)</a:t>
            </a:r>
          </a:p>
          <a:p>
            <a:r>
              <a:rPr lang="cs-CZ" sz="1700" dirty="0" smtClean="0"/>
              <a:t>Významné lesnictví (těžba dřeva) </a:t>
            </a:r>
            <a:endParaRPr lang="cs-CZ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1800" b="1" dirty="0" smtClean="0"/>
          </a:p>
          <a:p>
            <a:endParaRPr lang="cs-CZ" sz="1800" b="1" dirty="0" smtClean="0"/>
          </a:p>
          <a:p>
            <a:endParaRPr lang="cs-CZ" sz="1800" b="1" dirty="0" smtClean="0"/>
          </a:p>
          <a:p>
            <a:r>
              <a:rPr lang="cs-CZ" sz="1800" b="1" dirty="0" smtClean="0"/>
              <a:t>Hlavní město</a:t>
            </a:r>
            <a:r>
              <a:rPr lang="cs-CZ" sz="1800" dirty="0" smtClean="0"/>
              <a:t>: Helsinky </a:t>
            </a:r>
          </a:p>
          <a:p>
            <a:r>
              <a:rPr lang="cs-CZ" sz="1800" b="1" dirty="0" smtClean="0"/>
              <a:t>Rozloha</a:t>
            </a:r>
            <a:r>
              <a:rPr lang="cs-CZ" sz="1800" dirty="0" smtClean="0"/>
              <a:t>: 338 145 km² z toho 9,4 % vodní plochy </a:t>
            </a:r>
          </a:p>
          <a:p>
            <a:r>
              <a:rPr lang="cs-CZ" sz="1800" b="1" dirty="0" smtClean="0"/>
              <a:t>Nejvyšší bod</a:t>
            </a:r>
            <a:r>
              <a:rPr lang="cs-CZ" sz="1800" dirty="0" smtClean="0"/>
              <a:t>: Haltitunturi(1328 m n. m.)</a:t>
            </a:r>
          </a:p>
          <a:p>
            <a:r>
              <a:rPr lang="cs-CZ" sz="1800" dirty="0" smtClean="0"/>
              <a:t>omývá Baltické moře na jihozápadě, Finský záliv na jihovýchodě a Botnický záliv na západě ,zemí tisíců jezer a ostrovů, necelých 10 % jeho plochy pokrývají jezera</a:t>
            </a:r>
          </a:p>
          <a:p>
            <a:r>
              <a:rPr lang="cs-CZ" sz="1800" b="1" dirty="0" smtClean="0"/>
              <a:t>Počet obyvatel</a:t>
            </a:r>
            <a:r>
              <a:rPr lang="cs-CZ" sz="1800" dirty="0" smtClean="0"/>
              <a:t>: 5 350 000 </a:t>
            </a:r>
          </a:p>
          <a:p>
            <a:r>
              <a:rPr lang="cs-CZ" sz="1800" b="1" dirty="0" smtClean="0"/>
              <a:t>Jazyk</a:t>
            </a:r>
            <a:r>
              <a:rPr lang="cs-CZ" sz="1800" dirty="0" smtClean="0"/>
              <a:t>: finština, švédština</a:t>
            </a:r>
          </a:p>
          <a:p>
            <a:r>
              <a:rPr lang="cs-CZ" sz="1800" b="1" dirty="0" smtClean="0"/>
              <a:t>Náboženství</a:t>
            </a:r>
            <a:r>
              <a:rPr lang="cs-CZ" sz="1800" dirty="0" smtClean="0"/>
              <a:t>: evangelická luteránská církev 84 %, pravoslavní1 % </a:t>
            </a:r>
            <a:endParaRPr lang="cs-CZ" sz="1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FINSKO</a:t>
            </a:r>
            <a:endParaRPr lang="cs-CZ" dirty="0">
              <a:solidFill>
                <a:srgbClr val="00B0F0"/>
              </a:solidFill>
            </a:endParaRPr>
          </a:p>
        </p:txBody>
      </p:sp>
      <p:pic>
        <p:nvPicPr>
          <p:cNvPr id="5122" name="Picture 2" descr="http://upload.wikimedia.org/wikipedia/commons/9/99/Finsko-mapa_c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214291"/>
            <a:ext cx="1961716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00042"/>
            <a:ext cx="7467600" cy="5626121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cs-CZ" sz="3400" dirty="0" smtClean="0">
                <a:solidFill>
                  <a:srgbClr val="0CEEE3"/>
                </a:solidFill>
              </a:rPr>
              <a:t>Přírodní poměry</a:t>
            </a:r>
          </a:p>
          <a:p>
            <a:pPr lvl="0"/>
            <a:r>
              <a:rPr lang="cs-CZ" sz="3400" dirty="0" smtClean="0"/>
              <a:t>Převážně nížinný, místy pahorkatinný povrch modelovaný severským pevninským ledovcem</a:t>
            </a:r>
          </a:p>
          <a:p>
            <a:pPr lvl="0"/>
            <a:r>
              <a:rPr lang="cs-CZ" sz="3400" dirty="0" smtClean="0"/>
              <a:t>Do severní části zasahují výběžky Skandinávského pohoří, jižní část země Finská jezerní plošina</a:t>
            </a:r>
          </a:p>
          <a:p>
            <a:pPr lvl="0"/>
            <a:r>
              <a:rPr lang="cs-CZ" sz="3400" dirty="0" smtClean="0"/>
              <a:t>Hustá říční síť</a:t>
            </a:r>
          </a:p>
          <a:p>
            <a:pPr lvl="0"/>
            <a:r>
              <a:rPr lang="cs-CZ" sz="3400" dirty="0" smtClean="0"/>
              <a:t>Mírné podnebí s kontinentálními rysy (dlouhé chladné zimy, krátká teplá léta), sever subpolární klima</a:t>
            </a:r>
          </a:p>
          <a:p>
            <a:pPr lvl="0"/>
            <a:r>
              <a:rPr lang="cs-CZ" sz="3400" dirty="0" smtClean="0"/>
              <a:t>Jehličnaté lesy</a:t>
            </a:r>
          </a:p>
          <a:p>
            <a:pPr lvl="0"/>
            <a:r>
              <a:rPr lang="cs-CZ" sz="3400" dirty="0" smtClean="0"/>
              <a:t>Nerostné zdroje – ložiska rud (železa, chromu, mědi, olova a zinku)</a:t>
            </a:r>
          </a:p>
          <a:p>
            <a:pPr>
              <a:buNone/>
            </a:pPr>
            <a:r>
              <a:rPr lang="cs-CZ" sz="3400" dirty="0" smtClean="0">
                <a:solidFill>
                  <a:srgbClr val="0CEEE3"/>
                </a:solidFill>
              </a:rPr>
              <a:t>Obyvatelstvo</a:t>
            </a:r>
          </a:p>
          <a:p>
            <a:pPr lvl="0"/>
            <a:r>
              <a:rPr lang="cs-CZ" sz="3400" dirty="0" smtClean="0"/>
              <a:t>94% tvoří Finové, menšina Švédů, na severu Laponci </a:t>
            </a:r>
          </a:p>
          <a:p>
            <a:pPr>
              <a:buNone/>
            </a:pPr>
            <a:r>
              <a:rPr lang="cs-CZ" sz="3400" dirty="0" smtClean="0">
                <a:solidFill>
                  <a:srgbClr val="0CEEE3"/>
                </a:solidFill>
              </a:rPr>
              <a:t>Hospodářství</a:t>
            </a:r>
          </a:p>
          <a:p>
            <a:pPr lvl="0"/>
            <a:r>
              <a:rPr lang="cs-CZ" sz="3400" dirty="0" smtClean="0"/>
              <a:t>Vyspělý průmyslově- zemědělský stát</a:t>
            </a:r>
          </a:p>
          <a:p>
            <a:pPr lvl="0"/>
            <a:r>
              <a:rPr lang="cs-CZ" sz="3400" dirty="0" smtClean="0"/>
              <a:t>Intenzivní zemědělství, lesní bohatství</a:t>
            </a:r>
          </a:p>
          <a:p>
            <a:pPr lvl="0"/>
            <a:r>
              <a:rPr lang="cs-CZ" sz="3400" dirty="0" smtClean="0"/>
              <a:t>Člen EU</a:t>
            </a:r>
          </a:p>
          <a:p>
            <a:pPr>
              <a:buNone/>
            </a:pPr>
            <a:r>
              <a:rPr lang="cs-CZ" sz="3400" dirty="0" smtClean="0">
                <a:solidFill>
                  <a:srgbClr val="0CEEE3"/>
                </a:solidFill>
              </a:rPr>
              <a:t>Průmysl</a:t>
            </a:r>
          </a:p>
          <a:p>
            <a:pPr lvl="0"/>
            <a:r>
              <a:rPr lang="cs-CZ" sz="3400" dirty="0" smtClean="0"/>
              <a:t>Strojírenský (stavba lodí, výroba zařízení pro těžbu a zpracování dřeva), dřevozpracující (papír, celulóza), elektrotechnický, chemický a potravinářský</a:t>
            </a:r>
          </a:p>
          <a:p>
            <a:pPr>
              <a:buNone/>
            </a:pPr>
            <a:r>
              <a:rPr lang="cs-CZ" sz="3400" dirty="0" smtClean="0">
                <a:solidFill>
                  <a:srgbClr val="0CEEE3"/>
                </a:solidFill>
              </a:rPr>
              <a:t>Zemědělství</a:t>
            </a:r>
          </a:p>
          <a:p>
            <a:pPr lvl="0"/>
            <a:r>
              <a:rPr lang="cs-CZ" sz="3400" dirty="0" smtClean="0"/>
              <a:t>Hlavně živočišná výroba – chov skotu, sobů, prasat a drůbeže</a:t>
            </a:r>
          </a:p>
          <a:p>
            <a:pPr lvl="0"/>
            <a:r>
              <a:rPr lang="cs-CZ" sz="3400" dirty="0" smtClean="0"/>
              <a:t>Rostlinná výroba – obiloviny, krmné plodiny a brambory</a:t>
            </a:r>
          </a:p>
          <a:p>
            <a:pPr lvl="0"/>
            <a:r>
              <a:rPr lang="cs-CZ" sz="3400" dirty="0" smtClean="0"/>
              <a:t>Lesní hospodářství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2QZ4H56NJ3VP-63-2112</_dlc_DocId>
    <_dlc_DocIdUrl xmlns="739c032b-a5be-4b43-b007-0b056e5ef5b0">
      <Url>https://sharepoint.postupicka.cz/seminar4/_layouts/DocIdRedir.aspx?ID=2QZ4H56NJ3VP-63-2112</Url>
      <Description>2QZ4H56NJ3VP-63-2112</Description>
    </_dlc_DocIdUrl>
  </documentManagement>
</p:properties>
</file>

<file path=customXml/itemProps1.xml><?xml version="1.0" encoding="utf-8"?>
<ds:datastoreItem xmlns:ds="http://schemas.openxmlformats.org/officeDocument/2006/customXml" ds:itemID="{8DF70C20-DDE6-4309-BB03-2047E49B8345}"/>
</file>

<file path=customXml/itemProps2.xml><?xml version="1.0" encoding="utf-8"?>
<ds:datastoreItem xmlns:ds="http://schemas.openxmlformats.org/officeDocument/2006/customXml" ds:itemID="{D9E3A0B9-5A7D-4AEA-98EC-DE587ED30D90}"/>
</file>

<file path=customXml/itemProps3.xml><?xml version="1.0" encoding="utf-8"?>
<ds:datastoreItem xmlns:ds="http://schemas.openxmlformats.org/officeDocument/2006/customXml" ds:itemID="{311B6A75-B103-4917-8B82-874C2DC854E6}"/>
</file>

<file path=customXml/itemProps4.xml><?xml version="1.0" encoding="utf-8"?>
<ds:datastoreItem xmlns:ds="http://schemas.openxmlformats.org/officeDocument/2006/customXml" ds:itemID="{CD09F186-0325-46A3-A017-FA61F5394F49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</TotalTime>
  <Words>357</Words>
  <Application>Microsoft Office PowerPoint</Application>
  <PresentationFormat>Předvádění na obrazovce (4:3)</PresentationFormat>
  <Paragraphs>149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Shluk</vt:lpstr>
      <vt:lpstr> Severní Evropa</vt:lpstr>
      <vt:lpstr>Prezentace aplikace PowerPoint</vt:lpstr>
      <vt:lpstr>Prezentace aplikace PowerPoint</vt:lpstr>
      <vt:lpstr>Norsko</vt:lpstr>
      <vt:lpstr>Prezentace aplikace PowerPoint</vt:lpstr>
      <vt:lpstr>ŠVÉDSKO</vt:lpstr>
      <vt:lpstr>Prezentace aplikace PowerPoint</vt:lpstr>
      <vt:lpstr>FINSKO</vt:lpstr>
      <vt:lpstr>Prezentace aplikace PowerPoint</vt:lpstr>
      <vt:lpstr>DÁNSKO</vt:lpstr>
      <vt:lpstr>Prezentace aplikace PowerPoint</vt:lpstr>
      <vt:lpstr>ISLAND</vt:lpstr>
      <vt:lpstr>Prezentace aplikace PowerPoint</vt:lpstr>
      <vt:lpstr>Baltské státy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Severní Evropa</dc:title>
  <dc:creator>pokus</dc:creator>
  <cp:lastModifiedBy>Beranová, Dana</cp:lastModifiedBy>
  <cp:revision>15</cp:revision>
  <dcterms:created xsi:type="dcterms:W3CDTF">2011-01-21T20:53:46Z</dcterms:created>
  <dcterms:modified xsi:type="dcterms:W3CDTF">2013-04-08T13:16:11Z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a4125446-9536-473c-beaf-ba6486c44b6e</vt:lpwstr>
  </property>
  <property fmtid="{D5CDD505-2E9C-101B-9397-08002B2CF9AE}" pid="3" name="ContentTypeId">
    <vt:lpwstr>0x010100E0F635AD3BA2CF44A3B9B86DC2AD9EC1</vt:lpwstr>
  </property>
</Properties>
</file>