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-22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A6FA6-0DD8-4451-88BA-4F2ABAA92C65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ECF38-F534-47A8-B63A-31D30A3C11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15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http://cs.wikipedia.org/wiki/RJ-45</a:t>
            </a:r>
          </a:p>
          <a:p>
            <a:r>
              <a:rPr lang="cs-CZ" dirty="0" smtClean="0"/>
              <a:t>http://en.wikipedia.org/wiki/Category_6_cable</a:t>
            </a:r>
          </a:p>
          <a:p>
            <a:r>
              <a:rPr lang="cs-CZ" dirty="0" err="1" smtClean="0"/>
              <a:t>PoE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DEA63-6E87-4709-AC1C-48487EE91ADE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48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99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68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35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30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58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47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82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46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00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746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8207-034A-45EC-B7FA-66A8A650D951}" type="datetimeFigureOut">
              <a:rPr lang="cs-CZ" smtClean="0"/>
              <a:t>11.1.2013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66921-9C64-43EA-ACB1-32EF8AA4D0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56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Základy sítí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50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Propojování sítě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Propojení sítí je možné za pomocí tří základních „nosičů“</a:t>
            </a:r>
          </a:p>
          <a:p>
            <a:pPr lvl="1"/>
            <a:r>
              <a:rPr lang="cs-CZ" dirty="0" smtClean="0"/>
              <a:t>Metalické propojení</a:t>
            </a:r>
          </a:p>
          <a:p>
            <a:pPr lvl="1"/>
            <a:r>
              <a:rPr lang="cs-CZ" dirty="0" smtClean="0"/>
              <a:t>Optické propojení </a:t>
            </a:r>
          </a:p>
          <a:p>
            <a:pPr lvl="1"/>
            <a:r>
              <a:rPr lang="cs-CZ" dirty="0" smtClean="0"/>
              <a:t>Bezdrátové propojení</a:t>
            </a:r>
          </a:p>
          <a:p>
            <a:r>
              <a:rPr lang="cs-CZ" dirty="0" smtClean="0"/>
              <a:t>Všechny tři typy jsou v současnosti hojně využívány</a:t>
            </a:r>
          </a:p>
          <a:p>
            <a:r>
              <a:rPr lang="cs-CZ" dirty="0" smtClean="0"/>
              <a:t>Každá síť musí být řešena individuálně s ohledem na místní podmínky, nelze tedy říci, která z technologií je nejvhodnější. Je to čistě individuální záležitost.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414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Metalické propojení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Propojení klasickým kabelem z kovových materiálů (nejčastěji měď, nebo hliník, případně jiná kovová slitina)</a:t>
            </a:r>
          </a:p>
          <a:p>
            <a:r>
              <a:rPr lang="cs-CZ" dirty="0" smtClean="0"/>
              <a:t>Nejlevnější způsob připojení</a:t>
            </a:r>
          </a:p>
          <a:p>
            <a:r>
              <a:rPr lang="cs-CZ" dirty="0" smtClean="0"/>
              <a:t>Vhodné na kratší vzdálenosti</a:t>
            </a:r>
          </a:p>
          <a:p>
            <a:r>
              <a:rPr lang="cs-CZ" dirty="0" smtClean="0"/>
              <a:t>Spolehlivé řešení</a:t>
            </a:r>
          </a:p>
          <a:p>
            <a:r>
              <a:rPr lang="cs-CZ" dirty="0" smtClean="0"/>
              <a:t>Citlivost na elektromagnetické záření</a:t>
            </a:r>
          </a:p>
          <a:p>
            <a:r>
              <a:rPr lang="cs-CZ" dirty="0" smtClean="0"/>
              <a:t>Citlivost na mechanické poškození</a:t>
            </a:r>
          </a:p>
          <a:p>
            <a:r>
              <a:rPr lang="cs-CZ" dirty="0" smtClean="0"/>
              <a:t>Existuje ve dvou základních variantách</a:t>
            </a:r>
          </a:p>
          <a:p>
            <a:pPr lvl="1"/>
            <a:r>
              <a:rPr lang="cs-CZ" dirty="0" smtClean="0"/>
              <a:t>Stíněné kabeláže (odolnější proti </a:t>
            </a:r>
            <a:r>
              <a:rPr lang="cs-CZ" dirty="0" err="1" smtClean="0"/>
              <a:t>elmag</a:t>
            </a:r>
            <a:r>
              <a:rPr lang="cs-CZ" dirty="0" smtClean="0"/>
              <a:t>. záření)</a:t>
            </a:r>
          </a:p>
          <a:p>
            <a:pPr lvl="1"/>
            <a:r>
              <a:rPr lang="cs-CZ" dirty="0" smtClean="0"/>
              <a:t>Nestíněné kabeláže (nejlevnější)</a:t>
            </a:r>
          </a:p>
          <a:p>
            <a:r>
              <a:rPr lang="cs-CZ" dirty="0" smtClean="0"/>
              <a:t>Vhodné pro sítě typu LAN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12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56675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Metalická propojení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429288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Nejčastějším typem metalického propojení je:</a:t>
            </a:r>
          </a:p>
          <a:p>
            <a:endParaRPr lang="cs-CZ" dirty="0" smtClean="0"/>
          </a:p>
          <a:p>
            <a:pPr lvl="1"/>
            <a:r>
              <a:rPr lang="cs-CZ" sz="2700" dirty="0" smtClean="0"/>
              <a:t>Kroucená dvojlinka – používá se pro sítě typu </a:t>
            </a:r>
            <a:r>
              <a:rPr lang="cs-CZ" sz="2700" dirty="0" err="1" smtClean="0"/>
              <a:t>Ethernet</a:t>
            </a:r>
            <a:r>
              <a:rPr lang="cs-CZ" sz="2700" dirty="0" smtClean="0"/>
              <a:t>, případně pro alternativní sítě např. pro přenos signálu přes RS485 atd. Kabel je tvořen osmi vodiči zapojenými na koncích do koncovky RJ11/12 (s menším počtem vodičů – 4), nebo RJ45 s plným počtem. Případně může být kabel na jedné, nebo obou stranách zakončen speciálním modulem (</a:t>
            </a:r>
            <a:r>
              <a:rPr lang="cs-CZ" sz="2700" dirty="0" err="1" smtClean="0"/>
              <a:t>keystonem</a:t>
            </a:r>
            <a:r>
              <a:rPr lang="cs-CZ" sz="2700" dirty="0" smtClean="0"/>
              <a:t>) určeným do datových rozvaděčů, nebo může kabel končit přímo v </a:t>
            </a:r>
            <a:r>
              <a:rPr lang="cs-CZ" sz="2700" dirty="0" err="1" smtClean="0"/>
              <a:t>patch</a:t>
            </a:r>
            <a:r>
              <a:rPr lang="cs-CZ" sz="2700" dirty="0" smtClean="0"/>
              <a:t> panelu. Kabel se pak ukončuje zaříznutím do svorkovnice typu 110, nebo KRONE za pomocí speciálního nástroje.</a:t>
            </a:r>
          </a:p>
          <a:p>
            <a:pPr lvl="1"/>
            <a:r>
              <a:rPr lang="cs-CZ" sz="2700" dirty="0" smtClean="0"/>
              <a:t>Kabel může být zapojen buď rovně (pin na pin), nebo křížem (</a:t>
            </a:r>
            <a:r>
              <a:rPr lang="cs-CZ" sz="2700" dirty="0" err="1" smtClean="0"/>
              <a:t>crosslink</a:t>
            </a:r>
            <a:r>
              <a:rPr lang="cs-CZ" sz="2700" dirty="0" smtClean="0"/>
              <a:t>). Kabel může být buď stíněný, nebo nestíněný (STP, UTP). </a:t>
            </a:r>
          </a:p>
          <a:p>
            <a:pPr lvl="1"/>
            <a:r>
              <a:rPr lang="cs-CZ" sz="2700" dirty="0" smtClean="0"/>
              <a:t>Kabeláž postavená na kroucené dvojlince se dále identifikuje podle kategorií. Kategorie určuje kvalitu kabelu a tím pak určuje vhodnost pro jednotlivé standardy.</a:t>
            </a:r>
          </a:p>
          <a:p>
            <a:pPr lvl="1"/>
            <a:r>
              <a:rPr lang="cs-CZ" sz="2700" dirty="0" smtClean="0"/>
              <a:t>V současné době je možné setkat se s těmito kategoriemi:</a:t>
            </a:r>
          </a:p>
          <a:p>
            <a:pPr lvl="2"/>
            <a:r>
              <a:rPr lang="cs-CZ" sz="2700" dirty="0" smtClean="0"/>
              <a:t>CAT3 – kabel je způsobilý pro provoz v sítích standardu </a:t>
            </a:r>
            <a:r>
              <a:rPr lang="cs-CZ" sz="2700" dirty="0" err="1" smtClean="0"/>
              <a:t>Ethernet</a:t>
            </a:r>
            <a:r>
              <a:rPr lang="cs-CZ" sz="2700" dirty="0" smtClean="0"/>
              <a:t> (max. 10Mbps)</a:t>
            </a:r>
          </a:p>
          <a:p>
            <a:pPr lvl="2"/>
            <a:r>
              <a:rPr lang="cs-CZ" sz="2700" dirty="0" smtClean="0"/>
              <a:t>CAT5(e) – kabel je způsobilý pro provoz v sítích standardu </a:t>
            </a:r>
            <a:r>
              <a:rPr lang="cs-CZ" sz="2700" dirty="0" err="1" smtClean="0"/>
              <a:t>FastEthernet</a:t>
            </a:r>
            <a:r>
              <a:rPr lang="cs-CZ" sz="2700" dirty="0" smtClean="0"/>
              <a:t> (max. 100Mbps), výjimečně u verze CAT5e i pro provoz sítí 1000Mbps, tedy </a:t>
            </a:r>
            <a:r>
              <a:rPr lang="cs-CZ" sz="2700" dirty="0" err="1" smtClean="0"/>
              <a:t>GigabitEthernet</a:t>
            </a:r>
            <a:r>
              <a:rPr lang="cs-CZ" sz="2700" dirty="0" smtClean="0"/>
              <a:t>. </a:t>
            </a:r>
          </a:p>
          <a:p>
            <a:pPr lvl="2"/>
            <a:r>
              <a:rPr lang="cs-CZ" sz="2700" dirty="0" smtClean="0"/>
              <a:t>CAT6 – kabel je způsobilý pro provoz v sítích standardu </a:t>
            </a:r>
            <a:r>
              <a:rPr lang="cs-CZ" sz="2700" dirty="0" err="1" smtClean="0"/>
              <a:t>GigabitEthernet</a:t>
            </a:r>
            <a:r>
              <a:rPr lang="cs-CZ" sz="2700" dirty="0" smtClean="0"/>
              <a:t> (max. 1000Mbps)</a:t>
            </a:r>
          </a:p>
          <a:p>
            <a:pPr lvl="2"/>
            <a:r>
              <a:rPr lang="cs-CZ" sz="2700" dirty="0" smtClean="0"/>
              <a:t>CAT7 – nová verze standardu pro sítě 10GigabitEthernet (max. 10Gbps)</a:t>
            </a:r>
          </a:p>
          <a:p>
            <a:pPr lvl="1"/>
            <a:endParaRPr lang="cs-CZ" sz="2700" dirty="0" smtClean="0"/>
          </a:p>
          <a:p>
            <a:pPr lvl="1"/>
            <a:r>
              <a:rPr lang="cs-CZ" sz="2700" dirty="0" smtClean="0"/>
              <a:t>Koaxiální kabel – používá se hlavně pro přenos datových toků s použitím jednoduchých komunikačních protokolů, příkladem jsou propojovací spoje od antén do Access pointů apod. Výhodou je relativně dlouhý dosah a vysoká odolnost proti magnetickým vlivům. </a:t>
            </a:r>
            <a:r>
              <a:rPr lang="cs-CZ" sz="2700" dirty="0" err="1" smtClean="0"/>
              <a:t>Koaxiál</a:t>
            </a:r>
            <a:r>
              <a:rPr lang="cs-CZ" sz="2700" dirty="0" smtClean="0"/>
              <a:t> je ze samé podstaty stíněným spojem.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41113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Optické propojení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Skleněná, nebo plastická vlákna nesoucí světelný signál (ten následně dekódován na čitelná data)</a:t>
            </a:r>
          </a:p>
          <a:p>
            <a:r>
              <a:rPr lang="cs-CZ" dirty="0" smtClean="0"/>
              <a:t>Drahá technologie</a:t>
            </a:r>
          </a:p>
          <a:p>
            <a:r>
              <a:rPr lang="cs-CZ" dirty="0" smtClean="0"/>
              <a:t>Přenos na velké vzdálenosti</a:t>
            </a:r>
          </a:p>
          <a:p>
            <a:r>
              <a:rPr lang="cs-CZ" dirty="0" smtClean="0"/>
              <a:t>Odolnost proti </a:t>
            </a:r>
            <a:r>
              <a:rPr lang="cs-CZ" dirty="0" err="1" smtClean="0"/>
              <a:t>elmag</a:t>
            </a:r>
            <a:r>
              <a:rPr lang="cs-CZ" dirty="0" smtClean="0"/>
              <a:t>. záření</a:t>
            </a:r>
          </a:p>
          <a:p>
            <a:r>
              <a:rPr lang="cs-CZ" dirty="0" smtClean="0"/>
              <a:t>Citlivost na mechanické poškození</a:t>
            </a:r>
          </a:p>
          <a:p>
            <a:r>
              <a:rPr lang="cs-CZ" dirty="0" smtClean="0"/>
              <a:t>Náročné zapojení</a:t>
            </a:r>
          </a:p>
          <a:p>
            <a:r>
              <a:rPr lang="cs-CZ" dirty="0" smtClean="0"/>
              <a:t>Dlouhá trvanlivost</a:t>
            </a:r>
          </a:p>
          <a:p>
            <a:r>
              <a:rPr lang="cs-CZ" dirty="0" smtClean="0"/>
              <a:t>Vhodné pro sítě typu WAN a pro spojování sítí typu LAN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92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Bezdrátové propojení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Přenos dat prostřednictvím různých technologií bez fyzického spojení vzduchem</a:t>
            </a:r>
          </a:p>
          <a:p>
            <a:r>
              <a:rPr lang="cs-CZ" dirty="0" smtClean="0"/>
              <a:t>Přenos na různé vzdálenosti od metrů po tisíce kilometrů, vhodnější nasazení je ale u sítí na vzdálenost max. jednotek kilometrů (satelitní technologie vhodná pro dálkové přenosy má určitá omezení výkonnostního charakteru)</a:t>
            </a:r>
          </a:p>
          <a:p>
            <a:r>
              <a:rPr lang="cs-CZ" dirty="0" smtClean="0"/>
              <a:t>Na trhu množství různých vzájemně nekompatibilních technologií</a:t>
            </a:r>
          </a:p>
          <a:p>
            <a:r>
              <a:rPr lang="cs-CZ" dirty="0" smtClean="0"/>
              <a:t>Citlivost při přenosu na různé externí vlivy</a:t>
            </a:r>
          </a:p>
          <a:p>
            <a:r>
              <a:rPr lang="cs-CZ" dirty="0" smtClean="0"/>
              <a:t>Složitost celého zapojení</a:t>
            </a:r>
          </a:p>
          <a:p>
            <a:r>
              <a:rPr lang="cs-CZ" dirty="0" smtClean="0"/>
              <a:t>Příklady technologií:</a:t>
            </a:r>
          </a:p>
          <a:p>
            <a:pPr lvl="1"/>
            <a:r>
              <a:rPr lang="cs-CZ" dirty="0" smtClean="0"/>
              <a:t>WIFI (krátké a střední vzdálenosti)</a:t>
            </a:r>
          </a:p>
          <a:p>
            <a:pPr lvl="1"/>
            <a:r>
              <a:rPr lang="cs-CZ" dirty="0" smtClean="0"/>
              <a:t>WIMAX (střední vzdálenosti)</a:t>
            </a:r>
          </a:p>
          <a:p>
            <a:pPr lvl="1"/>
            <a:r>
              <a:rPr lang="cs-CZ" dirty="0" err="1" smtClean="0"/>
              <a:t>Miracle</a:t>
            </a:r>
            <a:r>
              <a:rPr lang="cs-CZ" dirty="0" smtClean="0"/>
              <a:t> (střední vzdálenosti)</a:t>
            </a:r>
          </a:p>
          <a:p>
            <a:pPr lvl="1"/>
            <a:r>
              <a:rPr lang="cs-CZ" dirty="0" err="1" smtClean="0"/>
              <a:t>BreezeNet</a:t>
            </a:r>
            <a:r>
              <a:rPr lang="cs-CZ" dirty="0" smtClean="0"/>
              <a:t> (střední vzdálenosti)</a:t>
            </a:r>
          </a:p>
          <a:p>
            <a:pPr lvl="1"/>
            <a:r>
              <a:rPr lang="cs-CZ" dirty="0" err="1" smtClean="0"/>
              <a:t>WalkAir</a:t>
            </a:r>
            <a:r>
              <a:rPr lang="cs-CZ" dirty="0" smtClean="0"/>
              <a:t> (střední vzdálenosti)</a:t>
            </a:r>
          </a:p>
          <a:p>
            <a:pPr lvl="1"/>
            <a:r>
              <a:rPr lang="cs-CZ" dirty="0" err="1" smtClean="0"/>
              <a:t>Bluetooth</a:t>
            </a:r>
            <a:r>
              <a:rPr lang="cs-CZ" dirty="0" smtClean="0"/>
              <a:t> (krátké vzdálenosti)</a:t>
            </a:r>
          </a:p>
          <a:p>
            <a:pPr lvl="1"/>
            <a:r>
              <a:rPr lang="cs-CZ" dirty="0" err="1" smtClean="0"/>
              <a:t>InfraRed</a:t>
            </a:r>
            <a:r>
              <a:rPr lang="cs-CZ" dirty="0" smtClean="0"/>
              <a:t> (krátké vzdálenosti)</a:t>
            </a:r>
          </a:p>
          <a:p>
            <a:pPr lvl="1"/>
            <a:r>
              <a:rPr lang="cs-CZ" dirty="0" smtClean="0"/>
              <a:t>Laserové pojítka (krátké a středně krátké vzdálenosti)</a:t>
            </a:r>
          </a:p>
          <a:p>
            <a:r>
              <a:rPr lang="cs-CZ" dirty="0" smtClean="0"/>
              <a:t>Vhodné pro sítě typu WAN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37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Pomocné pasivní síťové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5257824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 smtClean="0"/>
              <a:t>Patch</a:t>
            </a:r>
            <a:r>
              <a:rPr lang="cs-CZ" dirty="0" smtClean="0"/>
              <a:t> panel – </a:t>
            </a:r>
            <a:r>
              <a:rPr lang="cs-CZ" dirty="0" err="1" smtClean="0"/>
              <a:t>panel</a:t>
            </a:r>
            <a:r>
              <a:rPr lang="cs-CZ" dirty="0" smtClean="0"/>
              <a:t> v němž se ukončují kabely nejčastěji kroucené dvojlinky. Kabel je ukončen na svorkovnici (KRONE, 110) za pomocí speciálního narážecího nástroje. </a:t>
            </a:r>
            <a:r>
              <a:rPr lang="cs-CZ" dirty="0" err="1" smtClean="0"/>
              <a:t>Patch</a:t>
            </a:r>
            <a:r>
              <a:rPr lang="cs-CZ" dirty="0" smtClean="0"/>
              <a:t> panely mohou existovat v hotové verzi (svorkovnice je přímou součástí), nebo v modulární verzi (panel je osazen později moduly, </a:t>
            </a:r>
            <a:r>
              <a:rPr lang="cs-CZ" dirty="0" err="1" smtClean="0"/>
              <a:t>keystony</a:t>
            </a:r>
            <a:r>
              <a:rPr lang="cs-CZ" dirty="0" smtClean="0"/>
              <a:t>). </a:t>
            </a:r>
            <a:r>
              <a:rPr lang="cs-CZ" dirty="0" err="1" smtClean="0"/>
              <a:t>Patch</a:t>
            </a:r>
            <a:r>
              <a:rPr lang="cs-CZ" dirty="0" smtClean="0"/>
              <a:t> panely mohou existovat ve verzích do 10“ a 19“ datových rozvaděčů</a:t>
            </a:r>
          </a:p>
          <a:p>
            <a:r>
              <a:rPr lang="cs-CZ" dirty="0" smtClean="0"/>
              <a:t>Datový rozvaděč – důležitá pasivní komponenta umožňující optimální a hlavně organizované zapojování datové kabeláže, datový rozvaděč (</a:t>
            </a:r>
            <a:r>
              <a:rPr lang="cs-CZ" dirty="0" err="1" smtClean="0"/>
              <a:t>rack</a:t>
            </a:r>
            <a:r>
              <a:rPr lang="cs-CZ" dirty="0" smtClean="0"/>
              <a:t>) dále slouží k ochraně proti poškození kabeláže (obvykle lze zamknout). Čelní strana je obvykle vybavena skleněnými dveřmi (nevhodné pro server racky, které mají svá specifika). Racky se vyrábějí ve dvou základních formátech (šířkách) a to 10“ (vhodné tam, kde je málo místa a kde je málo kabelů) a 19“. Obě hodnoty jsou standardní, proto je možné prvky různých výrobců zamontovat do stejného podkladu. Základními jednotkami velikosti racku jsou jejich výška, která se uvádí v jednotkách U (1U=4,5cm) a hloubka, která se uvádí v mm. Pro síťové prvky se obvykle používají racky velikosti 6-15U s hloubkou kolem 400-500mm. </a:t>
            </a:r>
          </a:p>
          <a:p>
            <a:r>
              <a:rPr lang="cs-CZ" dirty="0" smtClean="0"/>
              <a:t>Vyvazovací panel – obvykle také nazýván jako </a:t>
            </a:r>
            <a:r>
              <a:rPr lang="cs-CZ" dirty="0" err="1" smtClean="0"/>
              <a:t>Cable</a:t>
            </a:r>
            <a:r>
              <a:rPr lang="cs-CZ" dirty="0" smtClean="0"/>
              <a:t> </a:t>
            </a:r>
            <a:r>
              <a:rPr lang="cs-CZ" dirty="0" err="1" smtClean="0"/>
              <a:t>organizer</a:t>
            </a:r>
            <a:r>
              <a:rPr lang="cs-CZ" dirty="0" smtClean="0"/>
              <a:t> slouží jak název napovídá k lepšímu organizování kabeláže vyvedené na čelní stranu datového rozvaděče (tedy k uspořádání tzv. </a:t>
            </a:r>
            <a:r>
              <a:rPr lang="cs-CZ" dirty="0" err="1" smtClean="0"/>
              <a:t>patch</a:t>
            </a:r>
            <a:r>
              <a:rPr lang="cs-CZ" dirty="0" smtClean="0"/>
              <a:t> (propojovacích) kabelů)</a:t>
            </a:r>
          </a:p>
          <a:p>
            <a:r>
              <a:rPr lang="cs-CZ" dirty="0" smtClean="0"/>
              <a:t>Antény – vyrábějí se v různých </a:t>
            </a:r>
            <a:r>
              <a:rPr lang="cs-CZ" dirty="0" err="1" smtClean="0"/>
              <a:t>variántách</a:t>
            </a:r>
            <a:r>
              <a:rPr lang="cs-CZ" dirty="0" smtClean="0"/>
              <a:t> vždy s ohledem na konkrétní požadavek bezdrátové sítě. Typy antén: sektorové, všesměrové a bodové, podle toho v jakém úhlu jsou schopny přijímat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92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síť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>
                <a:solidFill>
                  <a:srgbClr val="002060"/>
                </a:solidFill>
              </a:rPr>
              <a:t>Počítačová síť</a:t>
            </a:r>
            <a:r>
              <a:rPr lang="cs-CZ" sz="2800" dirty="0">
                <a:solidFill>
                  <a:srgbClr val="002060"/>
                </a:solidFill>
              </a:rPr>
              <a:t> je souhrnné označení pro technické prostředky, které realizují spojení a výměnu informací mezi počítači. Umožňují tedy uživatelům komunikaci podle určitých pravidel, za účelem sdílení využívání společných zdrojů nebo výměny zpráv</a:t>
            </a:r>
            <a:r>
              <a:rPr lang="cs-CZ" sz="2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cs-CZ" sz="2800" dirty="0" smtClean="0">
                <a:solidFill>
                  <a:srgbClr val="002060"/>
                </a:solidFill>
              </a:rPr>
              <a:t>Princip počítačové sítě je dopravit informaci od jednoho, nebo více počítačů, jednomu, nebo více počítačům</a:t>
            </a:r>
          </a:p>
          <a:p>
            <a:r>
              <a:rPr lang="cs-CZ" sz="2800" dirty="0" smtClean="0">
                <a:solidFill>
                  <a:srgbClr val="002060"/>
                </a:solidFill>
              </a:rPr>
              <a:t>Sítě jsou dnes nejdůležitějším hybným prvkem světové ekonomiky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83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sítí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Dělení z hlediska postavení počítačů</a:t>
            </a:r>
          </a:p>
          <a:p>
            <a:pPr lvl="1"/>
            <a:r>
              <a:rPr lang="cs-CZ" dirty="0" smtClean="0"/>
              <a:t>Peer to peer</a:t>
            </a:r>
          </a:p>
          <a:p>
            <a:pPr lvl="1"/>
            <a:r>
              <a:rPr lang="cs-CZ" dirty="0" err="1" smtClean="0"/>
              <a:t>Client</a:t>
            </a:r>
            <a:r>
              <a:rPr lang="cs-CZ" dirty="0" smtClean="0"/>
              <a:t> Server</a:t>
            </a:r>
          </a:p>
          <a:p>
            <a:r>
              <a:rPr lang="cs-CZ" dirty="0" smtClean="0"/>
              <a:t>Dělení z hlediska rozsahu</a:t>
            </a:r>
          </a:p>
          <a:p>
            <a:pPr lvl="1"/>
            <a:r>
              <a:rPr lang="cs-CZ" dirty="0" smtClean="0"/>
              <a:t>WAN</a:t>
            </a:r>
          </a:p>
          <a:p>
            <a:pPr lvl="1"/>
            <a:r>
              <a:rPr lang="cs-CZ" dirty="0" smtClean="0"/>
              <a:t>LAN</a:t>
            </a:r>
          </a:p>
          <a:p>
            <a:pPr lvl="1"/>
            <a:r>
              <a:rPr lang="cs-CZ" dirty="0" smtClean="0"/>
              <a:t>MAN</a:t>
            </a:r>
          </a:p>
          <a:p>
            <a:pPr lvl="1"/>
            <a:r>
              <a:rPr lang="cs-CZ" dirty="0" smtClean="0"/>
              <a:t>PAN (privátní síť, </a:t>
            </a:r>
            <a:r>
              <a:rPr lang="cs-CZ" dirty="0" err="1" smtClean="0"/>
              <a:t>subtyp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39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vypadají sítě v praxi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Základem každé sítě je její vnitřní organizace (konstrukce). Ta se vyvíjí vždy před tím, než dojde k vlastní realizaci. Vytváření této konstrukce (odborně </a:t>
            </a:r>
            <a:r>
              <a:rPr lang="cs-CZ" b="1" u="sng" dirty="0" smtClean="0"/>
              <a:t>topologie</a:t>
            </a:r>
            <a:r>
              <a:rPr lang="cs-CZ" dirty="0" smtClean="0"/>
              <a:t>) je jedním z nejsložitějších a nejnáročnějších úkonů. </a:t>
            </a:r>
          </a:p>
          <a:p>
            <a:r>
              <a:rPr lang="cs-CZ" dirty="0" smtClean="0"/>
              <a:t>Topologie mohou mít několik základních tvarů</a:t>
            </a:r>
          </a:p>
          <a:p>
            <a:pPr lvl="1"/>
            <a:r>
              <a:rPr lang="cs-CZ" dirty="0" smtClean="0"/>
              <a:t>Hvězdicovité uspořádání</a:t>
            </a:r>
          </a:p>
          <a:p>
            <a:pPr lvl="1"/>
            <a:r>
              <a:rPr lang="cs-CZ" dirty="0" smtClean="0"/>
              <a:t>Kruhovité uspořádání</a:t>
            </a:r>
          </a:p>
          <a:p>
            <a:pPr lvl="1"/>
            <a:r>
              <a:rPr lang="cs-CZ" dirty="0" smtClean="0"/>
              <a:t>Hřebenovité uspořádání (dnes již zastaralá struktura)</a:t>
            </a:r>
          </a:p>
          <a:p>
            <a:pPr lvl="1"/>
            <a:r>
              <a:rPr lang="cs-CZ" dirty="0" smtClean="0"/>
              <a:t>Kombinovaná topologie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32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Hvězdicovité uspořádání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Vhodné pro menší sítě</a:t>
            </a:r>
          </a:p>
          <a:p>
            <a:r>
              <a:rPr lang="cs-CZ" dirty="0" smtClean="0"/>
              <a:t>Vyžadují malé investice</a:t>
            </a:r>
          </a:p>
          <a:p>
            <a:r>
              <a:rPr lang="cs-CZ" dirty="0" smtClean="0"/>
              <a:t>Jsou jednoduché na údržbu</a:t>
            </a:r>
          </a:p>
          <a:p>
            <a:r>
              <a:rPr lang="cs-CZ" dirty="0" smtClean="0"/>
              <a:t>Nejsou odolné proti výpadkům</a:t>
            </a:r>
          </a:p>
          <a:p>
            <a:r>
              <a:rPr lang="cs-CZ" dirty="0" smtClean="0"/>
              <a:t>Jedná se o čistě centristickou topologii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09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Kruhové uspořádání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 některých typů sítí nejsou potřeba aktivní síťové prvky</a:t>
            </a:r>
          </a:p>
          <a:p>
            <a:r>
              <a:rPr lang="cs-CZ" dirty="0" smtClean="0"/>
              <a:t>Náročná údržba</a:t>
            </a:r>
          </a:p>
          <a:p>
            <a:r>
              <a:rPr lang="cs-CZ" dirty="0" smtClean="0"/>
              <a:t>Složité nastavování</a:t>
            </a:r>
          </a:p>
          <a:p>
            <a:r>
              <a:rPr lang="cs-CZ" dirty="0" smtClean="0"/>
              <a:t>Částečná odolnost proti výpadkům</a:t>
            </a:r>
          </a:p>
          <a:p>
            <a:r>
              <a:rPr lang="cs-CZ" dirty="0" smtClean="0"/>
              <a:t>Pokud je nutné použít síťové prvky, je nutné použít kvalitní a drahé komponenty</a:t>
            </a:r>
          </a:p>
          <a:p>
            <a:r>
              <a:rPr lang="cs-CZ" dirty="0" smtClean="0"/>
              <a:t>Speciální formou je hřebenové uspořádání (v podstatě se jedná o otevřený kruh), používalo se hlavně u starých sítích na bázi koaxiálních kabelů</a:t>
            </a:r>
          </a:p>
        </p:txBody>
      </p:sp>
    </p:spTree>
    <p:extLst>
      <p:ext uri="{BB962C8B-B14F-4D97-AF65-F5344CB8AC3E}">
        <p14:creationId xmlns:p14="http://schemas.microsoft.com/office/powerpoint/2010/main" val="30273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Kombinované uspořádání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Nejlepší řešení pro větší a velké sítě</a:t>
            </a:r>
          </a:p>
          <a:p>
            <a:r>
              <a:rPr lang="cs-CZ" dirty="0" smtClean="0"/>
              <a:t>Složité na konfiguraci</a:t>
            </a:r>
          </a:p>
          <a:p>
            <a:r>
              <a:rPr lang="cs-CZ" dirty="0" smtClean="0"/>
              <a:t>Náročné na síťové prvky</a:t>
            </a:r>
          </a:p>
          <a:p>
            <a:r>
              <a:rPr lang="cs-CZ" dirty="0" smtClean="0"/>
              <a:t>Velmi citlivé na dokonalé naplánování topologie</a:t>
            </a:r>
          </a:p>
          <a:p>
            <a:r>
              <a:rPr lang="cs-CZ" dirty="0" smtClean="0"/>
              <a:t>Lze docílit stoprocentní redundance propojení</a:t>
            </a:r>
          </a:p>
          <a:p>
            <a:r>
              <a:rPr lang="cs-CZ" dirty="0" smtClean="0"/>
              <a:t>Lze zcela optimálně rozložit zátěž</a:t>
            </a:r>
          </a:p>
          <a:p>
            <a:r>
              <a:rPr lang="cs-CZ" dirty="0" smtClean="0"/>
              <a:t>Lze použít jak pro centristické uspořádání tak pro decentralizovanou formu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0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topologie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8534157" cy="5929354"/>
          </a:xfrm>
        </p:spPr>
      </p:pic>
    </p:spTree>
    <p:extLst>
      <p:ext uri="{BB962C8B-B14F-4D97-AF65-F5344CB8AC3E}">
        <p14:creationId xmlns:p14="http://schemas.microsoft.com/office/powerpoint/2010/main" val="380921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Síťové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Pasivní prvky – aktivně se na přenosu dat nepodílejí. Patří sem veškeré propojovací mechanismy jako kabely, antény, datové rozvaděče, </a:t>
            </a:r>
            <a:r>
              <a:rPr lang="cs-CZ" dirty="0" err="1" smtClean="0"/>
              <a:t>patch</a:t>
            </a:r>
            <a:r>
              <a:rPr lang="cs-CZ" dirty="0" smtClean="0"/>
              <a:t> panely, vyvazovací panely, </a:t>
            </a:r>
            <a:r>
              <a:rPr lang="cs-CZ" dirty="0" err="1" smtClean="0"/>
              <a:t>keystony</a:t>
            </a:r>
            <a:r>
              <a:rPr lang="cs-CZ" dirty="0" smtClean="0"/>
              <a:t>, konektory RJ11/12/45 atd.</a:t>
            </a:r>
          </a:p>
          <a:p>
            <a:r>
              <a:rPr lang="cs-CZ" dirty="0" smtClean="0"/>
              <a:t>Aktivní prvky – aktivně sestavují a řídí jednotlivá spojení mezi počítači. Mezi typické představitele patří: síťové karty, huby, </a:t>
            </a:r>
            <a:r>
              <a:rPr lang="cs-CZ" dirty="0" err="1" smtClean="0"/>
              <a:t>switche</a:t>
            </a:r>
            <a:r>
              <a:rPr lang="cs-CZ" dirty="0" smtClean="0"/>
              <a:t>, </a:t>
            </a:r>
            <a:r>
              <a:rPr lang="cs-CZ" dirty="0" err="1" smtClean="0"/>
              <a:t>bridge</a:t>
            </a:r>
            <a:r>
              <a:rPr lang="cs-CZ" dirty="0" smtClean="0"/>
              <a:t>, </a:t>
            </a:r>
            <a:r>
              <a:rPr lang="cs-CZ" dirty="0" err="1" smtClean="0"/>
              <a:t>routery</a:t>
            </a:r>
            <a:r>
              <a:rPr lang="cs-CZ" dirty="0" smtClean="0"/>
              <a:t>, konvertory, </a:t>
            </a:r>
            <a:r>
              <a:rPr lang="cs-CZ" dirty="0" err="1" smtClean="0"/>
              <a:t>access</a:t>
            </a:r>
            <a:r>
              <a:rPr lang="cs-CZ" dirty="0" smtClean="0"/>
              <a:t> pointy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14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2QZ4H56NJ3VP-63-1732</_dlc_DocId>
    <_dlc_DocIdUrl xmlns="739c032b-a5be-4b43-b007-0b056e5ef5b0">
      <Url>https://www1/seminar4/_layouts/DocIdRedir.aspx?ID=2QZ4H56NJ3VP-63-1732</Url>
      <Description>2QZ4H56NJ3VP-63-1732</Description>
    </_dlc_DocIdUrl>
  </documentManagement>
</p:properties>
</file>

<file path=customXml/itemProps1.xml><?xml version="1.0" encoding="utf-8"?>
<ds:datastoreItem xmlns:ds="http://schemas.openxmlformats.org/officeDocument/2006/customXml" ds:itemID="{D5EB5ACE-7194-4692-B96E-A5DAC85DDBEF}"/>
</file>

<file path=customXml/itemProps2.xml><?xml version="1.0" encoding="utf-8"?>
<ds:datastoreItem xmlns:ds="http://schemas.openxmlformats.org/officeDocument/2006/customXml" ds:itemID="{727E650F-A273-4E93-B7FB-8CD529E1F9EF}"/>
</file>

<file path=customXml/itemProps3.xml><?xml version="1.0" encoding="utf-8"?>
<ds:datastoreItem xmlns:ds="http://schemas.openxmlformats.org/officeDocument/2006/customXml" ds:itemID="{8A4CEC28-8E1E-4026-BE56-82FF6576BDA2}"/>
</file>

<file path=customXml/itemProps4.xml><?xml version="1.0" encoding="utf-8"?>
<ds:datastoreItem xmlns:ds="http://schemas.openxmlformats.org/officeDocument/2006/customXml" ds:itemID="{DCBC2585-9FDC-4487-8AAD-F08C2A7F631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1206</Words>
  <Application>Microsoft Office PowerPoint</Application>
  <PresentationFormat>Předvádění na obrazovce (4:3)</PresentationFormat>
  <Paragraphs>110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Základy sítí</vt:lpstr>
      <vt:lpstr>Pojem síť</vt:lpstr>
      <vt:lpstr>Dělení sítí</vt:lpstr>
      <vt:lpstr>Jak vypadají sítě v praxi</vt:lpstr>
      <vt:lpstr>Hvězdicovité uspořádání</vt:lpstr>
      <vt:lpstr>Kruhové uspořádání</vt:lpstr>
      <vt:lpstr>Kombinované uspořádání</vt:lpstr>
      <vt:lpstr>Prezentace aplikace PowerPoint</vt:lpstr>
      <vt:lpstr>Síťové prvky</vt:lpstr>
      <vt:lpstr>Propojování sítě</vt:lpstr>
      <vt:lpstr>Metalické propojení</vt:lpstr>
      <vt:lpstr>Metalická propojení II.</vt:lpstr>
      <vt:lpstr>Optické propojení</vt:lpstr>
      <vt:lpstr>Bezdrátové propojení</vt:lpstr>
      <vt:lpstr>Pomocné pasivní síťové prvky</vt:lpstr>
    </vt:vector>
  </TitlesOfParts>
  <Company>Gymnazium, Praha 4, Postupicka 3150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sítí</dc:title>
  <dc:creator>Administrator</dc:creator>
  <cp:lastModifiedBy>Administrator</cp:lastModifiedBy>
  <cp:revision>1</cp:revision>
  <dcterms:created xsi:type="dcterms:W3CDTF">2013-01-11T08:48:47Z</dcterms:created>
  <dcterms:modified xsi:type="dcterms:W3CDTF">2013-01-11T08:49:07Z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e66d3313-045a-4344-8367-374fd88955fc</vt:lpwstr>
  </property>
</Properties>
</file>