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6F773CA-DD18-4BD3-A36E-BCA03F0FB097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5017037-90AB-4CD3-8A64-49BF9E367F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//upload.wikimedia.org/wikipedia/commons/f/f2/Syria_Orthographic_Projection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//upload.wikimedia.org/wikipedia/commons/7/7d/Bashar_al-Assad_(cropped)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//upload.wikimedia.org/wikipedia/commons/4/41/US_Army_Afghanistan_2006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-459432"/>
            <a:ext cx="7065350" cy="4180254"/>
          </a:xfrm>
        </p:spPr>
        <p:txBody>
          <a:bodyPr/>
          <a:lstStyle/>
          <a:p>
            <a:pPr lvl="0"/>
            <a:r>
              <a:rPr lang="cs-CZ" sz="4400" b="1" dirty="0" smtClean="0">
                <a:effectLst/>
              </a:rPr>
              <a:t>Základy </a:t>
            </a:r>
            <a:r>
              <a:rPr lang="cs-CZ" sz="4400" b="1" dirty="0">
                <a:effectLst/>
              </a:rPr>
              <a:t>politické </a:t>
            </a:r>
            <a:r>
              <a:rPr lang="cs-CZ" sz="4400" b="1" dirty="0" smtClean="0">
                <a:effectLst/>
              </a:rPr>
              <a:t>geografie, </a:t>
            </a:r>
            <a:r>
              <a:rPr lang="cs-CZ" sz="4400" b="1" dirty="0">
                <a:effectLst/>
              </a:rPr>
              <a:t>s</a:t>
            </a:r>
            <a:r>
              <a:rPr lang="cs-CZ" sz="4400" b="1" dirty="0" smtClean="0">
                <a:effectLst/>
              </a:rPr>
              <a:t>oučasné </a:t>
            </a:r>
            <a:r>
              <a:rPr lang="cs-CZ" sz="4400" b="1" dirty="0">
                <a:effectLst/>
              </a:rPr>
              <a:t>konflikty a ohniska </a:t>
            </a:r>
            <a:r>
              <a:rPr lang="cs-CZ" sz="4400" b="1" dirty="0" smtClean="0">
                <a:effectLst/>
              </a:rPr>
              <a:t>napětí</a:t>
            </a:r>
            <a:r>
              <a:rPr lang="cs-CZ" sz="4400" dirty="0">
                <a:effectLst/>
              </a:rPr>
              <a:t/>
            </a:r>
            <a:br>
              <a:rPr lang="cs-CZ" sz="4400" dirty="0">
                <a:effectLst/>
              </a:rPr>
            </a:br>
            <a:endParaRPr lang="en-US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12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052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576" y="2060848"/>
            <a:ext cx="7889521" cy="4320480"/>
          </a:xfrm>
        </p:spPr>
        <p:txBody>
          <a:bodyPr>
            <a:normAutofit/>
          </a:bodyPr>
          <a:lstStyle/>
          <a:p>
            <a:r>
              <a:rPr lang="cs-CZ" sz="1800" b="1" dirty="0" smtClean="0"/>
              <a:t>(4) podle mezinárodněprávního postavení na státy závislé a nezávislé</a:t>
            </a:r>
          </a:p>
          <a:p>
            <a:pPr>
              <a:buFont typeface="Wingdings" pitchFamily="2" charset="2"/>
              <a:buChar char="Ø"/>
            </a:pPr>
            <a:endParaRPr lang="cs-CZ" sz="800" b="1" dirty="0" smtClean="0"/>
          </a:p>
          <a:p>
            <a:pPr>
              <a:buFont typeface="Wingdings" pitchFamily="2" charset="2"/>
              <a:buChar char="Ø"/>
            </a:pPr>
            <a:r>
              <a:rPr lang="cs-CZ" sz="1800" b="1" dirty="0" smtClean="0"/>
              <a:t>Nezávislé (svrchované) </a:t>
            </a:r>
            <a:r>
              <a:rPr lang="cs-CZ" sz="1800" dirty="0" smtClean="0"/>
              <a:t>– samostatné politickogeografické jednotky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Svrchovaná moc nad svým územím a jsou subjektem veřejného mezinárodního práva</a:t>
            </a:r>
          </a:p>
          <a:p>
            <a:pPr>
              <a:buFont typeface="Wingdings" pitchFamily="2" charset="2"/>
              <a:buChar char="Ø"/>
            </a:pPr>
            <a:endParaRPr lang="cs-CZ" sz="900" b="1" dirty="0" smtClean="0"/>
          </a:p>
          <a:p>
            <a:pPr>
              <a:buFont typeface="Wingdings" pitchFamily="2" charset="2"/>
              <a:buChar char="Ø"/>
            </a:pPr>
            <a:r>
              <a:rPr lang="cs-CZ" sz="1800" b="1" dirty="0" smtClean="0"/>
              <a:t>Závislá území </a:t>
            </a:r>
            <a:r>
              <a:rPr lang="cs-CZ" sz="1800" dirty="0" smtClean="0"/>
              <a:t>– nesamostatné s omezenou suverenitou (kolonie, protektoráty, zámořská území)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Většinou nevelké celky s malým počtem obyvatel a malým hosp. potenciálem v zámoří (Karibská oblast, Oceánie – Nizozemské Antily, Panenské o., Kajmanské o., Francouzská Polynésie…),                     v Evropě Gibraltar (VB), ubývá jich – Hongkong (VB </a:t>
            </a:r>
            <a:r>
              <a:rPr lang="cs-CZ" sz="1800" dirty="0" smtClean="0">
                <a:latin typeface="Times New Roman"/>
                <a:cs typeface="Times New Roman"/>
              </a:rPr>
              <a:t>→ Čína)</a:t>
            </a:r>
          </a:p>
          <a:p>
            <a:pPr>
              <a:buFont typeface="Wingdings" pitchFamily="2" charset="2"/>
              <a:buChar char="Ø"/>
            </a:pPr>
            <a:endParaRPr lang="cs-CZ" sz="800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Ø"/>
            </a:pPr>
            <a:r>
              <a:rPr lang="cs-CZ" sz="1800" dirty="0" smtClean="0">
                <a:latin typeface="Times New Roman"/>
                <a:cs typeface="Times New Roman"/>
              </a:rPr>
              <a:t>Antarktida pod společnou správou světového společenství</a:t>
            </a:r>
          </a:p>
          <a:p>
            <a:pPr lvl="1">
              <a:buFont typeface="Wingdings" pitchFamily="2" charset="2"/>
              <a:buChar char="Ø"/>
            </a:pPr>
            <a:endParaRPr lang="cs-CZ" sz="1900" dirty="0" smtClean="0"/>
          </a:p>
          <a:p>
            <a:pPr lvl="2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 smtClean="0"/>
              <a:t> </a:t>
            </a:r>
            <a:r>
              <a:rPr lang="cs-CZ" sz="3600" b="1" u="sng" dirty="0"/>
              <a:t>Politickogeografická           </a:t>
            </a:r>
            <a:r>
              <a:rPr lang="cs-CZ" sz="3600" b="1" u="sng" dirty="0" smtClean="0"/>
              <a:t>                  </a:t>
            </a:r>
            <a:r>
              <a:rPr lang="cs-CZ" sz="3600" b="1" u="sng" dirty="0"/>
              <a:t>a 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35088967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b="1" dirty="0" smtClean="0"/>
              <a:t>(5) podle územní rozlohy a podle počtu obyvatelstva –významný činitel hospodářského, sociálního a politického rozvoje</a:t>
            </a:r>
            <a:endParaRPr lang="en-US" sz="18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56263" cy="1054250"/>
          </a:xfrm>
        </p:spPr>
        <p:txBody>
          <a:bodyPr/>
          <a:lstStyle/>
          <a:p>
            <a:r>
              <a:rPr lang="cs-CZ" b="1" u="sng" dirty="0"/>
              <a:t> </a:t>
            </a:r>
            <a:r>
              <a:rPr lang="cs-CZ" sz="3600" b="1" u="sng" dirty="0"/>
              <a:t>Politickogeografická                             a socioekonomická klasifikace států</a:t>
            </a:r>
            <a:endParaRPr lang="en-US" sz="3600" b="1" u="sng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801963"/>
              </p:ext>
            </p:extLst>
          </p:nvPr>
        </p:nvGraphicFramePr>
        <p:xfrm>
          <a:off x="1835696" y="2996952"/>
          <a:ext cx="5688630" cy="33238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8105"/>
                <a:gridCol w="852095"/>
                <a:gridCol w="1044115"/>
                <a:gridCol w="948105"/>
                <a:gridCol w="948105"/>
                <a:gridCol w="948105"/>
              </a:tblGrid>
              <a:tr h="304800"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Státy</a:t>
                      </a:r>
                      <a:r>
                        <a:rPr lang="cs-CZ" sz="1400" baseline="0" dirty="0" smtClean="0"/>
                        <a:t> s největší rozlohou</a:t>
                      </a:r>
                      <a:endParaRPr lang="en-US" sz="1400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Státy s nejmenší rozlohou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31907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Pořadí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Stát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Rozloha v km</a:t>
                      </a:r>
                      <a:r>
                        <a:rPr lang="cs-CZ" sz="1400" baseline="30000" dirty="0" smtClean="0"/>
                        <a:t>2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Pořadí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Stát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Rozloha v km</a:t>
                      </a:r>
                      <a:r>
                        <a:rPr lang="cs-CZ" sz="1400" baseline="30000" dirty="0" smtClean="0"/>
                        <a:t>2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1.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Rusko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17 075 400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Vatikán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0,44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Kanada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9 970 610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Monako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1,95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3.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Čína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9 560 779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3.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 Nauru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21,3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335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4.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USA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9 372 614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4.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Tuvalu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26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883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5.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Brazílie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8 511 965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5.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 San Marino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61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2350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cs-CZ" b="1" u="sng" dirty="0"/>
              <a:t> </a:t>
            </a:r>
            <a:r>
              <a:rPr lang="cs-CZ" sz="3600" b="1" u="sng" dirty="0"/>
              <a:t>Politickogeografická                             a socioekonomická klasifikace států</a:t>
            </a:r>
            <a:endParaRPr lang="en-US" sz="3600" b="1" u="sng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038657"/>
              </p:ext>
            </p:extLst>
          </p:nvPr>
        </p:nvGraphicFramePr>
        <p:xfrm>
          <a:off x="1547664" y="2636912"/>
          <a:ext cx="6336702" cy="29389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6117"/>
                <a:gridCol w="1056117"/>
                <a:gridCol w="1056117"/>
                <a:gridCol w="1056117"/>
                <a:gridCol w="1056117"/>
                <a:gridCol w="1056117"/>
              </a:tblGrid>
              <a:tr h="528487"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Státy</a:t>
                      </a:r>
                      <a:r>
                        <a:rPr lang="cs-CZ" sz="1400" baseline="0" dirty="0" smtClean="0"/>
                        <a:t> s nejvyšším počtem obyvatel (mil. obyv.) 2011</a:t>
                      </a:r>
                      <a:endParaRPr lang="en-US" sz="1400" dirty="0"/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Státy s nejnižším počtem obyvatel (tis. obyv.)</a:t>
                      </a:r>
                      <a:r>
                        <a:rPr lang="cs-CZ" sz="1400" baseline="0" dirty="0" smtClean="0"/>
                        <a:t> 2003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115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1.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Čína</a:t>
                      </a:r>
                      <a:r>
                        <a:rPr lang="cs-CZ" sz="1400" baseline="0" dirty="0" smtClean="0"/>
                        <a:t> 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</a:t>
                      </a:r>
                      <a:r>
                        <a:rPr lang="cs-CZ" sz="1400" baseline="0" dirty="0" smtClean="0"/>
                        <a:t> 350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Vatikán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5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Indie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1 210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Nauru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151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3.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USA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312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3.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 Tuvalu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487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4.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Indonésie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237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4.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Tuvalu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16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487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5.</a:t>
                      </a:r>
                      <a:endParaRPr lang="en-US" sz="14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Brazílie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193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5.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 San Marino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23</a:t>
                      </a:r>
                      <a:endParaRPr lang="en-US" sz="14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4357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99247" y="2248347"/>
            <a:ext cx="7833193" cy="4204989"/>
          </a:xfrm>
        </p:spPr>
        <p:txBody>
          <a:bodyPr>
            <a:normAutofit/>
          </a:bodyPr>
          <a:lstStyle/>
          <a:p>
            <a:r>
              <a:rPr lang="cs-CZ" sz="1800" b="1" dirty="0" smtClean="0"/>
              <a:t>(6) Podle stupně ekonomické vyspělosti na ekonomicky vyspělé, středně rozvinuté a málo rozvinuté (rozvojové)</a:t>
            </a:r>
          </a:p>
          <a:p>
            <a:pPr>
              <a:buFont typeface="Wingdings" pitchFamily="2" charset="2"/>
              <a:buChar char="Ø"/>
            </a:pPr>
            <a:r>
              <a:rPr lang="cs-CZ" sz="1800" b="1" dirty="0" smtClean="0"/>
              <a:t>Vyspělé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Rozvinuté tržní hospodářství a vysoká životní úroveň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USA, Kanada, tzv. evropská patnáctka (státy přijaté do EU před 1996), státy ESVO,  Japonsko, Izrael, Austrálie, Nový Zéland a JAR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Víc než ½ světové průmyslové produkce a téměř 1/3 světové zemědělské produkce</a:t>
            </a:r>
          </a:p>
          <a:p>
            <a:pPr>
              <a:buFont typeface="Wingdings" pitchFamily="2" charset="2"/>
              <a:buChar char="Ø"/>
            </a:pPr>
            <a:r>
              <a:rPr lang="cs-CZ" sz="2000" b="1" dirty="0" smtClean="0"/>
              <a:t>Středně vyspělé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Postsocialistické země (transformační – na tržní ekonomiku), bývalé kolonie, Malta a Kypr, Rusko, tzv. nově industrializované (Tchaj-wan, Jižní Korea, Singapur, Thajsko…) a málo lidnaté země exportující ropu (SAE, Kuvajt, Katar, Saudská Arábie a Libye)</a:t>
            </a:r>
            <a:endParaRPr lang="en-US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/>
              <a:t> Politickogeografická                             a 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367967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1800" b="1" dirty="0" smtClean="0"/>
              <a:t>Málo rozvinuté (rozvojové) země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150 rozvojových zemí, 4/5 lidstva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Tržní hospodářství (málo výkonné), v menšině s ústředně řízeným hosp. (socialistické režimy – Kuba a KLDR), Čína i Vietnam od     90. let tržní hosp.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Největší nárůst Čína, nejméně rozvinutých 49 států (dle OSN),       z nichž 34 je v Africe</a:t>
            </a:r>
          </a:p>
          <a:p>
            <a:pPr lvl="1">
              <a:buFont typeface="Arial" pitchFamily="34" charset="0"/>
              <a:buChar char="•"/>
            </a:pPr>
            <a:endParaRPr lang="cs-CZ" sz="1800" dirty="0"/>
          </a:p>
          <a:p>
            <a:pPr marL="411480" lvl="1" indent="0">
              <a:buNone/>
            </a:pPr>
            <a:r>
              <a:rPr lang="cs-CZ" sz="1800" b="1" dirty="0" smtClean="0"/>
              <a:t>Životní úroveň </a:t>
            </a:r>
            <a:r>
              <a:rPr lang="cs-CZ" sz="1800" dirty="0" smtClean="0"/>
              <a:t>= ukazatel zahrnující hmotné i nehmotné stránky lidského života, ovlivněna např. výší HNP na osobu, přístupem ke vzdělání a zdravotní péči, kvalitou služeb, stavem životního prostředí, politickým uspořádáním apod.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 </a:t>
            </a:r>
            <a:r>
              <a:rPr lang="cs-CZ" sz="3600" b="1" u="sng" dirty="0"/>
              <a:t>Politickogeografická                             a 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8697006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39552" y="2204864"/>
            <a:ext cx="6480720" cy="3877815"/>
          </a:xfrm>
        </p:spPr>
        <p:txBody>
          <a:bodyPr>
            <a:normAutofit/>
          </a:bodyPr>
          <a:lstStyle/>
          <a:p>
            <a:r>
              <a:rPr lang="cs-CZ" sz="1800" b="1" dirty="0" smtClean="0"/>
              <a:t>Konflikt v Sýrii (občanská válka od 15. 4. 2011)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Autoritářský režim s výraznou rolí armády netolerující politickou opozici (formálně socialistická demokratická republika)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V březnu 2011 demonstrace odporu v rámci arabského jara , vláda je označila za zahraniční spiknutí, ale slíbila reformy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Protesty neutichly, ozbrojené sílí začínají používat násilí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Už  asi 70 000 mrtvých, každý den zemi opouští 5000 lidí, vojáci dezertují</a:t>
            </a:r>
          </a:p>
          <a:p>
            <a:pPr lvl="1">
              <a:buFont typeface="Arial" pitchFamily="34" charset="0"/>
              <a:buChar char="•"/>
            </a:pPr>
            <a:endParaRPr lang="en-US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/>
              <a:t>Současné konflikty a ohniska napětí</a:t>
            </a:r>
            <a:endParaRPr lang="en-US" sz="3600" b="1" u="sng" dirty="0"/>
          </a:p>
        </p:txBody>
      </p:sp>
      <p:pic>
        <p:nvPicPr>
          <p:cNvPr id="1028" name="Picture 4" descr="Soubor:Syria Orthographic Projection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143" y="1196752"/>
            <a:ext cx="1979307" cy="1979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ile:Bashar al-Assad (cropped)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009" y="3501008"/>
            <a:ext cx="1529051" cy="2537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7285281" y="6165304"/>
            <a:ext cx="138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/>
              <a:t>Syrský prezident </a:t>
            </a:r>
          </a:p>
          <a:p>
            <a:r>
              <a:rPr lang="cs-CZ" sz="1200" b="1" dirty="0" err="1" smtClean="0"/>
              <a:t>Bašár</a:t>
            </a:r>
            <a:r>
              <a:rPr lang="cs-CZ" sz="1200" b="1" dirty="0" smtClean="0"/>
              <a:t> </a:t>
            </a:r>
            <a:r>
              <a:rPr lang="cs-CZ" sz="1200" b="1" dirty="0"/>
              <a:t>al-</a:t>
            </a:r>
            <a:r>
              <a:rPr lang="cs-CZ" sz="1200" b="1" dirty="0" err="1"/>
              <a:t>Asad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551248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35251" y="2138164"/>
            <a:ext cx="7745505" cy="3877815"/>
          </a:xfrm>
        </p:spPr>
        <p:txBody>
          <a:bodyPr/>
          <a:lstStyle/>
          <a:p>
            <a:r>
              <a:rPr lang="cs-CZ" sz="1800" b="1" dirty="0"/>
              <a:t>Operace Trvalá </a:t>
            </a:r>
            <a:r>
              <a:rPr lang="cs-CZ" sz="1800" b="1" dirty="0" smtClean="0"/>
              <a:t>svoboda (od 7. října 2001)</a:t>
            </a:r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Vojenské akce USA po útocích 11. září 2001 deklarovaná jako součást americké války s terorismem (především označení pro válku v Afghánistánu, ale i v Gruzii, na Filipínách, v Africkém rohu  apod.)</a:t>
            </a:r>
          </a:p>
          <a:p>
            <a:pPr lvl="1">
              <a:buFont typeface="Arial" pitchFamily="34" charset="0"/>
              <a:buChar char="•"/>
            </a:pPr>
            <a:endParaRPr lang="cs-CZ" sz="1800" dirty="0" smtClean="0"/>
          </a:p>
          <a:p>
            <a:pPr lvl="1">
              <a:buFont typeface="Arial" pitchFamily="34" charset="0"/>
              <a:buChar char="•"/>
            </a:pPr>
            <a:endParaRPr lang="cs-CZ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/>
              <a:t>Současné konflikty a ohniska napětí</a:t>
            </a:r>
            <a:endParaRPr lang="en-US" sz="3600" b="1" u="sng" dirty="0"/>
          </a:p>
        </p:txBody>
      </p:sp>
      <p:pic>
        <p:nvPicPr>
          <p:cNvPr id="2050" name="Picture 2" descr="Soubor:US Army Afghanistan 2006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89040"/>
            <a:ext cx="3960440" cy="258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8471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600" dirty="0" smtClean="0"/>
              <a:t>Palestina a Izrael</a:t>
            </a:r>
          </a:p>
          <a:p>
            <a:pPr marL="708660" lvl="2" indent="-342900">
              <a:buFont typeface="Arial" pitchFamily="34" charset="0"/>
              <a:buChar char="•"/>
            </a:pPr>
            <a:r>
              <a:rPr lang="cs-CZ" sz="1600" dirty="0"/>
              <a:t>Palestinští uprchlíci stále usilují o možnost vrátit se domů a vytvořit samostatný stát Palestinu.</a:t>
            </a:r>
          </a:p>
          <a:p>
            <a:endParaRPr lang="cs-CZ" sz="800" dirty="0" smtClean="0"/>
          </a:p>
          <a:p>
            <a:r>
              <a:rPr lang="cs-CZ" sz="1600" dirty="0" smtClean="0"/>
              <a:t>Egypt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 smtClean="0"/>
              <a:t>1. 2. 2013 na prezidentský palác hozeno 15 benzínových bomb (Muhammad Mursí), nepokoje i za předcházejícího Husního Mubaraka, který rezignoval 2011 po vlně občanských nepokojů (podporoval </a:t>
            </a:r>
            <a:r>
              <a:rPr lang="cs-CZ" sz="1600" dirty="0" err="1" smtClean="0"/>
              <a:t>politku</a:t>
            </a:r>
            <a:r>
              <a:rPr lang="cs-CZ" sz="1600" dirty="0" smtClean="0"/>
              <a:t> „otevřených dveří“)</a:t>
            </a:r>
          </a:p>
          <a:p>
            <a:endParaRPr lang="cs-CZ" sz="800" dirty="0" smtClean="0"/>
          </a:p>
          <a:p>
            <a:r>
              <a:rPr lang="cs-CZ" sz="1600" dirty="0" smtClean="0"/>
              <a:t>Alžírsko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 smtClean="0"/>
              <a:t>Nepokoje a demonstrace proti špatné ekonomické situaci</a:t>
            </a:r>
          </a:p>
          <a:p>
            <a:endParaRPr lang="cs-CZ" sz="800" dirty="0" smtClean="0"/>
          </a:p>
          <a:p>
            <a:r>
              <a:rPr lang="cs-CZ" sz="1600" dirty="0" smtClean="0"/>
              <a:t>Severní a Jižní Korea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/>
              <a:t>KLDR prý letos provede další jaderné a raketové </a:t>
            </a:r>
            <a:r>
              <a:rPr lang="cs-CZ" sz="1600" dirty="0" smtClean="0"/>
              <a:t>testy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 smtClean="0"/>
              <a:t>23. 11. 2010 KLDR vypálila 200 dělostřeleckých granátů na jihokorejské území</a:t>
            </a:r>
          </a:p>
          <a:p>
            <a:pPr marL="411480" lvl="1" indent="0">
              <a:buNone/>
            </a:pPr>
            <a:endParaRPr lang="cs-CZ" sz="1600" dirty="0" smtClean="0"/>
          </a:p>
          <a:p>
            <a:pPr marL="411480" lvl="1" indent="0">
              <a:buNone/>
            </a:pPr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endParaRPr lang="cs-CZ" sz="1600" dirty="0" smtClean="0"/>
          </a:p>
          <a:p>
            <a:pPr lvl="1">
              <a:buFont typeface="Arial" pitchFamily="34" charset="0"/>
              <a:buChar char="•"/>
            </a:pPr>
            <a:endParaRPr lang="cs-CZ" sz="1600" dirty="0" smtClean="0"/>
          </a:p>
          <a:p>
            <a:pPr lvl="1">
              <a:buFont typeface="Arial" pitchFamily="34" charset="0"/>
              <a:buChar char="•"/>
            </a:pPr>
            <a:endParaRPr lang="cs-CZ" sz="1600" dirty="0" smtClean="0"/>
          </a:p>
          <a:p>
            <a:pPr marL="411480" lvl="1" indent="0">
              <a:buNone/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/>
              <a:t>Současné konflikty a ohniska napětí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40485540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Zpracoval: Marek Kotrč, 6XB</a:t>
            </a:r>
          </a:p>
          <a:p>
            <a:endParaRPr lang="cs-CZ" dirty="0"/>
          </a:p>
          <a:p>
            <a:r>
              <a:rPr lang="cs-CZ" dirty="0" smtClean="0"/>
              <a:t>Zdroje: wikipedia.org</a:t>
            </a:r>
          </a:p>
          <a:p>
            <a:pPr marL="0" indent="0">
              <a:buNone/>
            </a:pPr>
            <a:r>
              <a:rPr lang="cs-CZ" dirty="0" smtClean="0"/>
              <a:t>                   KAŠPAROVSKÝ, Karel: </a:t>
            </a:r>
            <a:r>
              <a:rPr lang="cs-CZ" i="1" dirty="0" smtClean="0"/>
              <a:t>Zeměpis II.                   </a:t>
            </a:r>
          </a:p>
          <a:p>
            <a:pPr marL="0" indent="0">
              <a:buNone/>
            </a:pPr>
            <a:r>
              <a:rPr lang="cs-CZ" i="1" dirty="0"/>
              <a:t> </a:t>
            </a:r>
            <a:r>
              <a:rPr lang="cs-CZ" i="1" dirty="0" smtClean="0"/>
              <a:t>                  v kostce pro SŠ. </a:t>
            </a:r>
            <a:r>
              <a:rPr lang="cs-CZ" dirty="0"/>
              <a:t>d</a:t>
            </a:r>
            <a:r>
              <a:rPr lang="cs-CZ" dirty="0" smtClean="0"/>
              <a:t>ruhý dotisk</a:t>
            </a:r>
            <a:r>
              <a:rPr lang="cs-CZ" i="1" dirty="0" smtClean="0"/>
              <a:t> </a:t>
            </a:r>
            <a:r>
              <a:rPr lang="cs-CZ" dirty="0" smtClean="0"/>
              <a:t>1. vydání.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</a:t>
            </a:r>
            <a:r>
              <a:rPr lang="cs-CZ" dirty="0" smtClean="0"/>
              <a:t>Praha</a:t>
            </a:r>
            <a:r>
              <a:rPr lang="cs-CZ" dirty="0" smtClean="0"/>
              <a:t>: FRAGMENT, 2012. ISBN 978-80-253-       </a:t>
            </a:r>
          </a:p>
          <a:p>
            <a:pPr marL="0" indent="0">
              <a:buNone/>
            </a:pPr>
            <a:r>
              <a:rPr lang="cs-CZ"/>
              <a:t> </a:t>
            </a:r>
            <a:r>
              <a:rPr lang="cs-CZ" smtClean="0"/>
              <a:t>                  </a:t>
            </a:r>
            <a:r>
              <a:rPr lang="cs-CZ" smtClean="0"/>
              <a:t>0585-0</a:t>
            </a:r>
            <a:endParaRPr lang="en-US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/>
              <a:t>Základy politické geografie, současné konflikty a ohniska napětí</a:t>
            </a:r>
            <a:br>
              <a:rPr lang="cs-CZ" sz="3600" b="1" u="sng" dirty="0"/>
            </a:b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7107210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2276872"/>
            <a:ext cx="7473153" cy="384929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 smtClean="0"/>
              <a:t>Stát je politické uspořádání společnosti, které se vyznačuje suverenitou a svrchovanou mocí nad svým územím (mnoho definic) </a:t>
            </a:r>
          </a:p>
          <a:p>
            <a:endParaRPr lang="cs-CZ" u="sng" dirty="0" smtClean="0"/>
          </a:p>
          <a:p>
            <a:r>
              <a:rPr lang="cs-CZ" b="1" u="sng" dirty="0" smtClean="0"/>
              <a:t>(suverénní) stát</a:t>
            </a:r>
            <a:r>
              <a:rPr lang="cs-CZ" b="1" dirty="0" smtClean="0"/>
              <a:t> </a:t>
            </a:r>
            <a:r>
              <a:rPr lang="cs-CZ" dirty="0" smtClean="0"/>
              <a:t>vymezen: </a:t>
            </a:r>
            <a:r>
              <a:rPr lang="cs-CZ" b="1" dirty="0" smtClean="0"/>
              <a:t>1) územím</a:t>
            </a:r>
            <a:r>
              <a:rPr lang="cs-CZ" dirty="0" smtClean="0"/>
              <a:t>;  </a:t>
            </a:r>
            <a:r>
              <a:rPr lang="cs-CZ" b="1" dirty="0" smtClean="0"/>
              <a:t>2) obyvatelstvem</a:t>
            </a:r>
            <a:r>
              <a:rPr lang="cs-CZ" dirty="0" smtClean="0"/>
              <a:t>;     </a:t>
            </a:r>
            <a:r>
              <a:rPr lang="cs-CZ" b="1" dirty="0" smtClean="0"/>
              <a:t>3) státními organizacemi </a:t>
            </a:r>
            <a:r>
              <a:rPr lang="cs-CZ" dirty="0" smtClean="0"/>
              <a:t>(vláda, státní moc, právní řád);       4) organizovanou ekonomikou; 5) dopravním a komunikačním systémem;  6) suverenitou a zejména              7) mezinárodním uznáním</a:t>
            </a:r>
          </a:p>
          <a:p>
            <a:endParaRPr lang="cs-CZ" dirty="0" smtClean="0"/>
          </a:p>
          <a:p>
            <a:r>
              <a:rPr lang="cs-CZ" dirty="0" smtClean="0"/>
              <a:t>Max Weber (1864-1920), německý sociolog</a:t>
            </a:r>
            <a:r>
              <a:rPr lang="cs-CZ" i="1" dirty="0" smtClean="0"/>
              <a:t>:             </a:t>
            </a:r>
          </a:p>
          <a:p>
            <a:pPr marL="0" indent="0" algn="ctr">
              <a:buNone/>
            </a:pPr>
            <a:r>
              <a:rPr lang="cs-CZ" i="1" dirty="0" smtClean="0"/>
              <a:t>Stát je organizace politické moci disponující legitimním monopolem fyzického násilí.</a:t>
            </a:r>
          </a:p>
          <a:p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56263" cy="1054250"/>
          </a:xfrm>
        </p:spPr>
        <p:txBody>
          <a:bodyPr/>
          <a:lstStyle/>
          <a:p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b="1" u="sng" dirty="0" smtClean="0"/>
              <a:t> </a:t>
            </a:r>
            <a:r>
              <a:rPr lang="cs-CZ" sz="3600" b="1" u="sng" dirty="0"/>
              <a:t>Stát, státní hranice, státní území 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11420218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2420888"/>
            <a:ext cx="7905201" cy="3988965"/>
          </a:xfrm>
        </p:spPr>
        <p:txBody>
          <a:bodyPr>
            <a:normAutofit/>
          </a:bodyPr>
          <a:lstStyle/>
          <a:p>
            <a:r>
              <a:rPr lang="cs-CZ" sz="1800" b="1" dirty="0" smtClean="0"/>
              <a:t>Území státu vymezeno hranicí </a:t>
            </a:r>
            <a:r>
              <a:rPr lang="cs-CZ" sz="1800" u="sng" dirty="0" smtClean="0"/>
              <a:t>(určena mezinárodními smlouvami)</a:t>
            </a:r>
            <a:r>
              <a:rPr lang="cs-CZ" sz="1800" dirty="0" smtClean="0"/>
              <a:t>, některé hranice sporné – destabilizační faktor (př. hranice Maroka                     a Mauritánie nebo Indie a Číny)</a:t>
            </a:r>
          </a:p>
          <a:p>
            <a:endParaRPr lang="cs-CZ" sz="1800" dirty="0" smtClean="0"/>
          </a:p>
          <a:p>
            <a:r>
              <a:rPr lang="cs-CZ" sz="1800" dirty="0" smtClean="0"/>
              <a:t>Státní hranice: </a:t>
            </a:r>
            <a:r>
              <a:rPr lang="cs-CZ" sz="1800" b="1" dirty="0" smtClean="0"/>
              <a:t>přírodní</a:t>
            </a:r>
            <a:r>
              <a:rPr lang="cs-CZ" sz="1800" dirty="0" smtClean="0"/>
              <a:t> a </a:t>
            </a:r>
            <a:r>
              <a:rPr lang="cs-CZ" sz="1800" b="1" dirty="0" smtClean="0"/>
              <a:t>umělé</a:t>
            </a:r>
          </a:p>
          <a:p>
            <a:pPr lvl="2">
              <a:buFont typeface="Wingdings" pitchFamily="2" charset="2"/>
              <a:buChar char="Ø"/>
            </a:pPr>
            <a:r>
              <a:rPr lang="cs-CZ" sz="1800" b="1" dirty="0"/>
              <a:t>P</a:t>
            </a:r>
            <a:r>
              <a:rPr lang="cs-CZ" sz="1800" b="1" dirty="0" smtClean="0"/>
              <a:t>řírodní: </a:t>
            </a:r>
            <a:r>
              <a:rPr lang="cs-CZ" sz="1800" u="sng" dirty="0" smtClean="0"/>
              <a:t>linie vymezené přírodními podmínkami </a:t>
            </a:r>
            <a:r>
              <a:rPr lang="cs-CZ" sz="1800" dirty="0" smtClean="0"/>
              <a:t>(vodní toky, pohoří, pobřežní linie…), většina evropských zemí</a:t>
            </a:r>
          </a:p>
          <a:p>
            <a:pPr lvl="2">
              <a:buFont typeface="Wingdings" pitchFamily="2" charset="2"/>
              <a:buChar char="Ø"/>
            </a:pPr>
            <a:r>
              <a:rPr lang="cs-CZ" sz="1800" b="1" dirty="0" smtClean="0"/>
              <a:t>Umělé: </a:t>
            </a:r>
            <a:r>
              <a:rPr lang="cs-CZ" sz="1800" u="sng" dirty="0" smtClean="0"/>
              <a:t>smluvně vymezené</a:t>
            </a:r>
            <a:r>
              <a:rPr lang="cs-CZ" sz="1800" dirty="0" smtClean="0"/>
              <a:t>, průběh téměř </a:t>
            </a:r>
            <a:r>
              <a:rPr lang="cs-CZ" sz="1800" i="1" dirty="0" smtClean="0"/>
              <a:t>přímočarý</a:t>
            </a:r>
            <a:r>
              <a:rPr lang="cs-CZ" sz="1800" dirty="0" smtClean="0"/>
              <a:t>                                       </a:t>
            </a:r>
            <a:r>
              <a:rPr lang="cs-CZ" sz="1800" dirty="0" smtClean="0">
                <a:latin typeface="Times New Roman"/>
                <a:cs typeface="Times New Roman"/>
              </a:rPr>
              <a:t>→</a:t>
            </a:r>
            <a:r>
              <a:rPr lang="cs-CZ" sz="1800" dirty="0" smtClean="0"/>
              <a:t> podle poledníků a rovnoběžek (některé státy USA)</a:t>
            </a:r>
            <a:r>
              <a:rPr lang="cs-CZ" sz="1800" b="1" dirty="0" smtClean="0"/>
              <a:t> </a:t>
            </a:r>
            <a:r>
              <a:rPr lang="cs-CZ" sz="1800" dirty="0" smtClean="0"/>
              <a:t>nebo </a:t>
            </a:r>
            <a:r>
              <a:rPr lang="cs-CZ" sz="1800" i="1" dirty="0" smtClean="0"/>
              <a:t>klikatý</a:t>
            </a:r>
            <a:r>
              <a:rPr lang="cs-CZ" sz="1800" dirty="0" smtClean="0"/>
              <a:t> </a:t>
            </a:r>
            <a:r>
              <a:rPr lang="cs-CZ" sz="1800" dirty="0">
                <a:latin typeface="Times New Roman"/>
                <a:cs typeface="Times New Roman"/>
              </a:rPr>
              <a:t>→</a:t>
            </a:r>
            <a:r>
              <a:rPr lang="cs-CZ" sz="1800" dirty="0" smtClean="0"/>
              <a:t> rozšíření národů, náboženských skupin, na základě mírových smluv (hranice Německa, Nizozemska, Polska, Belgie…)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054250"/>
          </a:xfrm>
        </p:spPr>
        <p:txBody>
          <a:bodyPr/>
          <a:lstStyle/>
          <a:p>
            <a:r>
              <a:rPr lang="cs-CZ" sz="3600" b="1" u="sng" dirty="0"/>
              <a:t/>
            </a:r>
            <a:br>
              <a:rPr lang="cs-CZ" sz="3600" b="1" u="sng" dirty="0"/>
            </a:br>
            <a:r>
              <a:rPr lang="cs-CZ" sz="3600" b="1" u="sng" dirty="0" smtClean="0"/>
              <a:t> </a:t>
            </a:r>
            <a:r>
              <a:rPr lang="cs-CZ" sz="3600" b="1" u="sng" dirty="0"/>
              <a:t>Stát, státní hranice, státní území 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10381283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2420888"/>
            <a:ext cx="7745505" cy="3877815"/>
          </a:xfrm>
        </p:spPr>
        <p:txBody>
          <a:bodyPr>
            <a:normAutofit/>
          </a:bodyPr>
          <a:lstStyle/>
          <a:p>
            <a:r>
              <a:rPr lang="cs-CZ" sz="1800" dirty="0" smtClean="0"/>
              <a:t>Součást státního území přímořských států i tzv. </a:t>
            </a:r>
            <a:r>
              <a:rPr lang="cs-CZ" sz="1800" b="1" dirty="0" smtClean="0"/>
              <a:t>pobřežní vody </a:t>
            </a:r>
            <a:r>
              <a:rPr lang="cs-CZ" sz="1800" dirty="0" smtClean="0"/>
              <a:t>(teritoriální vody), tj. </a:t>
            </a:r>
            <a:r>
              <a:rPr lang="cs-CZ" sz="1800" b="1" dirty="0" smtClean="0"/>
              <a:t>mořské pásmo přiléhající k pobřeží</a:t>
            </a:r>
          </a:p>
          <a:p>
            <a:endParaRPr lang="cs-CZ" sz="1800" b="1" dirty="0" smtClean="0"/>
          </a:p>
          <a:p>
            <a:r>
              <a:rPr lang="cs-CZ" sz="1800" b="1" dirty="0" smtClean="0"/>
              <a:t>Úmluva OSN o mořském právu </a:t>
            </a:r>
            <a:r>
              <a:rPr lang="cs-CZ" sz="1800" dirty="0" smtClean="0"/>
              <a:t>(1982) </a:t>
            </a:r>
            <a:r>
              <a:rPr lang="cs-CZ" sz="1800" dirty="0" smtClean="0">
                <a:latin typeface="Times New Roman"/>
                <a:cs typeface="Times New Roman"/>
              </a:rPr>
              <a:t>→ teritoriální vody do šíře 12 mil (22,238 km), součást i mořské dno, podzemí a vzdušný prostor nad ním, plavba cizím plavidlům povolena</a:t>
            </a:r>
          </a:p>
          <a:p>
            <a:endParaRPr lang="cs-CZ" sz="1800" u="sng" dirty="0" smtClean="0">
              <a:latin typeface="Times New Roman"/>
              <a:cs typeface="Times New Roman"/>
            </a:endParaRPr>
          </a:p>
          <a:p>
            <a:r>
              <a:rPr lang="cs-CZ" sz="1800" u="sng" dirty="0" smtClean="0">
                <a:latin typeface="Times New Roman"/>
                <a:cs typeface="Times New Roman"/>
              </a:rPr>
              <a:t>Funkce státní hranice</a:t>
            </a:r>
            <a:r>
              <a:rPr lang="cs-CZ" sz="1800" dirty="0" smtClean="0">
                <a:latin typeface="Times New Roman"/>
                <a:cs typeface="Times New Roman"/>
              </a:rPr>
              <a:t>: </a:t>
            </a:r>
            <a:r>
              <a:rPr lang="cs-CZ" sz="1800" b="1" dirty="0" smtClean="0">
                <a:latin typeface="Times New Roman"/>
                <a:cs typeface="Times New Roman"/>
              </a:rPr>
              <a:t>dělící</a:t>
            </a:r>
            <a:r>
              <a:rPr lang="cs-CZ" sz="1800" dirty="0" smtClean="0">
                <a:latin typeface="Times New Roman"/>
                <a:cs typeface="Times New Roman"/>
              </a:rPr>
              <a:t> a </a:t>
            </a:r>
            <a:r>
              <a:rPr lang="cs-CZ" sz="1800" b="1" dirty="0" smtClean="0">
                <a:latin typeface="Times New Roman"/>
                <a:cs typeface="Times New Roman"/>
              </a:rPr>
              <a:t>spojující</a:t>
            </a:r>
            <a:r>
              <a:rPr lang="cs-CZ" sz="1800" dirty="0" smtClean="0">
                <a:latin typeface="Times New Roman"/>
                <a:cs typeface="Times New Roman"/>
              </a:rPr>
              <a:t>, ve vyspělém světě spojující → tok informací, financí, osob a zboží, omezován pouze nelegální přesun (teroristé, drogy…)</a:t>
            </a:r>
            <a:endParaRPr lang="en-US" sz="18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054250"/>
          </a:xfrm>
        </p:spPr>
        <p:txBody>
          <a:bodyPr/>
          <a:lstStyle/>
          <a:p>
            <a:r>
              <a:rPr lang="cs-CZ" sz="3600" b="1" u="sng" dirty="0"/>
              <a:t/>
            </a:r>
            <a:br>
              <a:rPr lang="cs-CZ" sz="3600" b="1" u="sng" dirty="0"/>
            </a:br>
            <a:r>
              <a:rPr lang="cs-CZ" sz="3600" b="1" u="sng" dirty="0" smtClean="0"/>
              <a:t> </a:t>
            </a:r>
            <a:r>
              <a:rPr lang="cs-CZ" sz="3600" b="1" u="sng" dirty="0"/>
              <a:t>Stát, státní hranice, státní území 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42749766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99247" y="2248347"/>
            <a:ext cx="7905201" cy="4276997"/>
          </a:xfrm>
        </p:spPr>
        <p:txBody>
          <a:bodyPr>
            <a:normAutofit/>
          </a:bodyPr>
          <a:lstStyle/>
          <a:p>
            <a:r>
              <a:rPr lang="cs-CZ" sz="1900" b="1" dirty="0" smtClean="0"/>
              <a:t>(1) Podle politického systému na autokracie a demokracie (nedemokratické a demokratické státy)</a:t>
            </a:r>
          </a:p>
          <a:p>
            <a:pPr>
              <a:buFont typeface="Wingdings" pitchFamily="2" charset="2"/>
              <a:buChar char="Ø"/>
            </a:pPr>
            <a:r>
              <a:rPr lang="cs-CZ" sz="1900" b="1" u="sng" dirty="0" smtClean="0"/>
              <a:t>Autokracie</a:t>
            </a:r>
            <a:r>
              <a:rPr lang="cs-CZ" sz="1900" u="sng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cs-CZ" sz="1900" b="1" dirty="0" smtClean="0"/>
              <a:t>Neomezená státní moc v rukou jednotlivce nebo úzké skupiny lidí, výkon moci se většinou opírá o ozbrojené síly                               a byrokratickou státní správu</a:t>
            </a:r>
          </a:p>
          <a:p>
            <a:pPr lvl="1">
              <a:buFont typeface="Arial" pitchFamily="34" charset="0"/>
              <a:buChar char="•"/>
            </a:pPr>
            <a:r>
              <a:rPr lang="cs-CZ" sz="1900" dirty="0" smtClean="0"/>
              <a:t>Diktatury (některé africké a latinskoamerické země </a:t>
            </a:r>
            <a:r>
              <a:rPr lang="cs-CZ" sz="1900" dirty="0" smtClean="0">
                <a:latin typeface="Times New Roman"/>
                <a:cs typeface="Times New Roman"/>
              </a:rPr>
              <a:t>→ Súdán, Libérie, Haiti aj.)</a:t>
            </a:r>
          </a:p>
          <a:p>
            <a:pPr lvl="1">
              <a:buFont typeface="Arial" pitchFamily="34" charset="0"/>
              <a:buChar char="•"/>
            </a:pPr>
            <a:r>
              <a:rPr lang="cs-CZ" sz="1900" dirty="0" smtClean="0">
                <a:latin typeface="Times New Roman"/>
                <a:cs typeface="Times New Roman"/>
              </a:rPr>
              <a:t>Nejvyšší stupeň </a:t>
            </a:r>
            <a:r>
              <a:rPr lang="cs-CZ" sz="1900" b="1" dirty="0" smtClean="0">
                <a:latin typeface="Times New Roman"/>
                <a:cs typeface="Times New Roman"/>
              </a:rPr>
              <a:t>totalitarismus</a:t>
            </a:r>
            <a:r>
              <a:rPr lang="cs-CZ" sz="1900" dirty="0" smtClean="0">
                <a:latin typeface="Times New Roman"/>
                <a:cs typeface="Times New Roman"/>
              </a:rPr>
              <a:t> (realizace státní ideologie ve všech oblastech společenského života pomocí násilí),                                                př.: </a:t>
            </a:r>
            <a:r>
              <a:rPr lang="cs-CZ" sz="1900" i="1" dirty="0" smtClean="0">
                <a:latin typeface="Times New Roman"/>
                <a:cs typeface="Times New Roman"/>
              </a:rPr>
              <a:t>fašismus</a:t>
            </a:r>
            <a:r>
              <a:rPr lang="cs-CZ" sz="1900" dirty="0" smtClean="0">
                <a:latin typeface="Times New Roman"/>
                <a:cs typeface="Times New Roman"/>
              </a:rPr>
              <a:t> (Německo 1933-1945),  </a:t>
            </a:r>
            <a:r>
              <a:rPr lang="cs-CZ" sz="1900" i="1" dirty="0" smtClean="0">
                <a:latin typeface="Times New Roman"/>
                <a:cs typeface="Times New Roman"/>
              </a:rPr>
              <a:t>komunismus</a:t>
            </a:r>
            <a:r>
              <a:rPr lang="cs-CZ" sz="1900" dirty="0" smtClean="0">
                <a:latin typeface="Times New Roman"/>
                <a:cs typeface="Times New Roman"/>
              </a:rPr>
              <a:t> (SSSR 1917-1991)</a:t>
            </a:r>
          </a:p>
          <a:p>
            <a:pPr lvl="1">
              <a:buFont typeface="Arial" pitchFamily="34" charset="0"/>
              <a:buChar char="•"/>
            </a:pPr>
            <a:r>
              <a:rPr lang="cs-CZ" sz="1900" dirty="0" smtClean="0">
                <a:latin typeface="Times New Roman"/>
                <a:cs typeface="Times New Roman"/>
              </a:rPr>
              <a:t>Zvláštní typ: </a:t>
            </a:r>
            <a:r>
              <a:rPr lang="cs-CZ" sz="1900" b="1" dirty="0" smtClean="0">
                <a:latin typeface="Times New Roman"/>
                <a:cs typeface="Times New Roman"/>
              </a:rPr>
              <a:t>autoritářský režim </a:t>
            </a:r>
            <a:r>
              <a:rPr lang="cs-CZ" sz="1900" dirty="0" smtClean="0">
                <a:latin typeface="Times New Roman"/>
                <a:cs typeface="Times New Roman"/>
              </a:rPr>
              <a:t>(Španělsko za Francisca Franca 1892-1975)</a:t>
            </a:r>
            <a:endParaRPr lang="cs-CZ" sz="1900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cs-CZ" sz="3600" b="1" u="sng" dirty="0" smtClean="0"/>
              <a:t>Politickogeografická                           a </a:t>
            </a:r>
            <a:r>
              <a:rPr lang="cs-CZ" sz="3600" b="1" u="sng" dirty="0"/>
              <a:t>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8914832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2132856"/>
            <a:ext cx="7833193" cy="406097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1800" b="1" u="sng" dirty="0" smtClean="0"/>
              <a:t>Demokracie</a:t>
            </a:r>
          </a:p>
          <a:p>
            <a:pPr lvl="1">
              <a:buFont typeface="Arial" pitchFamily="34" charset="0"/>
              <a:buChar char="•"/>
            </a:pPr>
            <a:r>
              <a:rPr lang="cs-CZ" sz="1800" b="1" dirty="0" smtClean="0"/>
              <a:t>Účast lidu na řízení společnosti, vláda lidu založena na ústavě umožňující legální existenci opozice (pluralismus)</a:t>
            </a:r>
          </a:p>
          <a:p>
            <a:pPr lvl="1">
              <a:buFont typeface="Arial" pitchFamily="34" charset="0"/>
              <a:buChar char="•"/>
            </a:pPr>
            <a:endParaRPr lang="cs-CZ" sz="1800" u="sng" dirty="0" smtClean="0"/>
          </a:p>
          <a:p>
            <a:pPr lvl="1">
              <a:buFont typeface="Arial" pitchFamily="34" charset="0"/>
              <a:buChar char="•"/>
            </a:pPr>
            <a:r>
              <a:rPr lang="cs-CZ" sz="1800" u="sng" dirty="0" smtClean="0"/>
              <a:t>Dělba moci</a:t>
            </a:r>
            <a:r>
              <a:rPr lang="cs-CZ" sz="1800" dirty="0" smtClean="0"/>
              <a:t> (zákonodárná, výkonná a soudní), zajištěna spoluúčast občanů na polit. rozhodování, občanská práva a svobody (volby, sdružování, projevu, náboženského vyznání apod.)</a:t>
            </a:r>
          </a:p>
          <a:p>
            <a:pPr lvl="1">
              <a:buFont typeface="Arial" pitchFamily="34" charset="0"/>
              <a:buChar char="•"/>
            </a:pPr>
            <a:endParaRPr lang="cs-CZ" sz="1800" dirty="0" smtClean="0"/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Nejčastější forma demokracie: </a:t>
            </a:r>
            <a:r>
              <a:rPr lang="cs-CZ" sz="1800" b="1" dirty="0" smtClean="0"/>
              <a:t>parlamentní demokracie </a:t>
            </a:r>
            <a:r>
              <a:rPr lang="cs-CZ" sz="1800" dirty="0" smtClean="0"/>
              <a:t>(demokratické republiky a konstituční monarchie) </a:t>
            </a:r>
          </a:p>
          <a:p>
            <a:pPr lvl="1">
              <a:buFont typeface="Arial" pitchFamily="34" charset="0"/>
              <a:buChar char="•"/>
            </a:pPr>
            <a:endParaRPr lang="cs-CZ" sz="1800" dirty="0" smtClean="0"/>
          </a:p>
          <a:p>
            <a:pPr lvl="1">
              <a:buFont typeface="Arial" pitchFamily="34" charset="0"/>
              <a:buChar char="•"/>
            </a:pPr>
            <a:r>
              <a:rPr lang="cs-CZ" sz="1800" dirty="0" smtClean="0"/>
              <a:t>Nejvyšší orgány:  </a:t>
            </a:r>
            <a:r>
              <a:rPr lang="cs-CZ" sz="1800" b="1" dirty="0" smtClean="0"/>
              <a:t>parlament</a:t>
            </a:r>
            <a:r>
              <a:rPr lang="cs-CZ" sz="1800" dirty="0" smtClean="0"/>
              <a:t> (zákonodárná moc), </a:t>
            </a:r>
            <a:r>
              <a:rPr lang="cs-CZ" sz="1800" b="1" dirty="0" smtClean="0"/>
              <a:t>vláda</a:t>
            </a:r>
            <a:r>
              <a:rPr lang="cs-CZ" sz="1800" dirty="0" smtClean="0"/>
              <a:t> (výkonná)    a </a:t>
            </a:r>
            <a:r>
              <a:rPr lang="cs-CZ" sz="1800" b="1" dirty="0" smtClean="0"/>
              <a:t>státní představitel </a:t>
            </a:r>
            <a:r>
              <a:rPr lang="cs-CZ" sz="1800" dirty="0" smtClean="0"/>
              <a:t>(prezident či panovník)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 smtClean="0"/>
              <a:t> Politickogeografická                                a 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34460665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2132856"/>
            <a:ext cx="7745505" cy="3877815"/>
          </a:xfrm>
        </p:spPr>
        <p:txBody>
          <a:bodyPr>
            <a:noAutofit/>
          </a:bodyPr>
          <a:lstStyle/>
          <a:p>
            <a:r>
              <a:rPr lang="cs-CZ" sz="1800" b="1" dirty="0" smtClean="0"/>
              <a:t> (2) Podle formy vlády na monarchie a republiky</a:t>
            </a:r>
          </a:p>
          <a:p>
            <a:pPr>
              <a:buFont typeface="Wingdings" pitchFamily="2" charset="2"/>
              <a:buChar char="Ø"/>
            </a:pPr>
            <a:r>
              <a:rPr lang="cs-CZ" sz="1800" b="1" u="sng" dirty="0" smtClean="0"/>
              <a:t>Monarchie</a:t>
            </a:r>
          </a:p>
          <a:p>
            <a:pPr lvl="1">
              <a:buFont typeface="Arial" pitchFamily="34" charset="0"/>
              <a:buChar char="•"/>
            </a:pPr>
            <a:r>
              <a:rPr lang="cs-CZ" sz="1800" b="1" dirty="0" smtClean="0"/>
              <a:t>Hlavou státu panovník (monarcha – král, císař, kníže atd.)                        s politickými privilegii</a:t>
            </a:r>
          </a:p>
          <a:p>
            <a:pPr lvl="1">
              <a:buFont typeface="Arial" pitchFamily="34" charset="0"/>
              <a:buChar char="•"/>
            </a:pPr>
            <a:endParaRPr lang="cs-CZ" sz="800" b="1" dirty="0" smtClean="0"/>
          </a:p>
          <a:p>
            <a:pPr lvl="1">
              <a:buFont typeface="Arial" pitchFamily="34" charset="0"/>
              <a:buChar char="•"/>
            </a:pPr>
            <a:r>
              <a:rPr lang="cs-CZ" sz="1800" b="1" dirty="0" smtClean="0"/>
              <a:t>Konstituční/ústavní </a:t>
            </a:r>
            <a:r>
              <a:rPr lang="cs-CZ" sz="1800" dirty="0" smtClean="0"/>
              <a:t>a</a:t>
            </a:r>
            <a:r>
              <a:rPr lang="cs-CZ" sz="1800" b="1" dirty="0" smtClean="0"/>
              <a:t> absolutní/absolutistické</a:t>
            </a:r>
          </a:p>
          <a:p>
            <a:pPr lvl="2">
              <a:buFont typeface="Courier New" pitchFamily="49" charset="0"/>
              <a:buChar char="o"/>
            </a:pPr>
            <a:r>
              <a:rPr lang="cs-CZ" sz="1800" b="1" dirty="0" smtClean="0"/>
              <a:t>Konstituční </a:t>
            </a:r>
            <a:r>
              <a:rPr lang="cs-CZ" sz="1800" dirty="0" smtClean="0">
                <a:latin typeface="Times New Roman"/>
                <a:cs typeface="Times New Roman"/>
              </a:rPr>
              <a:t>→ moc panovníka omezena ústavou (reprezentační poslání a nadstranická role), např. Velká Británie, Dánsko, Švédsko, Španělsko…</a:t>
            </a:r>
          </a:p>
          <a:p>
            <a:pPr lvl="2">
              <a:buFont typeface="Courier New" pitchFamily="49" charset="0"/>
              <a:buChar char="o"/>
            </a:pPr>
            <a:endParaRPr lang="cs-CZ" sz="800" b="1" dirty="0" smtClean="0">
              <a:latin typeface="Times New Roman"/>
              <a:cs typeface="Times New Roman"/>
            </a:endParaRPr>
          </a:p>
          <a:p>
            <a:pPr lvl="2">
              <a:buFont typeface="Courier New" pitchFamily="49" charset="0"/>
              <a:buChar char="o"/>
            </a:pPr>
            <a:r>
              <a:rPr lang="cs-CZ" sz="1800" b="1" dirty="0" smtClean="0">
                <a:latin typeface="Times New Roman"/>
                <a:cs typeface="Times New Roman"/>
              </a:rPr>
              <a:t>Absolutní </a:t>
            </a:r>
            <a:r>
              <a:rPr lang="cs-CZ" sz="1800" dirty="0" smtClean="0">
                <a:latin typeface="Times New Roman"/>
                <a:cs typeface="Times New Roman"/>
              </a:rPr>
              <a:t>→ veškerá státní moc ztělesněna v osobě panovníka, není omezen žádnou legální autoritou, např. Saudská Arábie, Omán, Bahrajn, Brunej…, zvláštní formou je teokratická absolutní monarchie Vatikán v čele s papežem</a:t>
            </a:r>
            <a:endParaRPr lang="cs-CZ" sz="1800" b="1" dirty="0" smtClean="0"/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>
              <a:latin typeface="Times New Roman"/>
              <a:cs typeface="Times New Roman"/>
            </a:endParaRPr>
          </a:p>
          <a:p>
            <a:pPr lvl="1">
              <a:buFont typeface="Arial" pitchFamily="34" charset="0"/>
              <a:buChar char="•"/>
            </a:pPr>
            <a:endParaRPr lang="cs-CZ" sz="1800" dirty="0" smtClean="0">
              <a:latin typeface="Times New Roman"/>
              <a:cs typeface="Times New Roman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 smtClean="0"/>
              <a:t>Politickogeografická                                 a </a:t>
            </a:r>
            <a:r>
              <a:rPr lang="cs-CZ" sz="3600" b="1" u="sng" dirty="0"/>
              <a:t>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7096800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99247" y="2248347"/>
            <a:ext cx="7905201" cy="4349005"/>
          </a:xfrm>
        </p:spPr>
        <p:txBody>
          <a:bodyPr>
            <a:normAutofit fontScale="92500" lnSpcReduction="10000"/>
          </a:bodyPr>
          <a:lstStyle/>
          <a:p>
            <a:pPr marL="651510" lvl="2" indent="-285750">
              <a:buFont typeface="Courier New" pitchFamily="49" charset="0"/>
              <a:buChar char="o"/>
            </a:pPr>
            <a:r>
              <a:rPr lang="cs-CZ" sz="1800" dirty="0">
                <a:latin typeface="Times New Roman"/>
                <a:cs typeface="Times New Roman"/>
              </a:rPr>
              <a:t>Specifická skupina – monarchie v personální unii s VB (</a:t>
            </a:r>
            <a:r>
              <a:rPr lang="cs-CZ" sz="1800" dirty="0" err="1">
                <a:latin typeface="Times New Roman"/>
                <a:cs typeface="Times New Roman"/>
              </a:rPr>
              <a:t>Commonwealth</a:t>
            </a:r>
            <a:r>
              <a:rPr lang="cs-CZ" sz="1800" dirty="0">
                <a:latin typeface="Times New Roman"/>
                <a:cs typeface="Times New Roman"/>
              </a:rPr>
              <a:t>), pouze společný formální panovník jinak samostatných států (Kanada, Austrálie, Nový Zéland, JAR</a:t>
            </a:r>
            <a:r>
              <a:rPr lang="cs-CZ" sz="1800" dirty="0" smtClean="0">
                <a:latin typeface="Times New Roman"/>
                <a:cs typeface="Times New Roman"/>
              </a:rPr>
              <a:t>…)</a:t>
            </a:r>
          </a:p>
          <a:p>
            <a:pPr marL="651510" lvl="2" indent="-285750">
              <a:buFont typeface="Courier New" pitchFamily="49" charset="0"/>
              <a:buChar char="o"/>
            </a:pPr>
            <a:endParaRPr lang="cs-CZ" sz="900" dirty="0">
              <a:latin typeface="Times New Roman"/>
              <a:cs typeface="Times New Roman"/>
            </a:endParaRPr>
          </a:p>
          <a:p>
            <a:pPr marL="651510" lvl="2" indent="-285750">
              <a:buFont typeface="Wingdings" pitchFamily="2" charset="2"/>
              <a:buChar char="Ø"/>
            </a:pPr>
            <a:r>
              <a:rPr lang="cs-CZ" sz="1800" b="1" dirty="0" smtClean="0">
                <a:latin typeface="Times New Roman"/>
                <a:cs typeface="Times New Roman"/>
              </a:rPr>
              <a:t>Republika</a:t>
            </a:r>
            <a:endParaRPr lang="cs-CZ" sz="1800" b="1" dirty="0" smtClean="0"/>
          </a:p>
          <a:p>
            <a:pPr marL="1017270" lvl="3" indent="-285750">
              <a:buFont typeface="Arial" pitchFamily="34" charset="0"/>
              <a:buChar char="•"/>
            </a:pPr>
            <a:r>
              <a:rPr lang="cs-CZ" b="1" dirty="0" smtClean="0">
                <a:latin typeface="Times New Roman"/>
                <a:cs typeface="Times New Roman"/>
              </a:rPr>
              <a:t>Suverénní moc má lid, který si volí na určité období svého představitele (prezidenta) a zastupitelský sbor (parlament)</a:t>
            </a:r>
          </a:p>
          <a:p>
            <a:pPr marL="1017270" lvl="3" indent="-285750">
              <a:buFont typeface="Arial" pitchFamily="34" charset="0"/>
              <a:buChar char="•"/>
            </a:pPr>
            <a:r>
              <a:rPr lang="cs-CZ" dirty="0" smtClean="0">
                <a:latin typeface="Times New Roman"/>
                <a:cs typeface="Times New Roman"/>
              </a:rPr>
              <a:t>Podle podílu pravomocí rozlišujeme:</a:t>
            </a:r>
          </a:p>
          <a:p>
            <a:pPr marL="1017270" lvl="3" indent="-285750">
              <a:buFont typeface="Courier New" pitchFamily="49" charset="0"/>
              <a:buChar char="o"/>
            </a:pPr>
            <a:r>
              <a:rPr lang="cs-CZ" b="1" dirty="0" smtClean="0">
                <a:latin typeface="Times New Roman"/>
                <a:cs typeface="Times New Roman"/>
              </a:rPr>
              <a:t>Prezidentský systém/republika </a:t>
            </a:r>
            <a:r>
              <a:rPr lang="cs-CZ" dirty="0" smtClean="0">
                <a:latin typeface="Times New Roman"/>
                <a:cs typeface="Times New Roman"/>
              </a:rPr>
              <a:t>→ propojení funkce s předsedou vlády, rozsáhlé pravomoci, relativně nezávislý na parlamentu (USA, Argentina, Brazílie)</a:t>
            </a:r>
          </a:p>
          <a:p>
            <a:pPr marL="1017270" lvl="3" indent="-285750">
              <a:buFont typeface="Courier New" pitchFamily="49" charset="0"/>
              <a:buChar char="o"/>
            </a:pPr>
            <a:r>
              <a:rPr lang="cs-CZ" b="1" dirty="0" smtClean="0">
                <a:latin typeface="Times New Roman"/>
                <a:cs typeface="Times New Roman"/>
              </a:rPr>
              <a:t>Parlamentní systém </a:t>
            </a:r>
            <a:r>
              <a:rPr lang="cs-CZ" dirty="0" smtClean="0">
                <a:latin typeface="Times New Roman"/>
                <a:cs typeface="Times New Roman"/>
              </a:rPr>
              <a:t>→ prezident omezen parlamentem, výkonná moc přímo závislá na moci zákonodárné (Itálie, Irsko, Maďarsko)</a:t>
            </a:r>
          </a:p>
          <a:p>
            <a:pPr marL="1017270" lvl="3" indent="-285750">
              <a:buFont typeface="Courier New" pitchFamily="49" charset="0"/>
              <a:buChar char="o"/>
            </a:pPr>
            <a:r>
              <a:rPr lang="cs-CZ" b="1" dirty="0" smtClean="0">
                <a:latin typeface="Times New Roman"/>
                <a:cs typeface="Times New Roman"/>
              </a:rPr>
              <a:t>Poloprezidentský systém </a:t>
            </a:r>
            <a:r>
              <a:rPr lang="cs-CZ" dirty="0" smtClean="0">
                <a:latin typeface="Times New Roman"/>
                <a:cs typeface="Times New Roman"/>
              </a:rPr>
              <a:t>→ polit. systém usilující o optimální propojení funkce prezidenta a parlamentu, výkonná moc rozdělena mezi prezidenta                   a předsedu vlády</a:t>
            </a:r>
            <a:endParaRPr lang="cs-CZ" dirty="0">
              <a:latin typeface="Times New Roman"/>
              <a:cs typeface="Times New Roman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 smtClean="0"/>
              <a:t> </a:t>
            </a:r>
            <a:r>
              <a:rPr lang="cs-CZ" sz="3600" b="1" u="sng" dirty="0"/>
              <a:t>Politickogeografická                       </a:t>
            </a:r>
            <a:r>
              <a:rPr lang="cs-CZ" sz="3600" b="1" u="sng" dirty="0" smtClean="0"/>
              <a:t>           </a:t>
            </a:r>
            <a:r>
              <a:rPr lang="cs-CZ" sz="3600" b="1" u="sng" dirty="0"/>
              <a:t>a 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12865845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99247" y="2248347"/>
            <a:ext cx="7761185" cy="4204989"/>
          </a:xfrm>
        </p:spPr>
        <p:txBody>
          <a:bodyPr>
            <a:normAutofit fontScale="92500" lnSpcReduction="20000"/>
          </a:bodyPr>
          <a:lstStyle/>
          <a:p>
            <a:r>
              <a:rPr lang="cs-CZ" sz="1800" b="1" dirty="0" smtClean="0"/>
              <a:t>(3) Podle územní organizace (vztah mezi centrální vládou a rozsahem regionálních kompetencí) na státy unitární a federace</a:t>
            </a:r>
          </a:p>
          <a:p>
            <a:pPr>
              <a:buFont typeface="Wingdings" pitchFamily="2" charset="2"/>
              <a:buChar char="Ø"/>
            </a:pPr>
            <a:endParaRPr lang="cs-CZ" sz="1800" b="1" dirty="0" smtClean="0"/>
          </a:p>
          <a:p>
            <a:pPr>
              <a:buFont typeface="Wingdings" pitchFamily="2" charset="2"/>
              <a:buChar char="Ø"/>
            </a:pPr>
            <a:r>
              <a:rPr lang="cs-CZ" sz="1800" b="1" dirty="0" smtClean="0"/>
              <a:t>Stát unitární</a:t>
            </a:r>
          </a:p>
          <a:p>
            <a:pPr lvl="1">
              <a:buFont typeface="Arial" pitchFamily="34" charset="0"/>
              <a:buChar char="•"/>
            </a:pPr>
            <a:r>
              <a:rPr lang="cs-CZ" sz="1600" b="1" dirty="0" smtClean="0"/>
              <a:t>Politický systém řízen z jednoho  vládního centra = jediná soustava nejvyšších orgánů a jedna ústava </a:t>
            </a:r>
            <a:r>
              <a:rPr lang="cs-CZ" sz="1600" dirty="0" smtClean="0"/>
              <a:t>(Polsko, Česká republika, Finsko…)</a:t>
            </a:r>
          </a:p>
          <a:p>
            <a:pPr marL="411480" lvl="1" indent="0">
              <a:buNone/>
            </a:pPr>
            <a:endParaRPr lang="cs-CZ" sz="800" b="1" dirty="0" smtClean="0"/>
          </a:p>
          <a:p>
            <a:pPr>
              <a:buFont typeface="Wingdings" pitchFamily="2" charset="2"/>
              <a:buChar char="Ø"/>
            </a:pPr>
            <a:r>
              <a:rPr lang="cs-CZ" sz="1800" b="1" dirty="0" smtClean="0"/>
              <a:t>Federace</a:t>
            </a:r>
          </a:p>
          <a:p>
            <a:pPr lvl="1">
              <a:buFont typeface="Arial" pitchFamily="34" charset="0"/>
              <a:buChar char="•"/>
            </a:pPr>
            <a:r>
              <a:rPr lang="cs-CZ" sz="1600" b="1" dirty="0" smtClean="0"/>
              <a:t>Několik států tvoří jednotný federální stát se společnou ústavou, občanstvím a nejvyššími státními orgány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 smtClean="0"/>
              <a:t>Společná obvykle zahraniční a měnová politika + obrana, každý stát si sám řídí např. kulturu a školství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 smtClean="0"/>
              <a:t>Vznik sloučením nezávislých států nebo rozpadem unitárního státu (národnostní principy, historické oblasti)</a:t>
            </a:r>
          </a:p>
          <a:p>
            <a:pPr lvl="1">
              <a:buFont typeface="Arial" pitchFamily="34" charset="0"/>
              <a:buChar char="•"/>
            </a:pPr>
            <a:r>
              <a:rPr lang="cs-CZ" sz="1600" dirty="0" smtClean="0"/>
              <a:t>Různé názvy členských států: republiky (Rusko), spolkové země (Německo, Rakousko), státy (USA, Brazílie), kantony (Švýcarsko)</a:t>
            </a:r>
          </a:p>
          <a:p>
            <a:pPr lvl="1">
              <a:buFont typeface="Arial" pitchFamily="34" charset="0"/>
              <a:buChar char="•"/>
            </a:pPr>
            <a:endParaRPr lang="cs-CZ" sz="1600" dirty="0"/>
          </a:p>
          <a:p>
            <a:pPr>
              <a:buFont typeface="Wingdings" pitchFamily="2" charset="2"/>
              <a:buChar char="Ø"/>
            </a:pPr>
            <a:r>
              <a:rPr lang="cs-CZ" sz="1800" dirty="0" smtClean="0"/>
              <a:t>Žádná </a:t>
            </a:r>
            <a:r>
              <a:rPr lang="cs-CZ" sz="1800" b="1" dirty="0" smtClean="0"/>
              <a:t>konfederace</a:t>
            </a:r>
            <a:r>
              <a:rPr lang="cs-CZ" sz="1800" dirty="0" smtClean="0"/>
              <a:t>  v současné době neexistuje</a:t>
            </a:r>
          </a:p>
          <a:p>
            <a:pPr lvl="1">
              <a:buFont typeface="Arial" pitchFamily="34" charset="0"/>
              <a:buChar char="•"/>
            </a:pPr>
            <a:endParaRPr lang="cs-CZ" sz="1600" dirty="0"/>
          </a:p>
          <a:p>
            <a:pPr lvl="1">
              <a:buFont typeface="Arial" pitchFamily="34" charset="0"/>
              <a:buChar char="•"/>
            </a:pP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u="sng" dirty="0" smtClean="0"/>
              <a:t> </a:t>
            </a:r>
            <a:r>
              <a:rPr lang="cs-CZ" sz="3600" b="1" u="sng" dirty="0"/>
              <a:t>Politickogeografická                     </a:t>
            </a:r>
            <a:r>
              <a:rPr lang="cs-CZ" sz="3600" b="1" u="sng" dirty="0" smtClean="0"/>
              <a:t>           </a:t>
            </a:r>
            <a:r>
              <a:rPr lang="cs-CZ" sz="3600" b="1" u="sng" dirty="0"/>
              <a:t>a socioekonomická klasifikace států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31147305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vrdý obal">
  <a:themeElements>
    <a:clrScheme name="Tvrdý obal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Tvrdý obal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vrdý obal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2QZ4H56NJ3VP-63-1862</_dlc_DocId>
    <_dlc_DocIdUrl xmlns="739c032b-a5be-4b43-b007-0b056e5ef5b0">
      <Url>https://sharepoint.postupicka.cz/seminar4/_layouts/DocIdRedir.aspx?ID=2QZ4H56NJ3VP-63-1862</Url>
      <Description>2QZ4H56NJ3VP-63-1862</Description>
    </_dlc_DocIdUrl>
  </documentManagement>
</p:properties>
</file>

<file path=customXml/itemProps1.xml><?xml version="1.0" encoding="utf-8"?>
<ds:datastoreItem xmlns:ds="http://schemas.openxmlformats.org/officeDocument/2006/customXml" ds:itemID="{57A10038-49FC-420D-9A60-97BE1415586F}"/>
</file>

<file path=customXml/itemProps2.xml><?xml version="1.0" encoding="utf-8"?>
<ds:datastoreItem xmlns:ds="http://schemas.openxmlformats.org/officeDocument/2006/customXml" ds:itemID="{130A4D6C-9BA8-40E7-9A34-A219295AD378}"/>
</file>

<file path=customXml/itemProps3.xml><?xml version="1.0" encoding="utf-8"?>
<ds:datastoreItem xmlns:ds="http://schemas.openxmlformats.org/officeDocument/2006/customXml" ds:itemID="{5AFCF8BB-B191-43B4-8931-1CE2F3514304}"/>
</file>

<file path=customXml/itemProps4.xml><?xml version="1.0" encoding="utf-8"?>
<ds:datastoreItem xmlns:ds="http://schemas.openxmlformats.org/officeDocument/2006/customXml" ds:itemID="{CB41FE64-8E32-483E-A729-3CDC83EAD4B2}"/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559</TotalTime>
  <Words>1607</Words>
  <Application>Microsoft Office PowerPoint</Application>
  <PresentationFormat>Předvádění na obrazovce (4:3)</PresentationFormat>
  <Paragraphs>220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Tvrdý obal</vt:lpstr>
      <vt:lpstr>Základy politické geografie, současné konflikty a ohniska napětí </vt:lpstr>
      <vt:lpstr>  Stát, státní hranice, státní území </vt:lpstr>
      <vt:lpstr>  Stát, státní hranice, státní území </vt:lpstr>
      <vt:lpstr>  Stát, státní hranice, státní území </vt:lpstr>
      <vt:lpstr>Politickogeografická                           a socioekonomická klasifikace států</vt:lpstr>
      <vt:lpstr> Politickogeografická                                a socioekonomická klasifikace států</vt:lpstr>
      <vt:lpstr>Politickogeografická                                 a socioekonomická klasifikace států</vt:lpstr>
      <vt:lpstr> Politickogeografická                                  a socioekonomická klasifikace států</vt:lpstr>
      <vt:lpstr> Politickogeografická                                a socioekonomická klasifikace států</vt:lpstr>
      <vt:lpstr> Politickogeografická                             a socioekonomická klasifikace států</vt:lpstr>
      <vt:lpstr> Politickogeografická                             a socioekonomická klasifikace států</vt:lpstr>
      <vt:lpstr> Politickogeografická                             a socioekonomická klasifikace států</vt:lpstr>
      <vt:lpstr> Politickogeografická                             a socioekonomická klasifikace států</vt:lpstr>
      <vt:lpstr> Politickogeografická                             a socioekonomická klasifikace států</vt:lpstr>
      <vt:lpstr>Současné konflikty a ohniska napětí</vt:lpstr>
      <vt:lpstr>Současné konflikty a ohniska napětí</vt:lpstr>
      <vt:lpstr>Současné konflikty a ohniska napětí</vt:lpstr>
      <vt:lpstr>Základy politické geografie, současné konflikty a ohniska napětí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geografie, současné konflikty a ohniska napětí</dc:title>
  <dc:creator>Marquesaw</dc:creator>
  <cp:lastModifiedBy>Marquesaw</cp:lastModifiedBy>
  <cp:revision>59</cp:revision>
  <dcterms:created xsi:type="dcterms:W3CDTF">2013-02-14T21:10:33Z</dcterms:created>
  <dcterms:modified xsi:type="dcterms:W3CDTF">2013-02-15T18:56:36Z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e323bb36-ff97-44ab-a937-786f4bfc6084</vt:lpwstr>
  </property>
</Properties>
</file>