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23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E8C78-332D-4459-BE88-C9BC126BC667}" type="datetimeFigureOut">
              <a:rPr lang="cs-CZ" smtClean="0"/>
              <a:t>28.2.2013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56908-A6DA-4295-85E4-6899DE5B662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42844" y="2143116"/>
            <a:ext cx="876150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 smtClean="0">
                <a:ln w="31550" cmpd="sng">
                  <a:solidFill>
                    <a:srgbClr val="C000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Organizace spojených národů </a:t>
            </a:r>
          </a:p>
          <a:p>
            <a:pPr algn="ctr"/>
            <a:r>
              <a:rPr lang="cs-CZ" sz="5400" b="1" dirty="0" smtClean="0">
                <a:ln w="31550" cmpd="sng">
                  <a:solidFill>
                    <a:srgbClr val="C000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OSN</a:t>
            </a:r>
            <a:endParaRPr lang="cs-CZ" sz="5400" b="1" cap="none" spc="0" dirty="0">
              <a:ln w="31550" cmpd="sng">
                <a:solidFill>
                  <a:srgbClr val="C00000"/>
                </a:solidFill>
                <a:prstDash val="solid"/>
              </a:ln>
              <a:solidFill>
                <a:schemeClr val="bg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Založena 26.6. 1945 v San Francisku</a:t>
            </a:r>
          </a:p>
          <a:p>
            <a:r>
              <a:rPr lang="cs-CZ" dirty="0" smtClean="0"/>
              <a:t>Charta OSN</a:t>
            </a:r>
          </a:p>
          <a:p>
            <a:r>
              <a:rPr lang="cs-CZ" dirty="0" smtClean="0"/>
              <a:t>50 zakládajících států včetně ČSR</a:t>
            </a:r>
          </a:p>
          <a:p>
            <a:r>
              <a:rPr lang="cs-CZ" dirty="0" smtClean="0"/>
              <a:t>Nahradila společnost národů</a:t>
            </a:r>
          </a:p>
          <a:p>
            <a:r>
              <a:rPr lang="cs-CZ" dirty="0" smtClean="0"/>
              <a:t>1. valné shromáždění – Londýn 1946</a:t>
            </a:r>
          </a:p>
          <a:p>
            <a:r>
              <a:rPr lang="cs-CZ" dirty="0" smtClean="0"/>
              <a:t>Cíle: zachování mezinárodního míru, bezpečnosti a zajištění mezinárodní spolupráce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Suverénní rovnost všech členů</a:t>
            </a:r>
          </a:p>
          <a:p>
            <a:r>
              <a:rPr lang="cs-CZ" dirty="0" smtClean="0"/>
              <a:t>Každý stát má své zastoupení (stálé mise)</a:t>
            </a:r>
          </a:p>
          <a:p>
            <a:r>
              <a:rPr lang="cs-CZ" dirty="0" smtClean="0"/>
              <a:t>Valné shromáždění – sjezd všech členů</a:t>
            </a:r>
          </a:p>
          <a:p>
            <a:r>
              <a:rPr lang="cs-CZ" dirty="0" smtClean="0"/>
              <a:t>1 stát = 1 hlas</a:t>
            </a:r>
          </a:p>
          <a:p>
            <a:r>
              <a:rPr lang="cs-CZ" dirty="0" smtClean="0"/>
              <a:t>Sídla OSN: New York, Ženeva, Vídeň, </a:t>
            </a:r>
            <a:r>
              <a:rPr lang="cs-CZ" dirty="0" smtClean="0"/>
              <a:t>Haag</a:t>
            </a:r>
            <a:endParaRPr lang="cs-CZ" dirty="0" smtClean="0"/>
          </a:p>
          <a:p>
            <a:r>
              <a:rPr lang="cs-CZ" dirty="0" smtClean="0"/>
              <a:t>Momentálně 192 členů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 instituce OSN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u="sng" dirty="0" smtClean="0"/>
              <a:t>Rada bezpečnosti:</a:t>
            </a:r>
            <a:r>
              <a:rPr lang="cs-CZ" dirty="0" smtClean="0"/>
              <a:t> 15 členů - 5 stálých (Čína, USA, VB, Francie, Rusko) + 10 volených na 2 roky</a:t>
            </a:r>
          </a:p>
          <a:p>
            <a:r>
              <a:rPr lang="cs-CZ" sz="2400" dirty="0" smtClean="0"/>
              <a:t>zachování míru ve světě</a:t>
            </a:r>
          </a:p>
          <a:p>
            <a:r>
              <a:rPr lang="cs-CZ" sz="2400" dirty="0" smtClean="0"/>
              <a:t>řešení sporů</a:t>
            </a:r>
          </a:p>
          <a:p>
            <a:r>
              <a:rPr lang="cs-CZ" sz="2400" dirty="0" smtClean="0"/>
              <a:t>úprava zbrojení</a:t>
            </a:r>
          </a:p>
          <a:p>
            <a:r>
              <a:rPr lang="cs-CZ" sz="2400" dirty="0" smtClean="0"/>
              <a:t>používání sankcí vůči narušiteli</a:t>
            </a:r>
          </a:p>
          <a:p>
            <a:r>
              <a:rPr lang="cs-CZ" sz="2400" dirty="0" smtClean="0"/>
              <a:t>podnikání vojenských akcí proti agresoru</a:t>
            </a:r>
          </a:p>
          <a:p>
            <a:r>
              <a:rPr lang="cs-CZ" sz="2400" dirty="0" smtClean="0"/>
              <a:t>navrhuje kandidáta na generálního tajemníka</a:t>
            </a:r>
          </a:p>
          <a:p>
            <a:r>
              <a:rPr lang="cs-CZ" sz="2400" dirty="0" smtClean="0"/>
              <a:t>spolu s Valným shromážděním volí soudce mezinárodního soudního dvora</a:t>
            </a:r>
          </a:p>
          <a:p>
            <a:r>
              <a:rPr lang="cs-CZ" sz="2400" dirty="0" smtClean="0"/>
              <a:t>předkládá zprávy o svojí činnosti valnému shromáždění</a:t>
            </a:r>
          </a:p>
          <a:p>
            <a:endParaRPr lang="cs-CZ" u="sng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u="sng" dirty="0" smtClean="0"/>
              <a:t>Ekonomická a sociální rada (ECOSOC)</a:t>
            </a:r>
            <a:r>
              <a:rPr lang="cs-CZ" u="sng" dirty="0" smtClean="0"/>
              <a:t>:</a:t>
            </a:r>
            <a:r>
              <a:rPr lang="cs-CZ" dirty="0" smtClean="0"/>
              <a:t> 54 členů volených na 3 roky</a:t>
            </a:r>
          </a:p>
          <a:p>
            <a:r>
              <a:rPr lang="cs-CZ" sz="2800" dirty="0" smtClean="0"/>
              <a:t>Zasedá 2x ročně (New York, Ženeva)</a:t>
            </a:r>
          </a:p>
          <a:p>
            <a:r>
              <a:rPr lang="cs-CZ" sz="2800" dirty="0" smtClean="0"/>
              <a:t>ekonomický, sociální, kulturní a zdravotní rozvoj</a:t>
            </a:r>
          </a:p>
          <a:p>
            <a:r>
              <a:rPr lang="cs-CZ" sz="2800" dirty="0" smtClean="0"/>
              <a:t>Dodržování lidských práv</a:t>
            </a:r>
          </a:p>
          <a:p>
            <a:r>
              <a:rPr lang="cs-CZ" sz="2800" dirty="0" smtClean="0"/>
              <a:t>dojednávání spolupráce s přidruženými odbornými mezinárodními organizacemi 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err="1" smtClean="0"/>
              <a:t>Poručenská</a:t>
            </a:r>
            <a:r>
              <a:rPr lang="cs-CZ" u="sng" dirty="0" smtClean="0"/>
              <a:t> rada:</a:t>
            </a:r>
            <a:r>
              <a:rPr lang="cs-CZ" dirty="0" smtClean="0"/>
              <a:t> 5 členů (Čína, USA, VB, Francie, Rusko)</a:t>
            </a:r>
          </a:p>
          <a:p>
            <a:r>
              <a:rPr lang="cs-CZ" dirty="0" smtClean="0"/>
              <a:t>Dnes neaktivní</a:t>
            </a:r>
          </a:p>
          <a:p>
            <a:r>
              <a:rPr lang="cs-CZ" dirty="0" smtClean="0"/>
              <a:t>Zabezpečení přechodu závislých a nesamostatných území na samostatná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Mezinárodní soudní dvůr:</a:t>
            </a:r>
            <a:r>
              <a:rPr lang="cs-CZ" dirty="0" smtClean="0"/>
              <a:t> 15 Soudců na 9 let, každé 3 roky se mění 1 třetina</a:t>
            </a:r>
          </a:p>
          <a:p>
            <a:r>
              <a:rPr lang="cs-CZ" dirty="0" smtClean="0"/>
              <a:t>Sídlo </a:t>
            </a:r>
            <a:r>
              <a:rPr lang="cs-CZ" smtClean="0"/>
              <a:t>v </a:t>
            </a:r>
            <a:r>
              <a:rPr lang="cs-CZ" smtClean="0"/>
              <a:t>Haagu</a:t>
            </a:r>
            <a:endParaRPr lang="cs-CZ" dirty="0" smtClean="0"/>
          </a:p>
          <a:p>
            <a:r>
              <a:rPr lang="cs-CZ" dirty="0" smtClean="0"/>
              <a:t>Řeší mezinárodní spory, spory</a:t>
            </a:r>
            <a:r>
              <a:rPr lang="cs-CZ" dirty="0"/>
              <a:t> </a:t>
            </a:r>
            <a:r>
              <a:rPr lang="cs-CZ" dirty="0" smtClean="0"/>
              <a:t>osob nebo </a:t>
            </a:r>
            <a:r>
              <a:rPr lang="cs-CZ" dirty="0" smtClean="0"/>
              <a:t>soukromích organizací se státy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Odborné organizace OSN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Mezinár</a:t>
            </a:r>
            <a:r>
              <a:rPr lang="cs-CZ" dirty="0" smtClean="0"/>
              <a:t>. </a:t>
            </a:r>
            <a:r>
              <a:rPr lang="cs-CZ" dirty="0" err="1"/>
              <a:t>O</a:t>
            </a:r>
            <a:r>
              <a:rPr lang="cs-CZ" dirty="0" err="1" smtClean="0"/>
              <a:t>rg</a:t>
            </a:r>
            <a:r>
              <a:rPr lang="cs-CZ" dirty="0" smtClean="0"/>
              <a:t>. Práce</a:t>
            </a:r>
          </a:p>
          <a:p>
            <a:r>
              <a:rPr lang="cs-CZ" dirty="0" err="1" smtClean="0"/>
              <a:t>Mezinár</a:t>
            </a:r>
            <a:r>
              <a:rPr lang="cs-CZ" dirty="0" smtClean="0"/>
              <a:t>. </a:t>
            </a:r>
            <a:r>
              <a:rPr lang="cs-CZ" dirty="0" err="1" smtClean="0"/>
              <a:t>Org</a:t>
            </a:r>
            <a:r>
              <a:rPr lang="cs-CZ" dirty="0" smtClean="0"/>
              <a:t>. Pro civilní </a:t>
            </a:r>
            <a:r>
              <a:rPr lang="cs-CZ" dirty="0" err="1" smtClean="0"/>
              <a:t>letectní</a:t>
            </a:r>
            <a:endParaRPr lang="cs-CZ" dirty="0" smtClean="0"/>
          </a:p>
          <a:p>
            <a:r>
              <a:rPr lang="cs-CZ" dirty="0" smtClean="0"/>
              <a:t>Světová meteorologická </a:t>
            </a:r>
            <a:r>
              <a:rPr lang="cs-CZ" dirty="0" err="1" smtClean="0"/>
              <a:t>org</a:t>
            </a:r>
            <a:r>
              <a:rPr lang="cs-CZ" dirty="0" smtClean="0"/>
              <a:t>.</a:t>
            </a:r>
          </a:p>
          <a:p>
            <a:r>
              <a:rPr lang="cs-CZ" dirty="0" smtClean="0"/>
              <a:t>Světová zdravotnická </a:t>
            </a:r>
            <a:r>
              <a:rPr lang="cs-CZ" dirty="0" err="1" smtClean="0"/>
              <a:t>org</a:t>
            </a:r>
            <a:r>
              <a:rPr lang="cs-CZ" dirty="0" smtClean="0"/>
              <a:t>. (WHO)</a:t>
            </a:r>
            <a:endParaRPr lang="cs-CZ" dirty="0" smtClean="0"/>
          </a:p>
          <a:p>
            <a:r>
              <a:rPr lang="cs-CZ" dirty="0" err="1" smtClean="0"/>
              <a:t>Mezinár</a:t>
            </a:r>
            <a:r>
              <a:rPr lang="cs-CZ" dirty="0" smtClean="0"/>
              <a:t>. měnový </a:t>
            </a:r>
            <a:r>
              <a:rPr lang="cs-CZ" dirty="0" smtClean="0"/>
              <a:t>fond a SB</a:t>
            </a:r>
            <a:endParaRPr lang="cs-CZ" dirty="0" smtClean="0"/>
          </a:p>
          <a:p>
            <a:r>
              <a:rPr lang="cs-CZ" dirty="0" err="1" smtClean="0"/>
              <a:t>Mezinár</a:t>
            </a:r>
            <a:r>
              <a:rPr lang="cs-CZ" dirty="0" smtClean="0"/>
              <a:t>. Telekomunikační unie</a:t>
            </a:r>
          </a:p>
          <a:p>
            <a:r>
              <a:rPr lang="cs-CZ" dirty="0" smtClean="0"/>
              <a:t>Světový potravinový program</a:t>
            </a:r>
          </a:p>
          <a:p>
            <a:r>
              <a:rPr lang="cs-CZ" dirty="0" err="1" smtClean="0"/>
              <a:t>Mezinár</a:t>
            </a:r>
            <a:r>
              <a:rPr lang="cs-CZ" dirty="0" smtClean="0"/>
              <a:t>. Asociace pro </a:t>
            </a:r>
            <a:r>
              <a:rPr lang="cs-CZ" dirty="0" smtClean="0"/>
              <a:t>rozvoj</a:t>
            </a:r>
          </a:p>
          <a:p>
            <a:r>
              <a:rPr lang="cs-CZ" dirty="0" err="1" smtClean="0"/>
              <a:t>Unesco</a:t>
            </a:r>
            <a:r>
              <a:rPr lang="cs-CZ" dirty="0" smtClean="0"/>
              <a:t>, </a:t>
            </a:r>
            <a:r>
              <a:rPr lang="cs-CZ" dirty="0" err="1" smtClean="0"/>
              <a:t>Unicef</a:t>
            </a:r>
            <a:r>
              <a:rPr lang="cs-CZ" dirty="0" smtClean="0"/>
              <a:t>, WTO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http://cs.wikipedia.org/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Autoři: Honza, Lila, Anča, </a:t>
            </a:r>
            <a:r>
              <a:rPr lang="cs-CZ" smtClean="0"/>
              <a:t>Kája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2QZ4H56NJ3VP-63-1440</_dlc_DocId>
    <_dlc_DocIdUrl xmlns="739c032b-a5be-4b43-b007-0b056e5ef5b0">
      <Url>https://sharepoint.postupicka.cz/seminar4/_layouts/DocIdRedir.aspx?ID=2QZ4H56NJ3VP-63-1440</Url>
      <Description>2QZ4H56NJ3VP-63-1440</Description>
    </_dlc_DocIdUrl>
  </documentManagement>
</p:properties>
</file>

<file path=customXml/itemProps1.xml><?xml version="1.0" encoding="utf-8"?>
<ds:datastoreItem xmlns:ds="http://schemas.openxmlformats.org/officeDocument/2006/customXml" ds:itemID="{9F26B21A-09E8-4F5A-82FA-3ED5F1CE0130}"/>
</file>

<file path=customXml/itemProps2.xml><?xml version="1.0" encoding="utf-8"?>
<ds:datastoreItem xmlns:ds="http://schemas.openxmlformats.org/officeDocument/2006/customXml" ds:itemID="{B5F1797D-9F63-482E-8B4E-56A254B3B4DD}"/>
</file>

<file path=customXml/itemProps3.xml><?xml version="1.0" encoding="utf-8"?>
<ds:datastoreItem xmlns:ds="http://schemas.openxmlformats.org/officeDocument/2006/customXml" ds:itemID="{57FE505D-61C9-4D88-9A45-E2CCC7557E7A}"/>
</file>

<file path=customXml/itemProps4.xml><?xml version="1.0" encoding="utf-8"?>
<ds:datastoreItem xmlns:ds="http://schemas.openxmlformats.org/officeDocument/2006/customXml" ds:itemID="{38F01AC6-31DD-4E89-9FE2-4426006914D6}"/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305</Words>
  <Application>Microsoft Office PowerPoint</Application>
  <PresentationFormat>Předvádění na obrazovce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Prezentace aplikace PowerPoint</vt:lpstr>
      <vt:lpstr>Historie</vt:lpstr>
      <vt:lpstr>Prezentace aplikace PowerPoint</vt:lpstr>
      <vt:lpstr>Důležité instituce OSN</vt:lpstr>
      <vt:lpstr>Prezentace aplikace PowerPoint</vt:lpstr>
      <vt:lpstr>Prezentace aplikace PowerPoint</vt:lpstr>
      <vt:lpstr>Prezentace aplikace PowerPoint</vt:lpstr>
      <vt:lpstr>Odborné organizace OSN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Honza</dc:creator>
  <cp:lastModifiedBy>Hejduk, Jiří</cp:lastModifiedBy>
  <cp:revision>11</cp:revision>
  <dcterms:created xsi:type="dcterms:W3CDTF">2011-03-22T23:36:51Z</dcterms:created>
  <dcterms:modified xsi:type="dcterms:W3CDTF">2013-02-28T08:13:15Z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93d154a9-ee30-4131-9e63-d1cfffb2adc5</vt:lpwstr>
  </property>
  <property fmtid="{D5CDD505-2E9C-101B-9397-08002B2CF9AE}" pid="3" name="ContentTypeId">
    <vt:lpwstr>0x010100E0F635AD3BA2CF44A3B9B86DC2AD9EC1</vt:lpwstr>
  </property>
</Properties>
</file>