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5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918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ustomXml" Target="../customXml/item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Relationship Id="rId14" Type="http://schemas.openxmlformats.org/officeDocument/2006/relationships/customXml" Target="../customXml/item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2B73C-14CB-4CB5-A916-2E5477B6FCD4}" type="datetimeFigureOut">
              <a:rPr lang="cs-CZ" smtClean="0"/>
              <a:t>11.3.2013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FC774-1083-4C8D-AF29-A46EB02D1B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86384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2B73C-14CB-4CB5-A916-2E5477B6FCD4}" type="datetimeFigureOut">
              <a:rPr lang="cs-CZ" smtClean="0"/>
              <a:t>11.3.2013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FC774-1083-4C8D-AF29-A46EB02D1B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88188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2B73C-14CB-4CB5-A916-2E5477B6FCD4}" type="datetimeFigureOut">
              <a:rPr lang="cs-CZ" smtClean="0"/>
              <a:t>11.3.2013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FC774-1083-4C8D-AF29-A46EB02D1B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1792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2B73C-14CB-4CB5-A916-2E5477B6FCD4}" type="datetimeFigureOut">
              <a:rPr lang="cs-CZ" smtClean="0"/>
              <a:t>11.3.2013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FC774-1083-4C8D-AF29-A46EB02D1B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2442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2B73C-14CB-4CB5-A916-2E5477B6FCD4}" type="datetimeFigureOut">
              <a:rPr lang="cs-CZ" smtClean="0"/>
              <a:t>11.3.2013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FC774-1083-4C8D-AF29-A46EB02D1B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989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2B73C-14CB-4CB5-A916-2E5477B6FCD4}" type="datetimeFigureOut">
              <a:rPr lang="cs-CZ" smtClean="0"/>
              <a:t>11.3.2013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FC774-1083-4C8D-AF29-A46EB02D1B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6362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2B73C-14CB-4CB5-A916-2E5477B6FCD4}" type="datetimeFigureOut">
              <a:rPr lang="cs-CZ" smtClean="0"/>
              <a:t>11.3.2013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FC774-1083-4C8D-AF29-A46EB02D1B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97614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2B73C-14CB-4CB5-A916-2E5477B6FCD4}" type="datetimeFigureOut">
              <a:rPr lang="cs-CZ" smtClean="0"/>
              <a:t>11.3.2013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FC774-1083-4C8D-AF29-A46EB02D1B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25385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2B73C-14CB-4CB5-A916-2E5477B6FCD4}" type="datetimeFigureOut">
              <a:rPr lang="cs-CZ" smtClean="0"/>
              <a:t>11.3.2013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FC774-1083-4C8D-AF29-A46EB02D1B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2832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2B73C-14CB-4CB5-A916-2E5477B6FCD4}" type="datetimeFigureOut">
              <a:rPr lang="cs-CZ" smtClean="0"/>
              <a:t>11.3.2013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FC774-1083-4C8D-AF29-A46EB02D1B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59696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2B73C-14CB-4CB5-A916-2E5477B6FCD4}" type="datetimeFigureOut">
              <a:rPr lang="cs-CZ" smtClean="0"/>
              <a:t>11.3.2013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FC774-1083-4C8D-AF29-A46EB02D1B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9168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32B73C-14CB-4CB5-A916-2E5477B6FCD4}" type="datetimeFigureOut">
              <a:rPr lang="cs-CZ" smtClean="0"/>
              <a:t>11.3.2013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FC774-1083-4C8D-AF29-A46EB02D1B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6286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Služby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>
                <a:solidFill>
                  <a:schemeClr val="tx1"/>
                </a:solidFill>
              </a:rPr>
              <a:t>-ekonomická činnost člověka, která poskytuje užitek</a:t>
            </a:r>
          </a:p>
          <a:p>
            <a:r>
              <a:rPr lang="cs-CZ" dirty="0">
                <a:solidFill>
                  <a:schemeClr val="tx1"/>
                </a:solidFill>
              </a:rPr>
              <a:t>-ve vyspělých zemích až 55% zaměstnaných</a:t>
            </a:r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7284" y="0"/>
            <a:ext cx="3829873" cy="2564904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493912"/>
            <a:ext cx="2855979" cy="2141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67512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u="sng" dirty="0"/>
              <a:t>Druhy služeb a rozmístění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-sociální péče, zdravotnická p., školství, finančnictví, administrativa, maloobchod, zahraniční obchod, ubytování a stravování, tělovýchova a rekreace</a:t>
            </a:r>
          </a:p>
          <a:p>
            <a:r>
              <a:rPr lang="cs-CZ" b="1" dirty="0"/>
              <a:t>Dělení služeb</a:t>
            </a:r>
            <a:r>
              <a:rPr lang="cs-CZ" dirty="0"/>
              <a:t> : </a:t>
            </a:r>
            <a:r>
              <a:rPr lang="cs-CZ" i="1" dirty="0"/>
              <a:t>výrobní </a:t>
            </a:r>
            <a:r>
              <a:rPr lang="cs-CZ" dirty="0"/>
              <a:t>– souvisí s průmyslem, odvoz odpadků</a:t>
            </a:r>
          </a:p>
          <a:p>
            <a:r>
              <a:rPr lang="cs-CZ" dirty="0"/>
              <a:t>		</a:t>
            </a:r>
            <a:r>
              <a:rPr lang="cs-CZ" i="1" dirty="0"/>
              <a:t>       nevýrobní</a:t>
            </a:r>
            <a:r>
              <a:rPr lang="cs-CZ" dirty="0"/>
              <a:t> – přímo pro lidi – policie, lékaři, učitelé</a:t>
            </a:r>
          </a:p>
          <a:p>
            <a:r>
              <a:rPr lang="cs-CZ" dirty="0"/>
              <a:t>		       </a:t>
            </a:r>
            <a:r>
              <a:rPr lang="cs-CZ" i="1" dirty="0"/>
              <a:t>výdělečné</a:t>
            </a:r>
            <a:r>
              <a:rPr lang="cs-CZ" dirty="0"/>
              <a:t> – restaurace, salon krásy</a:t>
            </a:r>
          </a:p>
          <a:p>
            <a:r>
              <a:rPr lang="cs-CZ" dirty="0"/>
              <a:t>		        </a:t>
            </a:r>
            <a:r>
              <a:rPr lang="cs-CZ" i="1" dirty="0"/>
              <a:t>nevýdělečné</a:t>
            </a:r>
            <a:r>
              <a:rPr lang="cs-CZ" dirty="0"/>
              <a:t> – armáda, školství, zdravotnictví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950523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Řádovost služeb</a:t>
            </a:r>
            <a:r>
              <a:rPr lang="cs-CZ" dirty="0"/>
              <a:t>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i="1" dirty="0"/>
              <a:t>biologické potřeby</a:t>
            </a:r>
            <a:r>
              <a:rPr lang="cs-CZ" dirty="0"/>
              <a:t> – </a:t>
            </a:r>
            <a:r>
              <a:rPr lang="cs-CZ" i="1" dirty="0"/>
              <a:t>1.řád</a:t>
            </a:r>
            <a:r>
              <a:rPr lang="cs-CZ" dirty="0"/>
              <a:t>-potraviny, </a:t>
            </a:r>
            <a:r>
              <a:rPr lang="cs-CZ" i="1" dirty="0"/>
              <a:t>2.řád</a:t>
            </a:r>
            <a:r>
              <a:rPr lang="cs-CZ" dirty="0"/>
              <a:t>- restaurace, </a:t>
            </a:r>
            <a:r>
              <a:rPr lang="cs-CZ" i="1" dirty="0"/>
              <a:t>3.řád</a:t>
            </a:r>
            <a:r>
              <a:rPr lang="cs-CZ" dirty="0"/>
              <a:t>- nemocnice</a:t>
            </a:r>
          </a:p>
          <a:p>
            <a:r>
              <a:rPr lang="cs-CZ" dirty="0"/>
              <a:t>		</a:t>
            </a:r>
            <a:r>
              <a:rPr lang="cs-CZ" i="1" dirty="0"/>
              <a:t>           kulturní potřeby</a:t>
            </a:r>
            <a:r>
              <a:rPr lang="cs-CZ" dirty="0"/>
              <a:t>: </a:t>
            </a:r>
            <a:r>
              <a:rPr lang="cs-CZ" i="1" dirty="0"/>
              <a:t>1. řád</a:t>
            </a:r>
            <a:r>
              <a:rPr lang="cs-CZ" dirty="0"/>
              <a:t> – kulturní dům, škola,</a:t>
            </a:r>
            <a:r>
              <a:rPr lang="cs-CZ" i="1" dirty="0"/>
              <a:t>2. řád</a:t>
            </a:r>
            <a:r>
              <a:rPr lang="cs-CZ" dirty="0"/>
              <a:t> – </a:t>
            </a:r>
            <a:r>
              <a:rPr lang="cs-CZ" dirty="0" err="1"/>
              <a:t>stř</a:t>
            </a:r>
            <a:r>
              <a:rPr lang="cs-CZ" dirty="0"/>
              <a:t>. školy, divadla, </a:t>
            </a:r>
            <a:r>
              <a:rPr lang="cs-CZ" i="1" dirty="0"/>
              <a:t>3. řád</a:t>
            </a:r>
            <a:r>
              <a:rPr lang="cs-CZ" dirty="0"/>
              <a:t> – vysoké školy, galerie, muzea, 		</a:t>
            </a:r>
          </a:p>
          <a:p>
            <a:r>
              <a:rPr lang="cs-CZ" i="1" dirty="0"/>
              <a:t>psychické potřeby</a:t>
            </a:r>
            <a:r>
              <a:rPr lang="cs-CZ" dirty="0"/>
              <a:t> :</a:t>
            </a:r>
            <a:r>
              <a:rPr lang="cs-CZ" i="1" dirty="0"/>
              <a:t>1. řád</a:t>
            </a:r>
            <a:r>
              <a:rPr lang="cs-CZ" dirty="0"/>
              <a:t> – úspěch, práce, škola, sport, rodina</a:t>
            </a:r>
            <a:r>
              <a:rPr lang="cs-CZ" i="1" dirty="0"/>
              <a:t>, 2. řád</a:t>
            </a:r>
            <a:r>
              <a:rPr lang="cs-CZ" dirty="0"/>
              <a:t> – diskotéky, zábava, </a:t>
            </a:r>
            <a:r>
              <a:rPr lang="cs-CZ" i="1" dirty="0"/>
              <a:t>3. řád</a:t>
            </a:r>
            <a:r>
              <a:rPr lang="cs-CZ" dirty="0"/>
              <a:t> – rekreace, lázně, moře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154864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u="sng" dirty="0"/>
              <a:t>Cestovní ruch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28811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cs-CZ" dirty="0"/>
              <a:t>-Pohyb lidí za účelem rekreace, sportu, </a:t>
            </a:r>
            <a:r>
              <a:rPr lang="cs-CZ" dirty="0" err="1"/>
              <a:t>kultury,ve</a:t>
            </a:r>
            <a:r>
              <a:rPr lang="cs-CZ" dirty="0"/>
              <a:t> volném čase </a:t>
            </a:r>
          </a:p>
          <a:p>
            <a:r>
              <a:rPr lang="cs-CZ" b="1" dirty="0"/>
              <a:t>Předpoklady</a:t>
            </a:r>
            <a:endParaRPr lang="cs-CZ" dirty="0"/>
          </a:p>
          <a:p>
            <a:pPr lvl="0"/>
            <a:r>
              <a:rPr lang="cs-CZ" i="1" dirty="0" err="1"/>
              <a:t>Selektivní</a:t>
            </a:r>
            <a:r>
              <a:rPr lang="cs-CZ" dirty="0" err="1"/>
              <a:t>-určují</a:t>
            </a:r>
            <a:r>
              <a:rPr lang="cs-CZ" dirty="0"/>
              <a:t> kdo a v jaké míře se účastní cestovního ruchu</a:t>
            </a:r>
          </a:p>
          <a:p>
            <a:pPr lvl="0"/>
            <a:r>
              <a:rPr lang="cs-CZ" i="1" dirty="0"/>
              <a:t>urbanizační předpoklady</a:t>
            </a:r>
            <a:endParaRPr lang="cs-CZ" dirty="0"/>
          </a:p>
          <a:p>
            <a:pPr lvl="0"/>
            <a:r>
              <a:rPr lang="cs-CZ" i="1" dirty="0"/>
              <a:t>demografické předpoklady</a:t>
            </a:r>
            <a:endParaRPr lang="cs-CZ" dirty="0"/>
          </a:p>
          <a:p>
            <a:pPr lvl="0"/>
            <a:r>
              <a:rPr lang="cs-CZ" i="1" dirty="0"/>
              <a:t>sociální předpoklady</a:t>
            </a:r>
            <a:endParaRPr lang="cs-CZ" dirty="0"/>
          </a:p>
          <a:p>
            <a:pPr lvl="0"/>
            <a:r>
              <a:rPr lang="cs-CZ" i="1" dirty="0" err="1"/>
              <a:t>Lokalizační</a:t>
            </a:r>
            <a:r>
              <a:rPr lang="cs-CZ" dirty="0" err="1"/>
              <a:t>-vhodné</a:t>
            </a:r>
            <a:r>
              <a:rPr lang="cs-CZ" dirty="0"/>
              <a:t> podmínky a místo</a:t>
            </a:r>
          </a:p>
          <a:p>
            <a:pPr lvl="0"/>
            <a:r>
              <a:rPr lang="cs-CZ" i="1" dirty="0"/>
              <a:t>přírodní podmínky</a:t>
            </a:r>
            <a:r>
              <a:rPr lang="cs-CZ" dirty="0"/>
              <a:t>-</a:t>
            </a:r>
            <a:r>
              <a:rPr lang="cs-CZ" dirty="0" err="1"/>
              <a:t>slodovány</a:t>
            </a:r>
            <a:r>
              <a:rPr lang="cs-CZ" dirty="0"/>
              <a:t>  přírodní podmínky: reliéf, podnebí, vodstvo</a:t>
            </a:r>
          </a:p>
          <a:p>
            <a:pPr lvl="0"/>
            <a:r>
              <a:rPr lang="cs-CZ" i="1" dirty="0"/>
              <a:t>kulturně historické podmínky</a:t>
            </a:r>
            <a:r>
              <a:rPr lang="cs-CZ" dirty="0"/>
              <a:t>-nejvíce navštěvovány: kulturní památky, historické stavby, výtvarné památky, parky</a:t>
            </a:r>
          </a:p>
          <a:p>
            <a:pPr lvl="0"/>
            <a:r>
              <a:rPr lang="cs-CZ" i="1" dirty="0" err="1"/>
              <a:t>Realizační</a:t>
            </a:r>
            <a:r>
              <a:rPr lang="cs-CZ" dirty="0" err="1"/>
              <a:t>-umožňují</a:t>
            </a:r>
            <a:r>
              <a:rPr lang="cs-CZ" dirty="0"/>
              <a:t> uskutečnit nároky účastníků cestovního ruchu</a:t>
            </a:r>
          </a:p>
          <a:p>
            <a:pPr lvl="0"/>
            <a:r>
              <a:rPr lang="cs-CZ" i="1" dirty="0"/>
              <a:t>komunikační dostupnost</a:t>
            </a:r>
            <a:r>
              <a:rPr lang="cs-CZ" dirty="0"/>
              <a:t>-dobrá dopravní dostupnost mezi trvalým bydlištěm a návštěvním místem</a:t>
            </a:r>
          </a:p>
          <a:p>
            <a:pPr lvl="0"/>
            <a:r>
              <a:rPr lang="cs-CZ" i="1" dirty="0"/>
              <a:t>materiálně technická základna</a:t>
            </a:r>
            <a:r>
              <a:rPr lang="cs-CZ" dirty="0"/>
              <a:t>-ubytování, stravování, </a:t>
            </a:r>
            <a:r>
              <a:rPr lang="cs-CZ" dirty="0" err="1"/>
              <a:t>dopolňkové</a:t>
            </a:r>
            <a:r>
              <a:rPr lang="cs-CZ" dirty="0"/>
              <a:t> zařízení (sport a kultura), informační centra, cestovní kanceláře, zdravotnická zařízení</a:t>
            </a:r>
          </a:p>
          <a:p>
            <a:r>
              <a:rPr lang="cs-CZ" dirty="0"/>
              <a:t>-</a:t>
            </a:r>
            <a:r>
              <a:rPr lang="cs-CZ" i="1" dirty="0"/>
              <a:t>aktivní cestovní </a:t>
            </a:r>
            <a:r>
              <a:rPr lang="cs-CZ" i="1" dirty="0" err="1"/>
              <a:t>ruch</a:t>
            </a:r>
            <a:r>
              <a:rPr lang="cs-CZ" dirty="0" err="1"/>
              <a:t>:návštěva</a:t>
            </a:r>
            <a:r>
              <a:rPr lang="cs-CZ" dirty="0"/>
              <a:t> určité země zahraničními turisty</a:t>
            </a:r>
          </a:p>
          <a:p>
            <a:r>
              <a:rPr lang="cs-CZ" dirty="0"/>
              <a:t>-</a:t>
            </a:r>
            <a:r>
              <a:rPr lang="cs-CZ" i="1" dirty="0"/>
              <a:t>pasivní cestovní ruch</a:t>
            </a:r>
            <a:r>
              <a:rPr lang="cs-CZ" dirty="0"/>
              <a:t>: vycestování turistů ze své země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575905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0F635AD3BA2CF44A3B9B86DC2AD9EC1" ma:contentTypeVersion="1" ma:contentTypeDescription="Vytvoří nový dokument" ma:contentTypeScope="" ma:versionID="8f7326285afd49f5ef5002430cc49389">
  <xsd:schema xmlns:xsd="http://www.w3.org/2001/XMLSchema" xmlns:xs="http://www.w3.org/2001/XMLSchema" xmlns:p="http://schemas.microsoft.com/office/2006/metadata/properties" xmlns:ns2="739c032b-a5be-4b43-b007-0b056e5ef5b0" targetNamespace="http://schemas.microsoft.com/office/2006/metadata/properties" ma:root="true" ma:fieldsID="5f670596faa504749097f9c31e0ae072" ns2:_="">
    <xsd:import namespace="739c032b-a5be-4b43-b007-0b056e5ef5b0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9c032b-a5be-4b43-b007-0b056e5ef5b0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Hodnota ID dokumentu" ma:description="Hodnota ID dokumentu přiřazená této položce" ma:internalName="_dlc_DocId" ma:readOnly="true">
      <xsd:simpleType>
        <xsd:restriction base="dms:Text"/>
      </xsd:simpleType>
    </xsd:element>
    <xsd:element name="_dlc_DocIdUrl" ma:index="9" nillable="true" ma:displayName="ID dokumentu" ma:description="Trvalý odkaz na tento dokument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Zachovat ID" ma:description="Ponechat ID po přidání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739c032b-a5be-4b43-b007-0b056e5ef5b0">2QZ4H56NJ3VP-63-1980</_dlc_DocId>
    <_dlc_DocIdUrl xmlns="739c032b-a5be-4b43-b007-0b056e5ef5b0">
      <Url>https://sharepoint.postupicka.cz/seminar4/_layouts/DocIdRedir.aspx?ID=2QZ4H56NJ3VP-63-1980</Url>
      <Description>2QZ4H56NJ3VP-63-1980</Description>
    </_dlc_DocIdUrl>
  </documentManagement>
</p:properties>
</file>

<file path=customXml/itemProps1.xml><?xml version="1.0" encoding="utf-8"?>
<ds:datastoreItem xmlns:ds="http://schemas.openxmlformats.org/officeDocument/2006/customXml" ds:itemID="{AECCE5CE-BB67-4415-BE86-DF866547E542}"/>
</file>

<file path=customXml/itemProps2.xml><?xml version="1.0" encoding="utf-8"?>
<ds:datastoreItem xmlns:ds="http://schemas.openxmlformats.org/officeDocument/2006/customXml" ds:itemID="{31F5C8D3-9510-441B-85BD-24346F7734D4}"/>
</file>

<file path=customXml/itemProps3.xml><?xml version="1.0" encoding="utf-8"?>
<ds:datastoreItem xmlns:ds="http://schemas.openxmlformats.org/officeDocument/2006/customXml" ds:itemID="{3E959BF0-03F9-4BF8-B0DC-B6967327519B}"/>
</file>

<file path=customXml/itemProps4.xml><?xml version="1.0" encoding="utf-8"?>
<ds:datastoreItem xmlns:ds="http://schemas.openxmlformats.org/officeDocument/2006/customXml" ds:itemID="{06C87C55-5B9B-4AE4-B6E1-4E1DD832A790}"/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88</Words>
  <Application>Microsoft Office PowerPoint</Application>
  <PresentationFormat>Předvádění na obrazovce (4:3)</PresentationFormat>
  <Paragraphs>28</Paragraphs>
  <Slides>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6" baseType="lpstr">
      <vt:lpstr>Motiv systému Office</vt:lpstr>
      <vt:lpstr>Služby</vt:lpstr>
      <vt:lpstr>Druhy služeb a rozmístění </vt:lpstr>
      <vt:lpstr>Řádovost služeb </vt:lpstr>
      <vt:lpstr>Cestovní ruch 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Služby</dc:title>
  <dc:creator>home</dc:creator>
  <cp:lastModifiedBy>Beranová, Dana</cp:lastModifiedBy>
  <cp:revision>2</cp:revision>
  <dcterms:created xsi:type="dcterms:W3CDTF">2013-02-21T18:15:37Z</dcterms:created>
  <dcterms:modified xsi:type="dcterms:W3CDTF">2013-03-11T08:54:42Z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0x010100E0F635AD3BA2CF44A3B9B86DC2AD9EC1</vt:lpwstr>
  </property>
  <property fmtid="{D5CDD505-2E9C-101B-9397-08002B2CF9AE}" pid="3" name="_dlc_DocIdItemGuid">
    <vt:lpwstr>4263c607-f350-4e9f-a8a0-dadcdbbbb49b</vt:lpwstr>
  </property>
</Properties>
</file>