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vesticnizlato.com/wp-content/uploads/2010/09/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8000" b="1" dirty="0" smtClean="0"/>
              <a:t>Těžební průmysl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Jan </a:t>
            </a:r>
            <a:r>
              <a:rPr lang="cs-CZ" dirty="0" err="1" smtClean="0">
                <a:solidFill>
                  <a:schemeClr val="tx1"/>
                </a:solidFill>
              </a:rPr>
              <a:t>Plicka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 soli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/>
              <a:t>Hornická těžba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pl-PL" dirty="0" smtClean="0"/>
              <a:t> </a:t>
            </a:r>
            <a:r>
              <a:rPr lang="pl-PL" sz="2600" dirty="0" smtClean="0"/>
              <a:t>Posledním činným solným dolem</a:t>
            </a:r>
            <a:br>
              <a:rPr lang="pl-PL" sz="2600" dirty="0" smtClean="0"/>
            </a:br>
            <a:r>
              <a:rPr lang="pl-PL" sz="2600" dirty="0" smtClean="0"/>
              <a:t> tohoto druhu v Polsku je Kłodawa</a:t>
            </a:r>
            <a:endParaRPr lang="cs-CZ" sz="2600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sz="3000" b="1" dirty="0" smtClean="0"/>
              <a:t>Louhování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600" dirty="0" smtClean="0"/>
              <a:t>USA, Čína,</a:t>
            </a:r>
            <a:br>
              <a:rPr lang="cs-CZ" sz="2600" dirty="0" smtClean="0"/>
            </a:br>
            <a:r>
              <a:rPr lang="cs-CZ" sz="2600" dirty="0" smtClean="0"/>
              <a:t>Německo..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sz="3000" b="1" dirty="0" smtClean="0"/>
              <a:t>Odpařováním mořské vody</a:t>
            </a:r>
            <a:br>
              <a:rPr lang="cs-CZ" sz="3000" b="1" dirty="0" smtClean="0"/>
            </a:br>
            <a:r>
              <a:rPr lang="cs-CZ" sz="2600" dirty="0" smtClean="0"/>
              <a:t>teplé oblasti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22530" name="Picture 2" descr="http://www.aldebaran.cz/actions/2003_parachi/andes/dscn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384376" cy="2538282"/>
          </a:xfrm>
          <a:prstGeom prst="rect">
            <a:avLst/>
          </a:prstGeom>
          <a:noFill/>
        </p:spPr>
      </p:pic>
      <p:pic>
        <p:nvPicPr>
          <p:cNvPr id="22532" name="Picture 4" descr="http://i.idnes.cz/09/061/gal/TOM2ba6b5_Podzemni_Solne_jez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2736304" cy="2048158"/>
          </a:xfrm>
          <a:prstGeom prst="rect">
            <a:avLst/>
          </a:prstGeom>
          <a:noFill/>
        </p:spPr>
      </p:pic>
      <p:pic>
        <p:nvPicPr>
          <p:cNvPr id="22534" name="Picture 6" descr="http://www.alpy.net/dachstei/obr/dac_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3290037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Těžba uhlí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01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3.cn.cz/1219142183_200808190204_EE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744416" cy="2736304"/>
          </a:xfrm>
          <a:prstGeom prst="rect">
            <a:avLst/>
          </a:prstGeom>
          <a:noFill/>
        </p:spPr>
      </p:pic>
      <p:pic>
        <p:nvPicPr>
          <p:cNvPr id="23558" name="Picture 6" descr="http://i.idnes.cz/09/102/gal/KOT2e6454_uhli_VAR_vp_37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9040"/>
            <a:ext cx="43815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suroviny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Dřevo</a:t>
            </a:r>
            <a:r>
              <a:rPr lang="cs-CZ" dirty="0" smtClean="0"/>
              <a:t> – USA, Rusko, Kanada, Čína, Brazílie…</a:t>
            </a:r>
          </a:p>
          <a:p>
            <a:r>
              <a:rPr lang="cs-CZ" b="1" dirty="0" smtClean="0"/>
              <a:t>Uran</a:t>
            </a:r>
            <a:r>
              <a:rPr lang="cs-CZ" dirty="0" smtClean="0"/>
              <a:t> – Kanada, USA, Rusko, Nigérie, Kongo, Kazachstán, Jihoafrická republika, </a:t>
            </a:r>
            <a:r>
              <a:rPr lang="cs-CZ" dirty="0" err="1" smtClean="0"/>
              <a:t>Guineja</a:t>
            </a:r>
            <a:r>
              <a:rPr lang="cs-CZ" dirty="0" smtClean="0"/>
              <a:t>…</a:t>
            </a:r>
          </a:p>
          <a:p>
            <a:r>
              <a:rPr lang="cs-CZ" b="1" dirty="0" smtClean="0"/>
              <a:t>Rašelina</a:t>
            </a:r>
            <a:r>
              <a:rPr lang="cs-CZ" dirty="0" smtClean="0"/>
              <a:t> – Rusko, Bělorusko, Ukrajina, Irsko, Finsko, Estonsko, Skotsko…</a:t>
            </a:r>
            <a:endParaRPr lang="cs-CZ" dirty="0"/>
          </a:p>
        </p:txBody>
      </p:sp>
      <p:pic>
        <p:nvPicPr>
          <p:cNvPr id="24578" name="Picture 2" descr="http://web2.mendelu.cz/af_221_multitext/vyziva_rostlin/images/hnojiva/rase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2235843" cy="2852936"/>
          </a:xfrm>
          <a:prstGeom prst="rect">
            <a:avLst/>
          </a:prstGeom>
          <a:noFill/>
        </p:spPr>
      </p:pic>
      <p:pic>
        <p:nvPicPr>
          <p:cNvPr id="24580" name="Picture 4" descr="http://i.idnes.cz/07/101/gal/KUZ1e1ed9_IMG_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09120"/>
            <a:ext cx="3240360" cy="2154840"/>
          </a:xfrm>
          <a:prstGeom prst="rect">
            <a:avLst/>
          </a:prstGeom>
          <a:noFill/>
        </p:spPr>
      </p:pic>
      <p:pic>
        <p:nvPicPr>
          <p:cNvPr id="24582" name="Picture 6" descr="http://i.lidovky.cz/10/031/lngal/ABC31787e_tezba_dr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2880320" cy="192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Těžba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Hnědé uhlí</a:t>
            </a:r>
          </a:p>
          <a:p>
            <a:pPr>
              <a:buNone/>
            </a:pPr>
            <a:r>
              <a:rPr lang="cs-CZ" dirty="0" smtClean="0"/>
              <a:t>	ČR je známá především rozsáhlou povrchovou těžbou v sokolovské a mostecké pánvi. </a:t>
            </a:r>
          </a:p>
          <a:p>
            <a:pPr>
              <a:buNone/>
            </a:pPr>
            <a:r>
              <a:rPr lang="cs-CZ" b="1" dirty="0" smtClean="0"/>
              <a:t>	Společnosti těžící v těchto oblastech: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Sokolovská uhelná a.s.</a:t>
            </a:r>
          </a:p>
          <a:p>
            <a:pPr>
              <a:buNone/>
            </a:pPr>
            <a:r>
              <a:rPr lang="cs-CZ" dirty="0" smtClean="0"/>
              <a:t>	Litvínovská uhelná a.s.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Vršanská</a:t>
            </a:r>
            <a:r>
              <a:rPr lang="cs-CZ" dirty="0" smtClean="0"/>
              <a:t> uhelná a.s.</a:t>
            </a:r>
          </a:p>
          <a:p>
            <a:pPr>
              <a:buNone/>
            </a:pPr>
            <a:r>
              <a:rPr lang="cs-CZ" dirty="0" smtClean="0"/>
              <a:t>	Severočeské doly a.s.</a:t>
            </a:r>
          </a:p>
          <a:p>
            <a:endParaRPr lang="cs-CZ" b="1" dirty="0" smtClean="0"/>
          </a:p>
          <a:p>
            <a:r>
              <a:rPr lang="cs-CZ" b="1" dirty="0" smtClean="0"/>
              <a:t>Černé uhlí</a:t>
            </a:r>
          </a:p>
          <a:p>
            <a:pPr>
              <a:buNone/>
            </a:pPr>
            <a:r>
              <a:rPr lang="cs-CZ" dirty="0" smtClean="0"/>
              <a:t>	se dobývá pouze dolováním z hlubin. Výskyt tohoto druhu uhlí je na Kladensku (již vytěženo) a na Ostravsku, kde báňská činnost neustále pokračuje.</a:t>
            </a:r>
          </a:p>
          <a:p>
            <a:endParaRPr lang="cs-CZ" dirty="0"/>
          </a:p>
        </p:txBody>
      </p:sp>
      <p:pic>
        <p:nvPicPr>
          <p:cNvPr id="25602" name="Picture 2" descr="http://www.zdarbuh.cz/wp-content/uploads/2009/08/dul-karolina_resi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3960440" cy="198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Zemní 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http://geologie.vsb.cz/loziska/loziska/obr_loziska_cr/pl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35593" cy="483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Uran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http://geologie.vsb.cz/loziska/loziska/obr_loziska_cr/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64896" cy="485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http://geologie.vsb.cz/loziska/loziska/obr_loziska_cr/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155289" cy="490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http://geologie.vsb.cz/loziska/loziska/obr_loziska_cr/v%C3%A1p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14379" cy="512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http://geologie.vsb.cz/loziska/loziska/obr_loziska_cr/sl%C3%A9v%C3%A1rensk%C3%A9%20p%C3%A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72400" cy="491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Kaolin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http://geologie.vsb.cz/loziska/loziska/obr_loziska_cr/kaol%C3%A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32" y="1412776"/>
            <a:ext cx="8634076" cy="5194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Těžební průmysl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odvětví průmyslu,</a:t>
            </a:r>
          </a:p>
          <a:p>
            <a:r>
              <a:rPr lang="cs-CZ" dirty="0" smtClean="0"/>
              <a:t>týká se hlavně těžby (dobývání) přírodních zdrojů z povrchu planety</a:t>
            </a:r>
          </a:p>
          <a:p>
            <a:r>
              <a:rPr lang="cs-CZ" dirty="0" smtClean="0"/>
              <a:t>např. ruda, kámen, uhlí, zemní plyn, ropa…</a:t>
            </a:r>
          </a:p>
          <a:p>
            <a:r>
              <a:rPr lang="cs-CZ" dirty="0" smtClean="0"/>
              <a:t>Závody na těžbu surovin - lomy, doly, ropné vrty apod. 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http://geologie.vsb.cz/loziska/loziska/obr_loziska_cr/j%C3%AD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31331" cy="495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Těžba podle lokality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b="1" dirty="0" smtClean="0"/>
              <a:t>Těžba v dolech</a:t>
            </a:r>
          </a:p>
          <a:p>
            <a:pPr marL="514350" indent="-514350">
              <a:buNone/>
            </a:pPr>
            <a:r>
              <a:rPr lang="cs-CZ" dirty="0" smtClean="0"/>
              <a:t>	uhlí, rudy, uran…</a:t>
            </a:r>
            <a:endParaRPr lang="pl-PL" dirty="0" smtClean="0"/>
          </a:p>
          <a:p>
            <a:pPr marL="514350" indent="-514350">
              <a:buNone/>
            </a:pPr>
            <a:endParaRPr lang="pl-PL" b="1" dirty="0" smtClean="0"/>
          </a:p>
          <a:p>
            <a:pPr marL="514350" indent="-514350">
              <a:buNone/>
            </a:pPr>
            <a:endParaRPr lang="pl-PL" b="1" dirty="0" smtClean="0"/>
          </a:p>
          <a:p>
            <a:pPr marL="514350" indent="-514350">
              <a:buNone/>
            </a:pPr>
            <a:r>
              <a:rPr lang="pl-PL" b="1" dirty="0" smtClean="0"/>
              <a:t>b) </a:t>
            </a:r>
            <a:r>
              <a:rPr lang="cs-CZ" b="1" dirty="0" smtClean="0"/>
              <a:t>Těžba v lomech</a:t>
            </a:r>
          </a:p>
          <a:p>
            <a:pPr marL="514350" indent="-514350">
              <a:buNone/>
            </a:pPr>
            <a:r>
              <a:rPr lang="cs-CZ" b="1" dirty="0" smtClean="0"/>
              <a:t>	</a:t>
            </a:r>
            <a:r>
              <a:rPr lang="cs-CZ" dirty="0" smtClean="0"/>
              <a:t> kámen, vápenec, </a:t>
            </a:r>
          </a:p>
          <a:p>
            <a:pPr marL="514350" indent="-514350">
              <a:buNone/>
            </a:pPr>
            <a:r>
              <a:rPr lang="cs-CZ" dirty="0" smtClean="0"/>
              <a:t>	písek, mramor, </a:t>
            </a:r>
          </a:p>
          <a:p>
            <a:pPr marL="514350" indent="-514350">
              <a:buNone/>
            </a:pPr>
            <a:r>
              <a:rPr lang="cs-CZ" dirty="0" smtClean="0"/>
              <a:t>	rašelina, břidlice, </a:t>
            </a:r>
          </a:p>
          <a:p>
            <a:pPr marL="514350" indent="-514350">
              <a:buNone/>
            </a:pPr>
            <a:r>
              <a:rPr lang="cs-CZ" dirty="0" smtClean="0"/>
              <a:t>	kaolin…</a:t>
            </a:r>
            <a:endParaRPr lang="cs-CZ" b="1" dirty="0" smtClean="0"/>
          </a:p>
          <a:p>
            <a:pPr marL="514350" indent="-514350">
              <a:buNone/>
            </a:pPr>
            <a:r>
              <a:rPr lang="cs-CZ" b="1" dirty="0" smtClean="0"/>
              <a:t>	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</p:txBody>
      </p:sp>
      <p:pic>
        <p:nvPicPr>
          <p:cNvPr id="14338" name="Picture 2" descr="Soubor:FOLD OPEN P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3851920" cy="2681900"/>
          </a:xfrm>
          <a:prstGeom prst="rect">
            <a:avLst/>
          </a:prstGeom>
          <a:noFill/>
        </p:spPr>
      </p:pic>
      <p:pic>
        <p:nvPicPr>
          <p:cNvPr id="14340" name="Picture 4" descr="http://i.idnes.cz/08/102/gal/KUZ1e1ee6_IMG_5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28801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Těžba podle surovin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Těžba ropy</a:t>
            </a:r>
          </a:p>
          <a:p>
            <a:r>
              <a:rPr lang="cs-CZ" b="1" dirty="0" smtClean="0"/>
              <a:t>Těžba plynu</a:t>
            </a:r>
          </a:p>
          <a:p>
            <a:r>
              <a:rPr lang="cs-CZ" b="1" dirty="0" smtClean="0"/>
              <a:t>Těžba soli</a:t>
            </a:r>
          </a:p>
          <a:p>
            <a:r>
              <a:rPr lang="cs-CZ" b="1" dirty="0" smtClean="0"/>
              <a:t>Těžba uranu</a:t>
            </a:r>
          </a:p>
          <a:p>
            <a:r>
              <a:rPr lang="cs-CZ" b="1" dirty="0" smtClean="0"/>
              <a:t>Těžba dřeva</a:t>
            </a:r>
          </a:p>
          <a:p>
            <a:r>
              <a:rPr lang="cs-CZ" b="1" dirty="0" smtClean="0"/>
              <a:t>Těžba kamene</a:t>
            </a:r>
          </a:p>
          <a:p>
            <a:r>
              <a:rPr lang="cs-CZ" b="1" dirty="0" smtClean="0"/>
              <a:t>Těžba rašeliny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ubor:Oil Reser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88640"/>
            <a:ext cx="10153128" cy="461967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3717032"/>
            <a:ext cx="8229600" cy="1143000"/>
          </a:xfrm>
        </p:spPr>
        <p:txBody>
          <a:bodyPr/>
          <a:lstStyle/>
          <a:p>
            <a:r>
              <a:rPr lang="cs-CZ" dirty="0" smtClean="0"/>
              <a:t>Zásoby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72819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Největší spotřebitelé ropy </a:t>
            </a:r>
            <a:r>
              <a:rPr lang="cs-CZ" dirty="0" smtClean="0"/>
              <a:t>(rok 2009)</a:t>
            </a:r>
            <a:br>
              <a:rPr lang="cs-CZ" dirty="0" smtClean="0"/>
            </a:br>
            <a:r>
              <a:rPr lang="cs-CZ" dirty="0" smtClean="0"/>
              <a:t>USA (843 mil. t), Čína (405 mil. t), Japonsko (198 mil. t), Indie (149 mil. t), Rusko (125 mil. t), SA (122 mil. t), Německo (114 mil. t)…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Těžba ropy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prováděna hlubinnými vrty, kterými ropa proudí na povrch, </a:t>
            </a:r>
            <a:br>
              <a:rPr lang="cs-CZ" dirty="0" smtClean="0"/>
            </a:br>
            <a:r>
              <a:rPr lang="cs-CZ" dirty="0" smtClean="0"/>
              <a:t>vytlačována tlakem plynů. </a:t>
            </a:r>
          </a:p>
          <a:p>
            <a:endParaRPr lang="cs-CZ" dirty="0" smtClean="0"/>
          </a:p>
          <a:p>
            <a:r>
              <a:rPr lang="cs-CZ" dirty="0" smtClean="0"/>
              <a:t>ražením důlních děl a </a:t>
            </a:r>
            <a:br>
              <a:rPr lang="cs-CZ" dirty="0" smtClean="0"/>
            </a:br>
            <a:r>
              <a:rPr lang="cs-CZ" dirty="0" smtClean="0"/>
              <a:t>ropa vyvěrající z </a:t>
            </a:r>
            <a:br>
              <a:rPr lang="cs-CZ" dirty="0" smtClean="0"/>
            </a:br>
            <a:r>
              <a:rPr lang="cs-CZ" dirty="0" smtClean="0"/>
              <a:t>hornin se odvádí do </a:t>
            </a:r>
            <a:br>
              <a:rPr lang="cs-CZ" dirty="0" smtClean="0"/>
            </a:br>
            <a:r>
              <a:rPr lang="cs-CZ" dirty="0" smtClean="0"/>
              <a:t>podzemních nádrží, </a:t>
            </a:r>
            <a:br>
              <a:rPr lang="cs-CZ" dirty="0" smtClean="0"/>
            </a:br>
            <a:r>
              <a:rPr lang="cs-CZ" dirty="0" smtClean="0"/>
              <a:t>odkud se čerpá na </a:t>
            </a:r>
            <a:br>
              <a:rPr lang="cs-CZ" dirty="0" smtClean="0"/>
            </a:br>
            <a:r>
              <a:rPr lang="cs-CZ" dirty="0" smtClean="0"/>
              <a:t>povrch.</a:t>
            </a:r>
          </a:p>
          <a:p>
            <a:endParaRPr lang="cs-CZ" dirty="0"/>
          </a:p>
        </p:txBody>
      </p:sp>
      <p:pic>
        <p:nvPicPr>
          <p:cNvPr id="17410" name="Picture 2" descr="http://www.hybrid.cz/obrazky/ropny-v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438400" cy="3248026"/>
          </a:xfrm>
          <a:prstGeom prst="rect">
            <a:avLst/>
          </a:prstGeom>
          <a:noFill/>
        </p:spPr>
      </p:pic>
      <p:pic>
        <p:nvPicPr>
          <p:cNvPr id="17412" name="Picture 4" descr="http://img.aktualne.centrum.cz/336/28/3362829-ropovody-z-vrtulni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960440" cy="2642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elysvet.cz/skin/grafy/10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048500" cy="6667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	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celysvet.cz/skin/grafy/1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8832" cy="6667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	Zemní 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Zásoby zemního plynu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zemniplyn.cz/img/f/131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087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2QZ4H56NJ3VP-63-1658</_dlc_DocId>
    <_dlc_DocIdUrl xmlns="739c032b-a5be-4b43-b007-0b056e5ef5b0">
      <Url>https://sharepoint.postupicka.cz/seminar4/_layouts/DocIdRedir.aspx?ID=2QZ4H56NJ3VP-63-1658</Url>
      <Description>2QZ4H56NJ3VP-63-1658</Description>
    </_dlc_DocIdUrl>
  </documentManagement>
</p:properties>
</file>

<file path=customXml/itemProps1.xml><?xml version="1.0" encoding="utf-8"?>
<ds:datastoreItem xmlns:ds="http://schemas.openxmlformats.org/officeDocument/2006/customXml" ds:itemID="{D4140291-AD1A-4F2C-A747-52DDE55963FD}"/>
</file>

<file path=customXml/itemProps2.xml><?xml version="1.0" encoding="utf-8"?>
<ds:datastoreItem xmlns:ds="http://schemas.openxmlformats.org/officeDocument/2006/customXml" ds:itemID="{BCEBD4FC-00FB-457B-BA10-226EA3909F46}"/>
</file>

<file path=customXml/itemProps3.xml><?xml version="1.0" encoding="utf-8"?>
<ds:datastoreItem xmlns:ds="http://schemas.openxmlformats.org/officeDocument/2006/customXml" ds:itemID="{F93AB88B-A48D-4B60-8CCF-F181F144F4E7}"/>
</file>

<file path=customXml/itemProps4.xml><?xml version="1.0" encoding="utf-8"?>
<ds:datastoreItem xmlns:ds="http://schemas.openxmlformats.org/officeDocument/2006/customXml" ds:itemID="{A4817A24-301C-41F6-8EF3-E8EE37E1CE90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113</Words>
  <Application>Microsoft Office PowerPoint</Application>
  <PresentationFormat>Předvádění na obrazovce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Těžební průmysl </vt:lpstr>
      <vt:lpstr>Prezentace aplikace PowerPoint</vt:lpstr>
      <vt:lpstr>Těžba podle lokality</vt:lpstr>
      <vt:lpstr> Těžba podle surovin </vt:lpstr>
      <vt:lpstr>Zásoby</vt:lpstr>
      <vt:lpstr> Těžba ropy </vt:lpstr>
      <vt:lpstr>      Produkce</vt:lpstr>
      <vt:lpstr>      Zemní plyn</vt:lpstr>
      <vt:lpstr>Zásoby zemního plynu</vt:lpstr>
      <vt:lpstr>Těžba soli</vt:lpstr>
      <vt:lpstr>Těžba uhlí</vt:lpstr>
      <vt:lpstr>Jiné suroviny</vt:lpstr>
      <vt:lpstr>Těžba v ČR</vt:lpstr>
      <vt:lpstr>Zemní plyn</vt:lpstr>
      <vt:lpstr>Uran</vt:lpstr>
      <vt:lpstr>Ropa</vt:lpstr>
      <vt:lpstr>Vápenec</vt:lpstr>
      <vt:lpstr>Písek</vt:lpstr>
      <vt:lpstr>Kaolin</vt:lpstr>
      <vt:lpstr>Jíly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Těžební průmysl</dc:title>
  <dc:creator>HONZA</dc:creator>
  <cp:lastModifiedBy>Beranová, Dana</cp:lastModifiedBy>
  <cp:revision>13</cp:revision>
  <dcterms:created xsi:type="dcterms:W3CDTF">2012-12-15T12:46:43Z</dcterms:created>
  <dcterms:modified xsi:type="dcterms:W3CDTF">2012-12-17T10:29:07Z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c144853c-9cb2-4867-9216-618e6c4793fe</vt:lpwstr>
  </property>
</Properties>
</file>