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91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43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8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90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5085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847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568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152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86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489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90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406AE-8CF6-4DD6-8B9B-FEAAA806CC25}" type="datetimeFigureOut">
              <a:rPr lang="ru-RU" smtClean="0"/>
              <a:t>17.12.2012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24497-098B-47AA-ADC6-8F16340E573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069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b="1" dirty="0" smtClean="0"/>
              <a:t>Světový průmysl</a:t>
            </a:r>
            <a:endParaRPr lang="ru-RU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09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20891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 smtClean="0"/>
              <a:t>Průmysl:</a:t>
            </a:r>
            <a:endParaRPr lang="cs-CZ" dirty="0" smtClean="0"/>
          </a:p>
          <a:p>
            <a:pPr marL="285750" indent="-285750">
              <a:buFont typeface="Wingdings" pitchFamily="2" charset="2"/>
              <a:buChar char="§"/>
            </a:pPr>
            <a:endParaRPr lang="cs-CZ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Průmyslová výroba patří do sekundárního sektoru (kromě těžebního průmyslu, který je v sektoru primárním).</a:t>
            </a:r>
          </a:p>
          <a:p>
            <a:pPr marL="285750" indent="-285750">
              <a:buFont typeface="Wingdings" pitchFamily="2" charset="2"/>
              <a:buChar char="§"/>
            </a:pPr>
            <a:endParaRPr lang="cs-CZ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Největší rozvoj průmyslu- od 19.stoleti po století 20.</a:t>
            </a:r>
          </a:p>
          <a:p>
            <a:pPr marL="285750" indent="-285750">
              <a:buFont typeface="Wingdings" pitchFamily="2" charset="2"/>
              <a:buChar char="§"/>
            </a:pPr>
            <a:endParaRPr lang="cs-CZ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Ve vyspělých státech jeho ekonomický význam poněkud upadl kvůli rozvoji služeb a výměny informací.</a:t>
            </a:r>
          </a:p>
          <a:p>
            <a:pPr marL="285750" indent="-285750">
              <a:buFont typeface="Wingdings" pitchFamily="2" charset="2"/>
              <a:buChar char="§"/>
            </a:pPr>
            <a:endParaRPr lang="cs-CZ" dirty="0"/>
          </a:p>
          <a:p>
            <a:r>
              <a:rPr lang="cs-CZ" b="1" u="sng" dirty="0" smtClean="0"/>
              <a:t>Dělení:</a:t>
            </a:r>
          </a:p>
          <a:p>
            <a:pPr marL="285750" indent="-285750">
              <a:buFont typeface="Wingdings" pitchFamily="2" charset="2"/>
              <a:buChar char="§"/>
            </a:pPr>
            <a:endParaRPr lang="cs-CZ" b="1" u="sng" dirty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Těžební- těžba surovin a paliv.</a:t>
            </a:r>
          </a:p>
          <a:p>
            <a:pPr marL="285750" indent="-285750">
              <a:buFont typeface="Wingdings" pitchFamily="2" charset="2"/>
              <a:buChar char="§"/>
            </a:pPr>
            <a:endParaRPr lang="cs-CZ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Zpracovatelský- zpracování surovin získaných těžebním průmyslem nebo surovin, které získává zemědělství.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7420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070" y="404664"/>
            <a:ext cx="84969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 smtClean="0"/>
              <a:t>Jiné děleni:</a:t>
            </a:r>
          </a:p>
          <a:p>
            <a:pPr marL="285750" indent="-285750">
              <a:buFont typeface="Wingdings" pitchFamily="2" charset="2"/>
              <a:buChar char="§"/>
            </a:pPr>
            <a:endParaRPr lang="cs-CZ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Těžký průmysl- jedná se o průmysl, ve kterém se nevyrábějí výrobky určené pro přímou spotřebu obyvatelstva.</a:t>
            </a:r>
          </a:p>
          <a:p>
            <a:r>
              <a:rPr lang="cs-CZ" sz="1600" dirty="0" smtClean="0"/>
              <a:t>	zahrnuje: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/>
              <a:t>t</a:t>
            </a:r>
            <a:r>
              <a:rPr lang="cs-CZ" sz="1600" dirty="0" smtClean="0"/>
              <a:t>ěžbu surovin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 smtClean="0"/>
              <a:t>hutnictví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/>
              <a:t>s</a:t>
            </a:r>
            <a:r>
              <a:rPr lang="cs-CZ" sz="1600" dirty="0" smtClean="0"/>
              <a:t>trojírenství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 smtClean="0"/>
              <a:t>energetiku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 smtClean="0"/>
              <a:t>zbrojní průmysl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38235" y="3212976"/>
            <a:ext cx="85714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Lehký průmysl- zahrnuje: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potravinářský</a:t>
            </a:r>
            <a:r>
              <a:rPr lang="en-US" sz="1600" dirty="0" smtClean="0"/>
              <a:t> </a:t>
            </a:r>
            <a:r>
              <a:rPr lang="en-US" sz="1600" dirty="0" smtClean="0"/>
              <a:t>průmysl</a:t>
            </a: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oděvní</a:t>
            </a:r>
            <a:r>
              <a:rPr lang="en-US" sz="1600" dirty="0" smtClean="0"/>
              <a:t> </a:t>
            </a:r>
            <a:r>
              <a:rPr lang="en-US" sz="1600" dirty="0" smtClean="0"/>
              <a:t>průmysl</a:t>
            </a: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obuvnický</a:t>
            </a:r>
            <a:r>
              <a:rPr lang="en-US" sz="1600" dirty="0" smtClean="0"/>
              <a:t> </a:t>
            </a:r>
            <a:r>
              <a:rPr lang="en-US" sz="1600" dirty="0" smtClean="0"/>
              <a:t>průmysl</a:t>
            </a: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kožedělný</a:t>
            </a:r>
            <a:r>
              <a:rPr lang="en-US" sz="1600" dirty="0" smtClean="0"/>
              <a:t> </a:t>
            </a:r>
            <a:r>
              <a:rPr lang="en-US" sz="1600" dirty="0" smtClean="0"/>
              <a:t>průmysl</a:t>
            </a: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nábytkářský</a:t>
            </a:r>
            <a:r>
              <a:rPr lang="en-US" sz="1600" dirty="0" smtClean="0"/>
              <a:t> </a:t>
            </a:r>
            <a:r>
              <a:rPr lang="en-US" sz="1600" dirty="0" smtClean="0"/>
              <a:t>průmysl</a:t>
            </a: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papírenský</a:t>
            </a:r>
            <a:r>
              <a:rPr lang="en-US" sz="1600" dirty="0" smtClean="0"/>
              <a:t> a </a:t>
            </a:r>
            <a:r>
              <a:rPr lang="en-US" sz="1600" dirty="0" smtClean="0"/>
              <a:t>polygrafický</a:t>
            </a:r>
            <a:r>
              <a:rPr lang="en-US" sz="1600" dirty="0" smtClean="0"/>
              <a:t> </a:t>
            </a:r>
            <a:r>
              <a:rPr lang="en-US" sz="1600" dirty="0" smtClean="0"/>
              <a:t>průmysl</a:t>
            </a:r>
            <a:endParaRPr lang="cs-CZ" sz="16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49062" y="5229200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Lehký průmysl obvykle vyžaduje menší množství kapitálu, než průmysl těžký. Je orientován na spotřebitele. Zařízení, která jsou používána v lehkém průmyslu mají menší ekologické dopady, než zařízení v těžkém průmyslu</a:t>
            </a:r>
            <a:r>
              <a:rPr lang="cs-CZ" sz="1600" dirty="0"/>
              <a:t>,</a:t>
            </a:r>
            <a:r>
              <a:rPr lang="cs-CZ" sz="1600" dirty="0" smtClean="0"/>
              <a:t> takže závody lehkého průmyslu mohou vyskytovat v blízkosti obydlených oblastí. Lehký průmysl vyrábí především malé spotřební zboží.</a:t>
            </a:r>
          </a:p>
          <a:p>
            <a:endParaRPr lang="cs-CZ" sz="1600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426945"/>
            <a:ext cx="2376264" cy="1786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356992"/>
            <a:ext cx="2376264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517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568952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 smtClean="0"/>
              <a:t>Činitele ovlivňující průmysl: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sz="1600" dirty="0" smtClean="0"/>
              <a:t>Fyzickogeografičtí</a:t>
            </a:r>
            <a:r>
              <a:rPr lang="en-US" sz="1600" dirty="0" smtClean="0"/>
              <a:t> </a:t>
            </a:r>
            <a:r>
              <a:rPr lang="en-US" sz="1600" dirty="0" smtClean="0"/>
              <a:t>činitel</a:t>
            </a:r>
            <a:r>
              <a:rPr lang="cs-CZ" sz="1600" dirty="0" smtClean="0"/>
              <a:t>é</a:t>
            </a:r>
            <a:r>
              <a:rPr lang="en-US" sz="1600" dirty="0" smtClean="0"/>
              <a:t> – </a:t>
            </a:r>
            <a:r>
              <a:rPr lang="en-US" sz="1600" dirty="0" smtClean="0"/>
              <a:t>vlivy</a:t>
            </a:r>
            <a:r>
              <a:rPr lang="en-US" sz="1600" dirty="0" smtClean="0"/>
              <a:t> </a:t>
            </a:r>
            <a:r>
              <a:rPr lang="en-US" sz="1600" dirty="0" smtClean="0"/>
              <a:t>hydrosféry</a:t>
            </a:r>
            <a:r>
              <a:rPr lang="en-US" sz="1600" dirty="0" smtClean="0"/>
              <a:t>, </a:t>
            </a:r>
            <a:r>
              <a:rPr lang="en-US" sz="1600" dirty="0" smtClean="0"/>
              <a:t>atmosféry</a:t>
            </a:r>
            <a:r>
              <a:rPr lang="en-US" sz="1600" dirty="0" smtClean="0"/>
              <a:t>, </a:t>
            </a:r>
            <a:r>
              <a:rPr lang="en-US" sz="1600" dirty="0" smtClean="0"/>
              <a:t>georeliéfu</a:t>
            </a:r>
            <a:r>
              <a:rPr lang="en-US" sz="1600" dirty="0" smtClean="0"/>
              <a:t>, </a:t>
            </a:r>
            <a:r>
              <a:rPr lang="en-US" sz="1600" dirty="0" smtClean="0"/>
              <a:t>geologického</a:t>
            </a:r>
            <a:r>
              <a:rPr lang="en-US" sz="1600" dirty="0" smtClean="0"/>
              <a:t> </a:t>
            </a:r>
            <a:r>
              <a:rPr lang="en-US" sz="1600" dirty="0" smtClean="0"/>
              <a:t>složení</a:t>
            </a:r>
            <a:r>
              <a:rPr lang="en-US" sz="1600" dirty="0" smtClean="0"/>
              <a:t>, </a:t>
            </a:r>
            <a:r>
              <a:rPr lang="cs-CZ" sz="1600" dirty="0" smtClean="0"/>
              <a:t>   </a:t>
            </a:r>
            <a:r>
              <a:rPr lang="en-US" sz="1600" dirty="0" smtClean="0"/>
              <a:t>pedosféry</a:t>
            </a:r>
            <a:r>
              <a:rPr lang="en-US" sz="1600" dirty="0" smtClean="0"/>
              <a:t> a </a:t>
            </a:r>
            <a:r>
              <a:rPr lang="en-US" sz="1600" dirty="0" smtClean="0"/>
              <a:t>biosféry</a:t>
            </a:r>
            <a:r>
              <a:rPr lang="cs-CZ" sz="1600" dirty="0" smtClean="0"/>
              <a:t>.</a:t>
            </a:r>
            <a:endParaRPr lang="en-US" sz="1600" dirty="0" smtClean="0"/>
          </a:p>
          <a:p>
            <a:pPr marL="285750" indent="-285750">
              <a:buFont typeface="Wingdings" pitchFamily="2" charset="2"/>
              <a:buChar char="§"/>
            </a:pPr>
            <a:endParaRPr lang="en-US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dirty="0" smtClean="0"/>
              <a:t>    </a:t>
            </a:r>
            <a:r>
              <a:rPr lang="en-US" sz="1600" dirty="0" smtClean="0"/>
              <a:t>Socioekonomičtí</a:t>
            </a:r>
            <a:r>
              <a:rPr lang="en-US" sz="1600" dirty="0" smtClean="0"/>
              <a:t> činitelé – </a:t>
            </a:r>
            <a:r>
              <a:rPr lang="en-US" sz="1600" dirty="0" smtClean="0"/>
              <a:t>přítomnost</a:t>
            </a:r>
            <a:r>
              <a:rPr lang="en-US" sz="1600" dirty="0" smtClean="0"/>
              <a:t> </a:t>
            </a:r>
            <a:r>
              <a:rPr lang="en-US" sz="1600" dirty="0" smtClean="0"/>
              <a:t>surovin</a:t>
            </a:r>
            <a:r>
              <a:rPr lang="en-US" sz="1600" dirty="0" smtClean="0"/>
              <a:t> a </a:t>
            </a:r>
            <a:r>
              <a:rPr lang="en-US" sz="1600" dirty="0" smtClean="0"/>
              <a:t>materiálů</a:t>
            </a:r>
            <a:r>
              <a:rPr lang="en-US" sz="1600" dirty="0" smtClean="0"/>
              <a:t>, </a:t>
            </a:r>
            <a:r>
              <a:rPr lang="en-US" sz="1600" dirty="0" smtClean="0"/>
              <a:t>dostatek</a:t>
            </a:r>
            <a:r>
              <a:rPr lang="en-US" sz="1600" dirty="0" smtClean="0"/>
              <a:t> </a:t>
            </a:r>
            <a:r>
              <a:rPr lang="en-US" sz="1600" dirty="0" smtClean="0"/>
              <a:t>energie</a:t>
            </a:r>
            <a:r>
              <a:rPr lang="en-US" sz="1600" dirty="0" smtClean="0"/>
              <a:t>, </a:t>
            </a:r>
            <a:r>
              <a:rPr lang="en-US" sz="1600" dirty="0" smtClean="0"/>
              <a:t>pracovních</a:t>
            </a:r>
            <a:r>
              <a:rPr lang="en-US" sz="1600" dirty="0" smtClean="0"/>
              <a:t> </a:t>
            </a:r>
            <a:r>
              <a:rPr lang="en-US" sz="1600" dirty="0" smtClean="0"/>
              <a:t>sil</a:t>
            </a:r>
            <a:r>
              <a:rPr lang="en-US" sz="1600" dirty="0" smtClean="0"/>
              <a:t> (</a:t>
            </a:r>
            <a:r>
              <a:rPr lang="en-US" sz="1600" dirty="0" smtClean="0"/>
              <a:t>kvantity</a:t>
            </a:r>
            <a:r>
              <a:rPr lang="en-US" sz="1600" dirty="0" smtClean="0"/>
              <a:t> </a:t>
            </a:r>
            <a:r>
              <a:rPr lang="en-US" sz="1600" dirty="0" smtClean="0"/>
              <a:t>i</a:t>
            </a:r>
            <a:r>
              <a:rPr lang="en-US" sz="1600" dirty="0" smtClean="0"/>
              <a:t> </a:t>
            </a:r>
            <a:r>
              <a:rPr lang="en-US" sz="1600" dirty="0" smtClean="0"/>
              <a:t>kvality</a:t>
            </a:r>
            <a:r>
              <a:rPr lang="en-US" sz="1600" dirty="0" smtClean="0"/>
              <a:t>), </a:t>
            </a:r>
            <a:r>
              <a:rPr lang="en-US" sz="1600" dirty="0" smtClean="0"/>
              <a:t>dopravní</a:t>
            </a:r>
            <a:r>
              <a:rPr lang="en-US" sz="1600" dirty="0" smtClean="0"/>
              <a:t> </a:t>
            </a:r>
            <a:r>
              <a:rPr lang="en-US" sz="1600" dirty="0" smtClean="0"/>
              <a:t>možnosti</a:t>
            </a:r>
            <a:r>
              <a:rPr lang="en-US" sz="1600" dirty="0" smtClean="0"/>
              <a:t> a </a:t>
            </a:r>
            <a:r>
              <a:rPr lang="en-US" sz="1600" dirty="0" smtClean="0"/>
              <a:t>spotřeba</a:t>
            </a:r>
            <a:r>
              <a:rPr lang="en-US" sz="1600" dirty="0" smtClean="0"/>
              <a:t> </a:t>
            </a:r>
            <a:r>
              <a:rPr lang="en-US" sz="1600" dirty="0" smtClean="0"/>
              <a:t>výrobků</a:t>
            </a:r>
            <a:r>
              <a:rPr lang="cs-CZ" sz="1600" dirty="0" smtClean="0"/>
              <a:t>.</a:t>
            </a:r>
            <a:endParaRPr lang="en-US" sz="1600" dirty="0" smtClean="0"/>
          </a:p>
          <a:p>
            <a:pPr marL="285750" indent="-285750">
              <a:buFont typeface="Wingdings" pitchFamily="2" charset="2"/>
              <a:buChar char="§"/>
            </a:pPr>
            <a:endParaRPr lang="en-US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dirty="0" smtClean="0"/>
              <a:t>    </a:t>
            </a:r>
            <a:r>
              <a:rPr lang="en-US" sz="1600" dirty="0" smtClean="0"/>
              <a:t>Aglomerační</a:t>
            </a:r>
            <a:r>
              <a:rPr lang="en-US" sz="1600" dirty="0" smtClean="0"/>
              <a:t> činitelé – umožňují vytváření prostorových vazeb (informačních, </a:t>
            </a:r>
            <a:r>
              <a:rPr lang="en-US" sz="1600" dirty="0" smtClean="0"/>
              <a:t>distribučních</a:t>
            </a:r>
            <a:r>
              <a:rPr lang="en-US" sz="1600" dirty="0" smtClean="0"/>
              <a:t>, </a:t>
            </a:r>
            <a:r>
              <a:rPr lang="en-US" sz="1600" dirty="0" smtClean="0"/>
              <a:t>pracovních</a:t>
            </a:r>
            <a:r>
              <a:rPr lang="en-US" sz="1600" dirty="0" smtClean="0"/>
              <a:t>, </a:t>
            </a:r>
            <a:r>
              <a:rPr lang="en-US" sz="1600" dirty="0" smtClean="0"/>
              <a:t>technologických</a:t>
            </a:r>
            <a:r>
              <a:rPr lang="en-US" sz="1600" dirty="0" smtClean="0"/>
              <a:t> …)</a:t>
            </a:r>
            <a:r>
              <a:rPr lang="cs-CZ" sz="1600" dirty="0" smtClean="0"/>
              <a:t>.</a:t>
            </a:r>
          </a:p>
          <a:p>
            <a:pPr marL="285750" indent="-285750">
              <a:buFont typeface="Wingdings" pitchFamily="2" charset="2"/>
              <a:buChar char="§"/>
            </a:pPr>
            <a:endParaRPr lang="cs-CZ" sz="1600" dirty="0"/>
          </a:p>
          <a:p>
            <a:endParaRPr lang="cs-CZ" sz="1600" dirty="0" smtClean="0"/>
          </a:p>
          <a:p>
            <a:r>
              <a:rPr lang="cs-CZ" sz="1600" b="1" u="sng" dirty="0" smtClean="0"/>
              <a:t>Socioekonomické činitele: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Nejdůležitější role- přítomnost surovin a materiálů. Ta omezuje ty výroby, pro něž jsou zapotřebí suroviny o velké hmotnosti (hutě, cementárny, tepelné elektrárny, cihelny). 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 smtClean="0"/>
              <a:t>Také suroviny, kterým by mohla uškodit delší přeprava jsou zpracovávány na místě získávání (zemědělské produkty). 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 smtClean="0"/>
              <a:t>Významné u výrob produkujících velké množství odpadu ze vstupních surovin (například výroba tvárnic z elektrárenského popílku). 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 smtClean="0"/>
              <a:t>Závislost umístění průmyslu na výskytu surovin nebo materiálů se celosvětově snižuje- moderní zpracovatelské technologie (umožňují nahrazování surovin nebo jejich menší spotřebu), moderní formy dopravy a možnosti recyklace.</a:t>
            </a:r>
          </a:p>
          <a:p>
            <a:endParaRPr lang="cs-CZ" sz="1600" dirty="0" smtClean="0"/>
          </a:p>
          <a:p>
            <a:r>
              <a:rPr lang="cs-CZ" sz="1600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53392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188640"/>
            <a:ext cx="892899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cs-CZ" sz="1600" dirty="0"/>
              <a:t>V</a:t>
            </a:r>
            <a:r>
              <a:rPr lang="cs-CZ" sz="1600" dirty="0" smtClean="0"/>
              <a:t>ýznam dostatku energie upadá. Nejdůležitější- její cena. Proto se budují energeticky náročné závody v blízkosti levných zdrojů energie (vodní elektrárny vs. výroba hliníku, elektrochemie, </a:t>
            </a:r>
            <a:r>
              <a:rPr lang="cs-CZ" sz="1600" dirty="0" smtClean="0"/>
              <a:t>ekektrotermie</a:t>
            </a:r>
            <a:r>
              <a:rPr lang="cs-CZ" sz="1600" dirty="0" smtClean="0"/>
              <a:t>).</a:t>
            </a:r>
          </a:p>
          <a:p>
            <a:endParaRPr lang="cs-CZ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Umístění výrobního závodu z hlediska výskytu pracovních sil je </a:t>
            </a:r>
            <a:r>
              <a:rPr lang="cs-CZ" sz="1600" dirty="0" err="1" smtClean="0"/>
              <a:t>duležité</a:t>
            </a:r>
            <a:r>
              <a:rPr lang="cs-CZ" sz="1600" dirty="0" smtClean="0"/>
              <a:t>. </a:t>
            </a:r>
          </a:p>
          <a:p>
            <a:r>
              <a:rPr lang="cs-CZ" sz="1600" dirty="0" smtClean="0"/>
              <a:t>      </a:t>
            </a:r>
            <a:r>
              <a:rPr lang="cs-CZ" sz="1600" u="sng" dirty="0" smtClean="0"/>
              <a:t>Uvažujeme: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 smtClean="0"/>
              <a:t>  kvantitu pracovních sil (především hutě, velké strojírny nebo chemičky)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600" dirty="0" smtClean="0"/>
              <a:t>  kvalitu (důraz na vzdělání – nesériová elektrotechnika, na manuální zručnost – sklářství, jemná mechanika, výroba hudebních nástrojů). </a:t>
            </a:r>
          </a:p>
          <a:p>
            <a:pPr lvl="1"/>
            <a:r>
              <a:rPr lang="cs-CZ" sz="1600" dirty="0" smtClean="0"/>
              <a:t>V regiónech s převažujícími pracovními příležitostmi pro muže (hutnictví, těžké strojírenství) vznikají závody zaměstnávající ženy (textilky). Tato orientace na určitý typ pracovní síly může vést až ke vzniku tradice určitého průmyslového odvětví v určité oblasti</a:t>
            </a:r>
          </a:p>
          <a:p>
            <a:r>
              <a:rPr lang="cs-CZ" sz="1600" dirty="0" smtClean="0"/>
              <a:t>   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/>
              <a:t>V</a:t>
            </a:r>
            <a:r>
              <a:rPr lang="cs-CZ" sz="1600" dirty="0" smtClean="0"/>
              <a:t>ýznam dopravy při lokalizaci průmyslu klesá, kvůli zvyšování úrovně komunikací a dopravních prostředků. </a:t>
            </a:r>
          </a:p>
          <a:p>
            <a:r>
              <a:rPr lang="cs-CZ" sz="1600" dirty="0" smtClean="0"/>
              <a:t>      </a:t>
            </a:r>
            <a:r>
              <a:rPr lang="cs-CZ" sz="1600" u="sng" dirty="0" smtClean="0"/>
              <a:t>Důležité: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sz="1600" dirty="0" smtClean="0"/>
              <a:t> snižování ceny dopravy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sz="1600" dirty="0"/>
              <a:t>p</a:t>
            </a:r>
            <a:r>
              <a:rPr lang="cs-CZ" sz="1600" dirty="0" smtClean="0"/>
              <a:t>řednost se dává levnějším druhům dopravy (vodní)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sz="1600" dirty="0" smtClean="0"/>
              <a:t>umístění závodu v dopravní uzlech, kde se kříží několik druhů dopravy (přístavy).</a:t>
            </a:r>
          </a:p>
          <a:p>
            <a:endParaRPr lang="cs-CZ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1600" dirty="0" smtClean="0"/>
              <a:t> Činitel spotřeby se na umístění průmyslových závodů podílí stále výrazněji. Především výroby, kde je doprava surovin levnější než doprava hotových výrobků (např. výrobky v těžkých obalech /sklo/ nebo výrobky obsahující velké množství vody), se umisťují do center spotřeby. </a:t>
            </a:r>
            <a:r>
              <a:rPr lang="cs-CZ" sz="1600" dirty="0"/>
              <a:t>P</a:t>
            </a:r>
            <a:r>
              <a:rPr lang="cs-CZ" sz="1600" dirty="0" smtClean="0"/>
              <a:t>latí i pro výrobky s omezenou trvanlivostí (masné, pekárenské a mléčné výrobky), s přímou vazbou na spotřebitele (tisk regionálních novin) a nutností přímé komunikace se spotřebitelem (sestavování zakázkových výrobků – počítače, šaty).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990461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7849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 smtClean="0"/>
              <a:t>Náklady na výrobu</a:t>
            </a:r>
          </a:p>
          <a:p>
            <a:r>
              <a:rPr lang="en-US" sz="1600" dirty="0" smtClean="0"/>
              <a:t> </a:t>
            </a:r>
            <a:endParaRPr lang="cs-CZ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u="sng" dirty="0" err="1" smtClean="0"/>
              <a:t>Investiční</a:t>
            </a:r>
            <a:r>
              <a:rPr lang="en-US" sz="1600" u="sng" dirty="0" smtClean="0"/>
              <a:t> </a:t>
            </a:r>
            <a:r>
              <a:rPr lang="en-US" sz="1600" u="sng" dirty="0" err="1" smtClean="0"/>
              <a:t>náklady</a:t>
            </a:r>
            <a:r>
              <a:rPr lang="en-US" sz="1600" u="sng" dirty="0" smtClean="0"/>
              <a:t> </a:t>
            </a:r>
            <a:r>
              <a:rPr lang="en-US" sz="1600" dirty="0" smtClean="0"/>
              <a:t>–</a:t>
            </a:r>
            <a:endParaRPr lang="cs-CZ" sz="1600" dirty="0" smtClean="0"/>
          </a:p>
          <a:p>
            <a:r>
              <a:rPr lang="cs-CZ" sz="1600" dirty="0"/>
              <a:t> </a:t>
            </a:r>
            <a:r>
              <a:rPr lang="cs-CZ" sz="1600" dirty="0" smtClean="0"/>
              <a:t>   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sz="1600" dirty="0" smtClean="0"/>
              <a:t>Přímé náklady-</a:t>
            </a:r>
            <a:r>
              <a:rPr lang="en-US" sz="1600" dirty="0" smtClean="0"/>
              <a:t> </a:t>
            </a:r>
            <a:r>
              <a:rPr lang="cs-CZ" sz="1600" dirty="0" smtClean="0"/>
              <a:t> náklady na vybudování závodu a jeho zařízení 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1600" dirty="0" smtClean="0"/>
              <a:t>Nepřímé náklady- udržování chodu celého závodu,  výstavba socioekonomických objektů v okolí závodu , odstraňování negativních účinků na okolní prostředí.</a:t>
            </a:r>
            <a:endParaRPr lang="en-US" sz="1600" dirty="0" smtClean="0"/>
          </a:p>
          <a:p>
            <a:pPr marL="285750" indent="-285750">
              <a:buFont typeface="Wingdings" pitchFamily="2" charset="2"/>
              <a:buChar char="§"/>
            </a:pPr>
            <a:endParaRPr lang="cs-CZ" sz="16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1600" u="sng" dirty="0" err="1" smtClean="0"/>
              <a:t>Výrobní</a:t>
            </a:r>
            <a:r>
              <a:rPr lang="en-US" sz="1600" u="sng" dirty="0" smtClean="0"/>
              <a:t> </a:t>
            </a:r>
            <a:r>
              <a:rPr lang="en-US" sz="1600" u="sng" dirty="0" err="1" smtClean="0"/>
              <a:t>náklady</a:t>
            </a:r>
            <a:r>
              <a:rPr lang="en-US" sz="1600" u="sng" dirty="0" smtClean="0"/>
              <a:t> </a:t>
            </a:r>
            <a:r>
              <a:rPr lang="en-US" sz="1600" dirty="0" smtClean="0"/>
              <a:t>- </a:t>
            </a:r>
            <a:r>
              <a:rPr lang="en-US" sz="1600" dirty="0" err="1" smtClean="0"/>
              <a:t>výdaj</a:t>
            </a:r>
            <a:r>
              <a:rPr lang="cs-CZ" sz="1600" dirty="0" smtClean="0"/>
              <a:t>e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spotřebovanou</a:t>
            </a:r>
            <a:r>
              <a:rPr lang="en-US" sz="1600" dirty="0" smtClean="0"/>
              <a:t> </a:t>
            </a:r>
            <a:r>
              <a:rPr lang="en-US" sz="1600" dirty="0" err="1" smtClean="0"/>
              <a:t>surovinu</a:t>
            </a:r>
            <a:r>
              <a:rPr lang="en-US" sz="1600" dirty="0" smtClean="0"/>
              <a:t>, </a:t>
            </a:r>
            <a:r>
              <a:rPr lang="en-US" sz="1600" dirty="0" err="1" smtClean="0"/>
              <a:t>materiály</a:t>
            </a:r>
            <a:r>
              <a:rPr lang="en-US" sz="1600" dirty="0" smtClean="0"/>
              <a:t>, </a:t>
            </a:r>
            <a:r>
              <a:rPr lang="en-US" sz="1600" dirty="0" err="1" smtClean="0"/>
              <a:t>energii</a:t>
            </a:r>
            <a:r>
              <a:rPr lang="en-US" sz="1600" dirty="0" smtClean="0"/>
              <a:t>, </a:t>
            </a:r>
            <a:r>
              <a:rPr lang="en-US" sz="1600" dirty="0" err="1" smtClean="0"/>
              <a:t>vodu</a:t>
            </a:r>
            <a:r>
              <a:rPr lang="en-US" sz="1600" dirty="0" smtClean="0"/>
              <a:t>, platy. </a:t>
            </a:r>
            <a:endParaRPr lang="cs-CZ" sz="1600" dirty="0" smtClean="0"/>
          </a:p>
          <a:p>
            <a:endParaRPr lang="cs-CZ" sz="1600" dirty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u="sng" dirty="0" smtClean="0"/>
              <a:t>Dopravní náklady</a:t>
            </a:r>
            <a:r>
              <a:rPr lang="cs-CZ" sz="1600" dirty="0" smtClean="0"/>
              <a:t>- </a:t>
            </a:r>
            <a:r>
              <a:rPr lang="en-US" sz="1600" dirty="0" err="1" smtClean="0"/>
              <a:t>zahrnují</a:t>
            </a:r>
            <a:r>
              <a:rPr lang="en-US" sz="1600" dirty="0" smtClean="0"/>
              <a:t> </a:t>
            </a:r>
            <a:r>
              <a:rPr lang="en-US" sz="1600" dirty="0" err="1" smtClean="0"/>
              <a:t>přepravu</a:t>
            </a:r>
            <a:r>
              <a:rPr lang="en-US" sz="1600" dirty="0" smtClean="0"/>
              <a:t> </a:t>
            </a:r>
            <a:r>
              <a:rPr lang="en-US" sz="1600" dirty="0" err="1" smtClean="0"/>
              <a:t>surovin</a:t>
            </a:r>
            <a:r>
              <a:rPr lang="en-US" sz="1600" dirty="0" smtClean="0"/>
              <a:t>, </a:t>
            </a:r>
            <a:r>
              <a:rPr lang="en-US" sz="1600" dirty="0" err="1" smtClean="0"/>
              <a:t>materiálů</a:t>
            </a:r>
            <a:r>
              <a:rPr lang="en-US" sz="1600" dirty="0" smtClean="0"/>
              <a:t>, </a:t>
            </a:r>
            <a:r>
              <a:rPr lang="en-US" sz="1600" dirty="0" err="1" smtClean="0"/>
              <a:t>polotovarů</a:t>
            </a:r>
            <a:r>
              <a:rPr lang="en-US" sz="1600" dirty="0" smtClean="0"/>
              <a:t>, </a:t>
            </a:r>
            <a:r>
              <a:rPr lang="en-US" sz="1600" dirty="0" err="1" smtClean="0"/>
              <a:t>přenos</a:t>
            </a:r>
            <a:r>
              <a:rPr lang="en-US" sz="1600" dirty="0" smtClean="0"/>
              <a:t> </a:t>
            </a:r>
            <a:r>
              <a:rPr lang="en-US" sz="1600" dirty="0" err="1" smtClean="0"/>
              <a:t>energie</a:t>
            </a:r>
            <a:r>
              <a:rPr lang="en-US" sz="1600" dirty="0" smtClean="0"/>
              <a:t> a </a:t>
            </a:r>
            <a:r>
              <a:rPr lang="en-US" sz="1600" dirty="0" err="1" smtClean="0"/>
              <a:t>distribuci</a:t>
            </a:r>
            <a:r>
              <a:rPr lang="en-US" sz="1600" dirty="0" smtClean="0"/>
              <a:t> </a:t>
            </a:r>
            <a:r>
              <a:rPr lang="en-US" sz="1600" dirty="0" err="1" smtClean="0"/>
              <a:t>výrobků</a:t>
            </a:r>
            <a:r>
              <a:rPr lang="en-US" sz="1600" dirty="0" smtClean="0"/>
              <a:t>, </a:t>
            </a:r>
            <a:r>
              <a:rPr lang="en-US" sz="1600" dirty="0" err="1" smtClean="0"/>
              <a:t>včetně</a:t>
            </a:r>
            <a:r>
              <a:rPr lang="en-US" sz="1600" dirty="0" smtClean="0"/>
              <a:t> </a:t>
            </a:r>
            <a:r>
              <a:rPr lang="en-US" sz="1600" dirty="0" err="1" smtClean="0"/>
              <a:t>nákladů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manipulaci</a:t>
            </a:r>
            <a:r>
              <a:rPr lang="en-US" sz="1600" dirty="0" smtClean="0"/>
              <a:t> (</a:t>
            </a:r>
            <a:r>
              <a:rPr lang="en-US" sz="1600" dirty="0" err="1" smtClean="0"/>
              <a:t>nakládka</a:t>
            </a:r>
            <a:r>
              <a:rPr lang="en-US" sz="1600" dirty="0" smtClean="0"/>
              <a:t>, </a:t>
            </a:r>
            <a:r>
              <a:rPr lang="en-US" sz="1600" dirty="0" err="1" smtClean="0"/>
              <a:t>vykládka</a:t>
            </a:r>
            <a:r>
              <a:rPr lang="en-US" sz="1600" dirty="0" smtClean="0"/>
              <a:t>, </a:t>
            </a:r>
            <a:r>
              <a:rPr lang="en-US" sz="1600" dirty="0" err="1" smtClean="0"/>
              <a:t>překládka</a:t>
            </a:r>
            <a:r>
              <a:rPr lang="en-US" sz="1600" dirty="0" smtClean="0"/>
              <a:t>). </a:t>
            </a:r>
            <a:endParaRPr lang="cs-CZ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51520" y="3861048"/>
            <a:ext cx="856895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 smtClean="0"/>
              <a:t>Rozmístění průmyslu:</a:t>
            </a:r>
          </a:p>
          <a:p>
            <a:r>
              <a:rPr lang="cs-CZ" sz="1600" u="sng" dirty="0" smtClean="0"/>
              <a:t>Hlavní průmyslové oblasti světa:</a:t>
            </a:r>
          </a:p>
          <a:p>
            <a:r>
              <a:rPr lang="cs-CZ" sz="1600" dirty="0" smtClean="0"/>
              <a:t>Průmysl je soustředěn v několika světových průmyslových </a:t>
            </a:r>
            <a:r>
              <a:rPr lang="cs-CZ" sz="1600" dirty="0" err="1" smtClean="0"/>
              <a:t>oblastech.Nejvýznamnější</a:t>
            </a:r>
            <a:r>
              <a:rPr lang="cs-CZ" sz="1600" dirty="0" smtClean="0"/>
              <a:t> průmyslová </a:t>
            </a:r>
            <a:r>
              <a:rPr lang="cs-CZ" sz="1600" dirty="0" err="1" smtClean="0"/>
              <a:t>oblast,kde</a:t>
            </a:r>
            <a:r>
              <a:rPr lang="cs-CZ" sz="1600" dirty="0" smtClean="0"/>
              <a:t> je soustředěna 1/5 zpracovatelského </a:t>
            </a:r>
            <a:r>
              <a:rPr lang="cs-CZ" sz="1600" dirty="0" err="1" smtClean="0"/>
              <a:t>průmyslu,se</a:t>
            </a:r>
            <a:r>
              <a:rPr lang="cs-CZ" sz="1600" dirty="0" smtClean="0"/>
              <a:t> rozkládá mezi Velkými jezery a severovýchodem USA při pobřeží Atlantského </a:t>
            </a:r>
            <a:r>
              <a:rPr lang="cs-CZ" sz="1600" dirty="0" err="1" smtClean="0"/>
              <a:t>oceánu.Západoevropská</a:t>
            </a:r>
            <a:r>
              <a:rPr lang="cs-CZ" sz="1600" dirty="0" smtClean="0"/>
              <a:t> průmyslová oblast se táhne z Anglie přes </a:t>
            </a:r>
            <a:r>
              <a:rPr lang="cs-CZ" sz="1600" dirty="0" err="1" smtClean="0"/>
              <a:t>Francii,Belgii,Nizozemsko</a:t>
            </a:r>
            <a:r>
              <a:rPr lang="cs-CZ" sz="1600" dirty="0" smtClean="0"/>
              <a:t> do </a:t>
            </a:r>
            <a:r>
              <a:rPr lang="cs-CZ" sz="1600" dirty="0" err="1" smtClean="0"/>
              <a:t>Německa.Průmyslová</a:t>
            </a:r>
            <a:r>
              <a:rPr lang="cs-CZ" sz="1600" dirty="0" smtClean="0"/>
              <a:t> oblast Honšú a Kjúšú v Japonsku je proslulá nejmodernějšími výrobky </a:t>
            </a:r>
            <a:r>
              <a:rPr lang="cs-CZ" sz="1600" dirty="0" err="1" smtClean="0"/>
              <a:t>elektroniky,výpočetní</a:t>
            </a:r>
            <a:r>
              <a:rPr lang="cs-CZ" sz="1600" dirty="0" smtClean="0"/>
              <a:t> </a:t>
            </a:r>
            <a:r>
              <a:rPr lang="cs-CZ" sz="1600" dirty="0" err="1" smtClean="0"/>
              <a:t>techniky,dopravních</a:t>
            </a:r>
            <a:r>
              <a:rPr lang="cs-CZ" sz="1600" dirty="0" smtClean="0"/>
              <a:t> prostředků a lékařských přístrojů.</a:t>
            </a:r>
          </a:p>
          <a:p>
            <a:endParaRPr lang="cs-CZ" sz="1600" dirty="0" smtClean="0"/>
          </a:p>
          <a:p>
            <a:r>
              <a:rPr lang="cs-CZ" sz="1600" dirty="0" smtClean="0"/>
              <a:t> </a:t>
            </a:r>
          </a:p>
          <a:p>
            <a:endParaRPr lang="cs-CZ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2332728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260648"/>
            <a:ext cx="87849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 smtClean="0"/>
              <a:t>Nerostné suroviny:</a:t>
            </a:r>
          </a:p>
          <a:p>
            <a:r>
              <a:rPr lang="en-US" sz="1600" dirty="0" err="1" smtClean="0"/>
              <a:t>Zdroje</a:t>
            </a:r>
            <a:r>
              <a:rPr lang="en-US" sz="1600" dirty="0" smtClean="0"/>
              <a:t> </a:t>
            </a:r>
            <a:r>
              <a:rPr lang="en-US" sz="1600" dirty="0" err="1" smtClean="0"/>
              <a:t>nerostných</a:t>
            </a:r>
            <a:r>
              <a:rPr lang="en-US" sz="1600" dirty="0" smtClean="0"/>
              <a:t> </a:t>
            </a:r>
            <a:r>
              <a:rPr lang="en-US" sz="1600" dirty="0" err="1" smtClean="0"/>
              <a:t>surovin</a:t>
            </a:r>
            <a:r>
              <a:rPr lang="en-US" sz="1600" dirty="0" smtClean="0"/>
              <a:t> </a:t>
            </a:r>
            <a:r>
              <a:rPr lang="en-US" sz="1600" dirty="0" err="1" smtClean="0"/>
              <a:t>ve</a:t>
            </a:r>
            <a:r>
              <a:rPr lang="en-US" sz="1600" dirty="0" smtClean="0"/>
              <a:t> </a:t>
            </a:r>
            <a:r>
              <a:rPr lang="en-US" sz="1600" dirty="0" err="1" smtClean="0"/>
              <a:t>světě</a:t>
            </a:r>
            <a:r>
              <a:rPr lang="cs-CZ" sz="1600" dirty="0" smtClean="0"/>
              <a:t>:</a:t>
            </a:r>
            <a:endParaRPr lang="en-US" sz="1600" dirty="0" smtClean="0"/>
          </a:p>
          <a:p>
            <a:r>
              <a:rPr lang="en-US" sz="1600" dirty="0" err="1" smtClean="0"/>
              <a:t>Paliva-uhlí,rop</a:t>
            </a:r>
            <a:r>
              <a:rPr lang="cs-CZ" sz="1600" dirty="0" smtClean="0"/>
              <a:t>a</a:t>
            </a:r>
            <a:r>
              <a:rPr lang="en-US" sz="1600" dirty="0" smtClean="0"/>
              <a:t>,</a:t>
            </a:r>
            <a:r>
              <a:rPr lang="en-US" sz="1600" dirty="0" err="1" smtClean="0"/>
              <a:t>zemní</a:t>
            </a:r>
            <a:r>
              <a:rPr lang="en-US" sz="1600" dirty="0" smtClean="0"/>
              <a:t> </a:t>
            </a:r>
            <a:r>
              <a:rPr lang="en-US" sz="1600" dirty="0" err="1" smtClean="0"/>
              <a:t>plyn</a:t>
            </a:r>
            <a:r>
              <a:rPr lang="cs-CZ" sz="1600" dirty="0" smtClean="0"/>
              <a:t> </a:t>
            </a:r>
            <a:r>
              <a:rPr lang="en-US" sz="1600" dirty="0" smtClean="0"/>
              <a:t>a </a:t>
            </a:r>
            <a:r>
              <a:rPr lang="en-US" sz="1600" dirty="0" err="1" smtClean="0"/>
              <a:t>jadern</a:t>
            </a:r>
            <a:r>
              <a:rPr lang="cs-CZ" sz="1600" dirty="0" smtClean="0"/>
              <a:t>é</a:t>
            </a:r>
            <a:r>
              <a:rPr lang="en-US" sz="1600" dirty="0" smtClean="0"/>
              <a:t> </a:t>
            </a:r>
            <a:r>
              <a:rPr lang="en-US" sz="1600" dirty="0" err="1" smtClean="0"/>
              <a:t>paliv</a:t>
            </a:r>
            <a:r>
              <a:rPr lang="cs-CZ" sz="1600" dirty="0" smtClean="0"/>
              <a:t>o</a:t>
            </a:r>
            <a:r>
              <a:rPr lang="en-US" sz="1600" dirty="0" smtClean="0"/>
              <a:t>.</a:t>
            </a:r>
            <a:endParaRPr lang="cs-CZ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cs-CZ" sz="1600" u="sng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u="sng" dirty="0" err="1" smtClean="0"/>
              <a:t>Uhlí</a:t>
            </a:r>
            <a:r>
              <a:rPr lang="en-US" sz="1600" dirty="0" smtClean="0"/>
              <a:t> se </a:t>
            </a:r>
            <a:r>
              <a:rPr lang="en-US" sz="1600" dirty="0" err="1" smtClean="0"/>
              <a:t>hlavně</a:t>
            </a:r>
            <a:r>
              <a:rPr lang="en-US" sz="1600" dirty="0" smtClean="0"/>
              <a:t> </a:t>
            </a:r>
            <a:r>
              <a:rPr lang="en-US" sz="1600" dirty="0" err="1" smtClean="0"/>
              <a:t>využívá</a:t>
            </a:r>
            <a:r>
              <a:rPr lang="en-US" sz="1600" dirty="0" smtClean="0"/>
              <a:t> </a:t>
            </a:r>
            <a:r>
              <a:rPr lang="en-US" sz="1600" dirty="0" err="1" smtClean="0"/>
              <a:t>jako</a:t>
            </a:r>
            <a:r>
              <a:rPr lang="en-US" sz="1600" dirty="0" smtClean="0"/>
              <a:t> </a:t>
            </a:r>
            <a:r>
              <a:rPr lang="en-US" sz="1600" dirty="0" err="1" smtClean="0"/>
              <a:t>paliva</a:t>
            </a:r>
            <a:r>
              <a:rPr lang="en-US" sz="1600" dirty="0" smtClean="0"/>
              <a:t> v </a:t>
            </a:r>
            <a:r>
              <a:rPr lang="en-US" sz="1600" dirty="0" err="1" smtClean="0"/>
              <a:t>tepelných</a:t>
            </a:r>
            <a:r>
              <a:rPr lang="en-US" sz="1600" dirty="0" smtClean="0"/>
              <a:t> </a:t>
            </a:r>
            <a:r>
              <a:rPr lang="en-US" sz="1600" dirty="0" err="1" smtClean="0"/>
              <a:t>elektrárnách.Je</a:t>
            </a:r>
            <a:r>
              <a:rPr lang="en-US" sz="1600" dirty="0" smtClean="0"/>
              <a:t> </a:t>
            </a:r>
            <a:r>
              <a:rPr lang="en-US" sz="1600" dirty="0" err="1" smtClean="0"/>
              <a:t>surovinou</a:t>
            </a:r>
            <a:r>
              <a:rPr lang="en-US" sz="1600" dirty="0" smtClean="0"/>
              <a:t> </a:t>
            </a:r>
            <a:r>
              <a:rPr lang="en-US" sz="1600" dirty="0" err="1" smtClean="0"/>
              <a:t>při</a:t>
            </a:r>
            <a:r>
              <a:rPr lang="en-US" sz="1600" dirty="0" smtClean="0"/>
              <a:t> </a:t>
            </a:r>
            <a:r>
              <a:rPr lang="en-US" sz="1600" dirty="0" err="1" smtClean="0"/>
              <a:t>výrobě</a:t>
            </a:r>
            <a:r>
              <a:rPr lang="en-US" sz="1600" dirty="0" smtClean="0"/>
              <a:t> </a:t>
            </a:r>
            <a:r>
              <a:rPr lang="en-US" sz="1600" dirty="0" err="1" smtClean="0"/>
              <a:t>koksu,briket,umělých</a:t>
            </a:r>
            <a:r>
              <a:rPr lang="en-US" sz="1600" dirty="0" smtClean="0"/>
              <a:t> </a:t>
            </a:r>
            <a:r>
              <a:rPr lang="en-US" sz="1600" dirty="0" err="1" smtClean="0"/>
              <a:t>hmot,léčiv,dehtu</a:t>
            </a:r>
            <a:r>
              <a:rPr lang="en-US" sz="1600" dirty="0" smtClean="0"/>
              <a:t> a </a:t>
            </a:r>
            <a:r>
              <a:rPr lang="en-US" sz="1600" dirty="0" err="1" smtClean="0"/>
              <a:t>barviv</a:t>
            </a:r>
            <a:r>
              <a:rPr lang="en-US" sz="1600" dirty="0" smtClean="0"/>
              <a:t>.</a:t>
            </a:r>
            <a:r>
              <a:rPr lang="cs-CZ" sz="1600" dirty="0" smtClean="0"/>
              <a:t> </a:t>
            </a:r>
            <a:r>
              <a:rPr lang="en-US" sz="1600" dirty="0" err="1" smtClean="0"/>
              <a:t>Těží</a:t>
            </a:r>
            <a:r>
              <a:rPr lang="en-US" sz="1600" dirty="0" smtClean="0"/>
              <a:t> se </a:t>
            </a:r>
            <a:r>
              <a:rPr lang="en-US" sz="1600" dirty="0" err="1" smtClean="0"/>
              <a:t>převážně</a:t>
            </a:r>
            <a:r>
              <a:rPr lang="en-US" sz="1600" dirty="0" smtClean="0"/>
              <a:t> v </a:t>
            </a:r>
            <a:r>
              <a:rPr lang="en-US" sz="1600" b="1" dirty="0" err="1" smtClean="0"/>
              <a:t>mírném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pásu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severní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polokoule</a:t>
            </a:r>
            <a:r>
              <a:rPr lang="en-US" sz="1600" dirty="0" err="1" smtClean="0"/>
              <a:t>.Hnědé</a:t>
            </a:r>
            <a:r>
              <a:rPr lang="en-US" sz="1600" dirty="0" smtClean="0"/>
              <a:t> </a:t>
            </a:r>
            <a:r>
              <a:rPr lang="en-US" sz="1600" dirty="0" err="1" smtClean="0"/>
              <a:t>uhlí</a:t>
            </a:r>
            <a:r>
              <a:rPr lang="en-US" sz="1600" dirty="0" smtClean="0"/>
              <a:t> a </a:t>
            </a:r>
            <a:r>
              <a:rPr lang="en-US" sz="1600" dirty="0" err="1" smtClean="0"/>
              <a:t>méně</a:t>
            </a:r>
            <a:r>
              <a:rPr lang="en-US" sz="1600" dirty="0" smtClean="0"/>
              <a:t> </a:t>
            </a:r>
            <a:r>
              <a:rPr lang="en-US" sz="1600" dirty="0" err="1" smtClean="0"/>
              <a:t>kvalitní</a:t>
            </a:r>
            <a:r>
              <a:rPr lang="en-US" sz="1600" dirty="0" smtClean="0"/>
              <a:t> </a:t>
            </a:r>
            <a:r>
              <a:rPr lang="en-US" sz="1600" dirty="0" err="1" smtClean="0"/>
              <a:t>lignit</a:t>
            </a:r>
            <a:r>
              <a:rPr lang="en-US" sz="1600" dirty="0" smtClean="0"/>
              <a:t> </a:t>
            </a:r>
            <a:r>
              <a:rPr lang="en-US" sz="1600" dirty="0" err="1" smtClean="0"/>
              <a:t>mají</a:t>
            </a:r>
            <a:r>
              <a:rPr lang="en-US" sz="1600" dirty="0" smtClean="0"/>
              <a:t> </a:t>
            </a:r>
            <a:r>
              <a:rPr lang="en-US" sz="1600" dirty="0" err="1" smtClean="0"/>
              <a:t>menší</a:t>
            </a:r>
            <a:r>
              <a:rPr lang="en-US" sz="1600" dirty="0" smtClean="0"/>
              <a:t> </a:t>
            </a:r>
            <a:r>
              <a:rPr lang="en-US" sz="1600" dirty="0" err="1" smtClean="0"/>
              <a:t>výhřevnost.Polovina</a:t>
            </a:r>
            <a:r>
              <a:rPr lang="en-US" sz="1600" dirty="0" smtClean="0"/>
              <a:t> </a:t>
            </a:r>
            <a:r>
              <a:rPr lang="en-US" sz="1600" dirty="0" err="1" smtClean="0"/>
              <a:t>vytěženého</a:t>
            </a:r>
            <a:r>
              <a:rPr lang="en-US" sz="1600" dirty="0" smtClean="0"/>
              <a:t> </a:t>
            </a:r>
            <a:r>
              <a:rPr lang="en-US" sz="1600" dirty="0" err="1" smtClean="0"/>
              <a:t>uhlí</a:t>
            </a:r>
            <a:r>
              <a:rPr lang="en-US" sz="1600" dirty="0" smtClean="0"/>
              <a:t> </a:t>
            </a:r>
            <a:r>
              <a:rPr lang="en-US" sz="1600" dirty="0" err="1" smtClean="0"/>
              <a:t>pochází</a:t>
            </a:r>
            <a:r>
              <a:rPr lang="en-US" sz="1600" dirty="0" smtClean="0"/>
              <a:t> z </a:t>
            </a:r>
            <a:r>
              <a:rPr lang="en-US" sz="1600" b="1" dirty="0" err="1" smtClean="0"/>
              <a:t>Německa</a:t>
            </a:r>
            <a:r>
              <a:rPr lang="en-US" sz="1600" dirty="0" smtClean="0"/>
              <a:t> a z </a:t>
            </a:r>
            <a:r>
              <a:rPr lang="en-US" sz="1600" b="1" dirty="0" err="1" smtClean="0"/>
              <a:t>Ruska</a:t>
            </a:r>
            <a:r>
              <a:rPr lang="en-US" sz="1600" dirty="0" err="1" smtClean="0"/>
              <a:t>.Rovněž</a:t>
            </a:r>
            <a:r>
              <a:rPr lang="en-US" sz="1600" dirty="0" smtClean="0"/>
              <a:t> </a:t>
            </a:r>
            <a:r>
              <a:rPr lang="en-US" sz="1600" dirty="0" err="1" smtClean="0"/>
              <a:t>polovina</a:t>
            </a:r>
            <a:r>
              <a:rPr lang="en-US" sz="1600" dirty="0" smtClean="0"/>
              <a:t> </a:t>
            </a:r>
            <a:r>
              <a:rPr lang="en-US" sz="1600" dirty="0" err="1" smtClean="0"/>
              <a:t>černého</a:t>
            </a:r>
            <a:r>
              <a:rPr lang="en-US" sz="1600" dirty="0" smtClean="0"/>
              <a:t> </a:t>
            </a:r>
            <a:r>
              <a:rPr lang="en-US" sz="1600" dirty="0" err="1" smtClean="0"/>
              <a:t>uhlí</a:t>
            </a:r>
            <a:r>
              <a:rPr lang="en-US" sz="1600" dirty="0" smtClean="0"/>
              <a:t> se </a:t>
            </a:r>
            <a:r>
              <a:rPr lang="en-US" sz="1600" dirty="0" err="1" smtClean="0"/>
              <a:t>získává</a:t>
            </a:r>
            <a:r>
              <a:rPr lang="en-US" sz="1600" dirty="0" smtClean="0"/>
              <a:t> v </a:t>
            </a:r>
            <a:r>
              <a:rPr lang="en-US" sz="1600" b="1" dirty="0" smtClean="0"/>
              <a:t>USA</a:t>
            </a:r>
            <a:r>
              <a:rPr lang="en-US" sz="1600" dirty="0" smtClean="0"/>
              <a:t> a </a:t>
            </a:r>
            <a:r>
              <a:rPr lang="en-US" sz="1600" b="1" dirty="0" err="1" smtClean="0"/>
              <a:t>Číně</a:t>
            </a:r>
            <a:r>
              <a:rPr lang="en-US" sz="1600" dirty="0" smtClean="0"/>
              <a:t>.</a:t>
            </a:r>
            <a:endParaRPr lang="cs-CZ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cs-CZ" sz="1600" u="sng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1600" u="sng" dirty="0" smtClean="0"/>
              <a:t>R</a:t>
            </a:r>
            <a:r>
              <a:rPr lang="en-US" sz="1600" u="sng" dirty="0" smtClean="0"/>
              <a:t>op</a:t>
            </a:r>
            <a:r>
              <a:rPr lang="cs-CZ" sz="1600" u="sng" dirty="0" smtClean="0"/>
              <a:t>a-</a:t>
            </a:r>
            <a:r>
              <a:rPr lang="cs-CZ" sz="1600" dirty="0" smtClean="0"/>
              <a:t> </a:t>
            </a:r>
            <a:r>
              <a:rPr lang="en-US" sz="1600" dirty="0" smtClean="0"/>
              <a:t>Do </a:t>
            </a:r>
            <a:r>
              <a:rPr lang="en-US" sz="1600" dirty="0" err="1" smtClean="0"/>
              <a:t>roku</a:t>
            </a:r>
            <a:r>
              <a:rPr lang="en-US" sz="1600" dirty="0" smtClean="0"/>
              <a:t> 1960 </a:t>
            </a:r>
            <a:r>
              <a:rPr lang="en-US" sz="1600" dirty="0" err="1" smtClean="0"/>
              <a:t>ovládalo</a:t>
            </a:r>
            <a:r>
              <a:rPr lang="en-US" sz="1600" dirty="0" smtClean="0"/>
              <a:t> </a:t>
            </a:r>
            <a:r>
              <a:rPr lang="en-US" sz="1600" dirty="0" err="1" smtClean="0"/>
              <a:t>světovou</a:t>
            </a:r>
            <a:r>
              <a:rPr lang="en-US" sz="1600" dirty="0" smtClean="0"/>
              <a:t> </a:t>
            </a:r>
            <a:r>
              <a:rPr lang="en-US" sz="1600" dirty="0" err="1" smtClean="0"/>
              <a:t>těžbu</a:t>
            </a:r>
            <a:r>
              <a:rPr lang="en-US" sz="1600" dirty="0" smtClean="0"/>
              <a:t> ropy </a:t>
            </a:r>
            <a:r>
              <a:rPr lang="en-US" sz="1600" dirty="0" err="1" smtClean="0"/>
              <a:t>jen</a:t>
            </a:r>
            <a:r>
              <a:rPr lang="en-US" sz="1600" dirty="0" smtClean="0"/>
              <a:t> </a:t>
            </a:r>
            <a:r>
              <a:rPr lang="en-US" sz="1600" dirty="0" err="1" smtClean="0"/>
              <a:t>několik</a:t>
            </a:r>
            <a:r>
              <a:rPr lang="en-US" sz="1600" dirty="0" smtClean="0"/>
              <a:t> </a:t>
            </a:r>
            <a:r>
              <a:rPr lang="en-US" sz="1600" dirty="0" err="1" smtClean="0"/>
              <a:t>společností.Jako</a:t>
            </a:r>
            <a:r>
              <a:rPr lang="en-US" sz="1600" dirty="0" smtClean="0"/>
              <a:t> </a:t>
            </a:r>
            <a:r>
              <a:rPr lang="en-US" sz="1600" dirty="0" err="1" smtClean="0"/>
              <a:t>jejich</a:t>
            </a:r>
            <a:r>
              <a:rPr lang="en-US" sz="1600" dirty="0" smtClean="0"/>
              <a:t> </a:t>
            </a:r>
            <a:r>
              <a:rPr lang="en-US" sz="1600" dirty="0" err="1" smtClean="0"/>
              <a:t>protiváha</a:t>
            </a:r>
            <a:r>
              <a:rPr lang="en-US" sz="1600" dirty="0" smtClean="0"/>
              <a:t> </a:t>
            </a:r>
            <a:r>
              <a:rPr lang="en-US" sz="1600" dirty="0" err="1" smtClean="0"/>
              <a:t>byla</a:t>
            </a:r>
            <a:r>
              <a:rPr lang="en-US" sz="1600" dirty="0" smtClean="0"/>
              <a:t> </a:t>
            </a:r>
            <a:r>
              <a:rPr lang="en-US" sz="1600" dirty="0" err="1" smtClean="0"/>
              <a:t>založena</a:t>
            </a:r>
            <a:r>
              <a:rPr lang="en-US" sz="1600" dirty="0" smtClean="0"/>
              <a:t> </a:t>
            </a:r>
            <a:r>
              <a:rPr lang="en-US" sz="1600" dirty="0" err="1" smtClean="0"/>
              <a:t>organizace</a:t>
            </a:r>
            <a:r>
              <a:rPr lang="en-US" sz="1600" dirty="0" smtClean="0"/>
              <a:t> </a:t>
            </a:r>
            <a:r>
              <a:rPr lang="en-US" sz="1600" dirty="0" err="1" smtClean="0"/>
              <a:t>OPEC,sdružující</a:t>
            </a:r>
            <a:r>
              <a:rPr lang="en-US" sz="1600" dirty="0" smtClean="0"/>
              <a:t> </a:t>
            </a:r>
            <a:r>
              <a:rPr lang="en-US" sz="1600" dirty="0" err="1" smtClean="0"/>
              <a:t>země</a:t>
            </a:r>
            <a:r>
              <a:rPr lang="en-US" sz="1600" dirty="0" smtClean="0"/>
              <a:t> s </a:t>
            </a:r>
            <a:r>
              <a:rPr lang="en-US" sz="1600" dirty="0" err="1" smtClean="0"/>
              <a:t>vývozem</a:t>
            </a:r>
            <a:r>
              <a:rPr lang="en-US" sz="1600" dirty="0" smtClean="0"/>
              <a:t> </a:t>
            </a:r>
            <a:r>
              <a:rPr lang="en-US" sz="1600" dirty="0" err="1" smtClean="0"/>
              <a:t>ropy.Z</a:t>
            </a:r>
            <a:r>
              <a:rPr lang="en-US" sz="1600" dirty="0" smtClean="0"/>
              <a:t> ropy se </a:t>
            </a:r>
            <a:r>
              <a:rPr lang="en-US" sz="1600" dirty="0" err="1" smtClean="0"/>
              <a:t>vyrábí</a:t>
            </a:r>
            <a:r>
              <a:rPr lang="en-US" sz="1600" dirty="0" smtClean="0"/>
              <a:t> </a:t>
            </a:r>
            <a:r>
              <a:rPr lang="en-US" sz="1600" dirty="0" err="1" smtClean="0"/>
              <a:t>bentín,olej,mazadla,plasty,umělá</a:t>
            </a:r>
            <a:r>
              <a:rPr lang="en-US" sz="1600" dirty="0" smtClean="0"/>
              <a:t> </a:t>
            </a:r>
            <a:r>
              <a:rPr lang="en-US" sz="1600" dirty="0" err="1" smtClean="0"/>
              <a:t>vlákna.Ropa</a:t>
            </a:r>
            <a:r>
              <a:rPr lang="en-US" sz="1600" dirty="0" smtClean="0"/>
              <a:t> se </a:t>
            </a:r>
            <a:r>
              <a:rPr lang="en-US" sz="1600" dirty="0" err="1" smtClean="0"/>
              <a:t>těží</a:t>
            </a:r>
            <a:r>
              <a:rPr lang="en-US" sz="1600" dirty="0" smtClean="0"/>
              <a:t> </a:t>
            </a:r>
            <a:r>
              <a:rPr lang="en-US" sz="1600" dirty="0" err="1" smtClean="0"/>
              <a:t>jak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pevnině</a:t>
            </a:r>
            <a:r>
              <a:rPr lang="en-US" sz="1600" dirty="0" smtClean="0"/>
              <a:t> </a:t>
            </a:r>
            <a:r>
              <a:rPr lang="en-US" sz="1600" dirty="0" err="1" smtClean="0"/>
              <a:t>tak</a:t>
            </a:r>
            <a:r>
              <a:rPr lang="en-US" sz="1600" dirty="0" smtClean="0"/>
              <a:t> v </a:t>
            </a:r>
            <a:r>
              <a:rPr lang="en-US" sz="1600" dirty="0" err="1" smtClean="0"/>
              <a:t>jezerech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mělkých</a:t>
            </a:r>
            <a:r>
              <a:rPr lang="en-US" sz="1600" dirty="0" smtClean="0"/>
              <a:t> </a:t>
            </a:r>
            <a:r>
              <a:rPr lang="en-US" sz="1600" dirty="0" err="1" smtClean="0"/>
              <a:t>mořích.Hlavními</a:t>
            </a:r>
            <a:r>
              <a:rPr lang="en-US" sz="1600" dirty="0" smtClean="0"/>
              <a:t> </a:t>
            </a:r>
            <a:r>
              <a:rPr lang="en-US" sz="1600" dirty="0" err="1" smtClean="0"/>
              <a:t>oblastmi</a:t>
            </a:r>
            <a:r>
              <a:rPr lang="en-US" sz="1600" dirty="0" smtClean="0"/>
              <a:t> </a:t>
            </a:r>
            <a:r>
              <a:rPr lang="en-US" sz="1600" dirty="0" err="1" smtClean="0"/>
              <a:t>těžby</a:t>
            </a:r>
            <a:r>
              <a:rPr lang="en-US" sz="1600" dirty="0" smtClean="0"/>
              <a:t> </a:t>
            </a:r>
            <a:r>
              <a:rPr lang="en-US" sz="1600" dirty="0" err="1" smtClean="0"/>
              <a:t>jsou</a:t>
            </a:r>
            <a:r>
              <a:rPr lang="en-US" sz="1600" dirty="0" smtClean="0"/>
              <a:t> </a:t>
            </a:r>
            <a:r>
              <a:rPr lang="en-US" sz="1600" b="1" dirty="0" err="1" smtClean="0"/>
              <a:t>Perský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záliv,Severní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Amerika</a:t>
            </a:r>
            <a:r>
              <a:rPr lang="en-US" sz="1600" b="1" dirty="0" smtClean="0"/>
              <a:t> a </a:t>
            </a:r>
            <a:r>
              <a:rPr lang="en-US" sz="1600" b="1" dirty="0" err="1" smtClean="0"/>
              <a:t>Rusko</a:t>
            </a:r>
            <a:r>
              <a:rPr lang="en-US" sz="1600" dirty="0" err="1" smtClean="0"/>
              <a:t>.Ropu</a:t>
            </a:r>
            <a:r>
              <a:rPr lang="en-US" sz="1600" dirty="0" smtClean="0"/>
              <a:t> </a:t>
            </a:r>
            <a:r>
              <a:rPr lang="en-US" sz="1600" dirty="0" err="1" smtClean="0"/>
              <a:t>často</a:t>
            </a:r>
            <a:r>
              <a:rPr lang="en-US" sz="1600" dirty="0" smtClean="0"/>
              <a:t> </a:t>
            </a:r>
            <a:r>
              <a:rPr lang="en-US" sz="1600" dirty="0" err="1" smtClean="0"/>
              <a:t>doprovází</a:t>
            </a:r>
            <a:r>
              <a:rPr lang="en-US" sz="1600" dirty="0" smtClean="0"/>
              <a:t> </a:t>
            </a:r>
            <a:r>
              <a:rPr lang="en-US" sz="1600" dirty="0" err="1" smtClean="0"/>
              <a:t>zemní</a:t>
            </a:r>
            <a:r>
              <a:rPr lang="en-US" sz="1600" dirty="0" smtClean="0"/>
              <a:t> </a:t>
            </a:r>
            <a:r>
              <a:rPr lang="en-US" sz="1600" dirty="0" err="1" smtClean="0"/>
              <a:t>plyn.</a:t>
            </a:r>
            <a:r>
              <a:rPr lang="en-US" sz="1600" b="1" dirty="0" err="1" smtClean="0"/>
              <a:t>USA</a:t>
            </a:r>
            <a:r>
              <a:rPr lang="en-US" sz="1600" b="1" dirty="0" smtClean="0"/>
              <a:t> </a:t>
            </a:r>
            <a:r>
              <a:rPr lang="en-US" sz="1600" dirty="0" smtClean="0"/>
              <a:t>a </a:t>
            </a:r>
            <a:r>
              <a:rPr lang="en-US" sz="1600" b="1" dirty="0" err="1" smtClean="0"/>
              <a:t>Rusko</a:t>
            </a:r>
            <a:r>
              <a:rPr lang="en-US" sz="1600" dirty="0" smtClean="0"/>
              <a:t> </a:t>
            </a:r>
            <a:r>
              <a:rPr lang="en-US" sz="1600" dirty="0" err="1" smtClean="0"/>
              <a:t>dohromady</a:t>
            </a:r>
            <a:r>
              <a:rPr lang="en-US" sz="1600" dirty="0" smtClean="0"/>
              <a:t> </a:t>
            </a:r>
            <a:r>
              <a:rPr lang="en-US" sz="1600" dirty="0" err="1" smtClean="0"/>
              <a:t>těží</a:t>
            </a:r>
            <a:r>
              <a:rPr lang="en-US" sz="1600" dirty="0" smtClean="0"/>
              <a:t> </a:t>
            </a:r>
            <a:r>
              <a:rPr lang="en-US" sz="1600" dirty="0" err="1" smtClean="0"/>
              <a:t>více</a:t>
            </a:r>
            <a:r>
              <a:rPr lang="en-US" sz="1600" dirty="0" smtClean="0"/>
              <a:t> </a:t>
            </a:r>
            <a:r>
              <a:rPr lang="en-US" sz="1600" dirty="0" err="1" smtClean="0"/>
              <a:t>než</a:t>
            </a:r>
            <a:r>
              <a:rPr lang="en-US" sz="1600" dirty="0" smtClean="0"/>
              <a:t> </a:t>
            </a:r>
            <a:r>
              <a:rPr lang="en-US" sz="1600" dirty="0" err="1" smtClean="0"/>
              <a:t>polovinu</a:t>
            </a:r>
            <a:r>
              <a:rPr lang="en-US" sz="1600" dirty="0" smtClean="0"/>
              <a:t> </a:t>
            </a:r>
            <a:r>
              <a:rPr lang="en-US" sz="1600" dirty="0" err="1" smtClean="0"/>
              <a:t>světové</a:t>
            </a:r>
            <a:r>
              <a:rPr lang="en-US" sz="1600" dirty="0" smtClean="0"/>
              <a:t> </a:t>
            </a:r>
            <a:r>
              <a:rPr lang="en-US" sz="1600" dirty="0" err="1" smtClean="0"/>
              <a:t>produkce</a:t>
            </a:r>
            <a:r>
              <a:rPr lang="en-US" sz="1600" dirty="0" smtClean="0"/>
              <a:t>.</a:t>
            </a:r>
          </a:p>
          <a:p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u="sng" dirty="0" smtClean="0"/>
              <a:t>Rudy</a:t>
            </a:r>
            <a:r>
              <a:rPr lang="en-US" sz="1600" dirty="0" smtClean="0"/>
              <a:t>-</a:t>
            </a:r>
            <a:r>
              <a:rPr lang="cs-CZ" sz="1600" dirty="0"/>
              <a:t>r</a:t>
            </a:r>
            <a:r>
              <a:rPr lang="en-US" sz="1600" dirty="0" err="1" smtClean="0"/>
              <a:t>ozhodující</a:t>
            </a:r>
            <a:r>
              <a:rPr lang="en-US" sz="1600" dirty="0" smtClean="0"/>
              <a:t> </a:t>
            </a:r>
            <a:r>
              <a:rPr lang="en-US" sz="1600" dirty="0" err="1" smtClean="0"/>
              <a:t>podíl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těžbě</a:t>
            </a:r>
            <a:r>
              <a:rPr lang="en-US" sz="1600" dirty="0" smtClean="0"/>
              <a:t> </a:t>
            </a:r>
            <a:r>
              <a:rPr lang="cs-CZ" sz="1600" dirty="0" smtClean="0"/>
              <a:t>železné rudy </a:t>
            </a:r>
            <a:r>
              <a:rPr lang="en-US" sz="1600" dirty="0" err="1" smtClean="0"/>
              <a:t>má</a:t>
            </a:r>
            <a:r>
              <a:rPr lang="en-US" sz="1600" dirty="0" smtClean="0"/>
              <a:t> </a:t>
            </a:r>
            <a:r>
              <a:rPr lang="en-US" sz="1600" b="1" dirty="0" err="1" smtClean="0"/>
              <a:t>Rusko,Brazílie,Čína</a:t>
            </a:r>
            <a:r>
              <a:rPr lang="en-US" sz="1600" b="1" dirty="0" smtClean="0"/>
              <a:t> a </a:t>
            </a:r>
            <a:r>
              <a:rPr lang="en-US" sz="1600" b="1" dirty="0" err="1" smtClean="0"/>
              <a:t>Austrálie</a:t>
            </a:r>
            <a:r>
              <a:rPr lang="en-US" sz="1600" dirty="0" err="1" smtClean="0"/>
              <a:t>.Z</a:t>
            </a:r>
            <a:r>
              <a:rPr lang="en-US" sz="1600" dirty="0" smtClean="0"/>
              <a:t> </a:t>
            </a:r>
            <a:r>
              <a:rPr lang="en-US" sz="1600" dirty="0" err="1" smtClean="0"/>
              <a:t>rud</a:t>
            </a:r>
            <a:r>
              <a:rPr lang="en-US" sz="1600" dirty="0" smtClean="0"/>
              <a:t> </a:t>
            </a:r>
            <a:r>
              <a:rPr lang="en-US" sz="1600" dirty="0" err="1" smtClean="0"/>
              <a:t>potřebných</a:t>
            </a:r>
            <a:r>
              <a:rPr lang="en-US" sz="1600" dirty="0" smtClean="0"/>
              <a:t> pro </a:t>
            </a:r>
            <a:r>
              <a:rPr lang="en-US" sz="1600" dirty="0" err="1" smtClean="0"/>
              <a:t>výrobu</a:t>
            </a:r>
            <a:r>
              <a:rPr lang="en-US" sz="1600" dirty="0" smtClean="0"/>
              <a:t> </a:t>
            </a:r>
            <a:r>
              <a:rPr lang="en-US" sz="1600" dirty="0" err="1" smtClean="0"/>
              <a:t>hliníku</a:t>
            </a:r>
            <a:r>
              <a:rPr lang="en-US" sz="1600" dirty="0" smtClean="0"/>
              <a:t> </a:t>
            </a:r>
            <a:r>
              <a:rPr lang="en-US" sz="1600" dirty="0" err="1" smtClean="0"/>
              <a:t>má</a:t>
            </a:r>
            <a:r>
              <a:rPr lang="en-US" sz="1600" dirty="0" smtClean="0"/>
              <a:t> </a:t>
            </a:r>
            <a:r>
              <a:rPr lang="en-US" sz="1600" dirty="0" err="1" smtClean="0"/>
              <a:t>největší</a:t>
            </a:r>
            <a:r>
              <a:rPr lang="en-US" sz="1600" dirty="0" smtClean="0"/>
              <a:t> </a:t>
            </a:r>
            <a:r>
              <a:rPr lang="en-US" sz="1600" dirty="0" err="1" smtClean="0"/>
              <a:t>význam</a:t>
            </a:r>
            <a:r>
              <a:rPr lang="en-US" sz="1600" dirty="0" smtClean="0"/>
              <a:t> </a:t>
            </a:r>
            <a:r>
              <a:rPr lang="en-US" sz="1600" dirty="0" err="1" smtClean="0"/>
              <a:t>bauxit.Produkují</a:t>
            </a:r>
            <a:r>
              <a:rPr lang="en-US" sz="1600" dirty="0" smtClean="0"/>
              <a:t> </a:t>
            </a:r>
            <a:r>
              <a:rPr lang="en-US" sz="1600" dirty="0" err="1" smtClean="0"/>
              <a:t>jej</a:t>
            </a:r>
            <a:r>
              <a:rPr lang="en-US" sz="1600" dirty="0" smtClean="0"/>
              <a:t> </a:t>
            </a:r>
            <a:r>
              <a:rPr lang="en-US" sz="1600" dirty="0" err="1" smtClean="0"/>
              <a:t>hlavně</a:t>
            </a:r>
            <a:r>
              <a:rPr lang="en-US" sz="1600" dirty="0" smtClean="0"/>
              <a:t> </a:t>
            </a:r>
            <a:r>
              <a:rPr lang="en-US" sz="1600" dirty="0" err="1" smtClean="0"/>
              <a:t>oblasti</a:t>
            </a:r>
            <a:r>
              <a:rPr lang="en-US" sz="1600" dirty="0" smtClean="0"/>
              <a:t> v </a:t>
            </a:r>
            <a:r>
              <a:rPr lang="en-US" sz="1600" dirty="0" err="1" smtClean="0"/>
              <a:t>blízkosti</a:t>
            </a:r>
            <a:r>
              <a:rPr lang="en-US" sz="1600" dirty="0" smtClean="0"/>
              <a:t> </a:t>
            </a:r>
            <a:r>
              <a:rPr lang="en-US" sz="1600" dirty="0" err="1" smtClean="0"/>
              <a:t>rovníku-</a:t>
            </a:r>
            <a:r>
              <a:rPr lang="en-US" sz="1600" b="1" dirty="0" err="1" smtClean="0"/>
              <a:t>Austrálie,Guinea,Jamajka,Brazílie.</a:t>
            </a:r>
            <a:r>
              <a:rPr lang="en-US" sz="1600" dirty="0" err="1" smtClean="0"/>
              <a:t>Vzácené</a:t>
            </a:r>
            <a:r>
              <a:rPr lang="en-US" sz="1600" dirty="0" smtClean="0"/>
              <a:t> </a:t>
            </a:r>
            <a:r>
              <a:rPr lang="en-US" sz="1600" dirty="0" err="1" smtClean="0"/>
              <a:t>kovy-zlato,stříbro</a:t>
            </a:r>
            <a:r>
              <a:rPr lang="en-US" sz="1600" dirty="0" smtClean="0"/>
              <a:t> a </a:t>
            </a:r>
            <a:r>
              <a:rPr lang="en-US" sz="1600" dirty="0" err="1" smtClean="0"/>
              <a:t>platina-nejvíce</a:t>
            </a:r>
            <a:r>
              <a:rPr lang="en-US" sz="1600" dirty="0" smtClean="0"/>
              <a:t> </a:t>
            </a:r>
            <a:r>
              <a:rPr lang="en-US" sz="1600" dirty="0" err="1" smtClean="0"/>
              <a:t>zlata</a:t>
            </a:r>
            <a:r>
              <a:rPr lang="en-US" sz="1600" dirty="0" smtClean="0"/>
              <a:t> se </a:t>
            </a:r>
            <a:r>
              <a:rPr lang="en-US" sz="1600" dirty="0" err="1" smtClean="0"/>
              <a:t>těží</a:t>
            </a:r>
            <a:r>
              <a:rPr lang="en-US" sz="1600" dirty="0" smtClean="0"/>
              <a:t> v </a:t>
            </a:r>
            <a:r>
              <a:rPr lang="en-US" sz="1600" b="1" dirty="0" err="1" smtClean="0"/>
              <a:t>JAR</a:t>
            </a:r>
            <a:r>
              <a:rPr lang="en-US" sz="1600" dirty="0" err="1" smtClean="0"/>
              <a:t>,stříbra</a:t>
            </a:r>
            <a:r>
              <a:rPr lang="en-US" sz="1600" dirty="0" smtClean="0"/>
              <a:t> v </a:t>
            </a:r>
            <a:r>
              <a:rPr lang="en-US" sz="1600" b="1" dirty="0" err="1" smtClean="0"/>
              <a:t>Mexiku</a:t>
            </a:r>
            <a:r>
              <a:rPr lang="en-US" sz="1600" b="1" dirty="0" smtClean="0"/>
              <a:t> a Peru</a:t>
            </a:r>
            <a:r>
              <a:rPr lang="en-US" sz="1600" dirty="0" smtClean="0"/>
              <a:t>.</a:t>
            </a:r>
            <a:endParaRPr lang="ru-RU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069272"/>
            <a:ext cx="280987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869247"/>
            <a:ext cx="25050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8308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Zdroje:</a:t>
            </a:r>
          </a:p>
          <a:p>
            <a:r>
              <a:rPr lang="cs-CZ" dirty="0" smtClean="0"/>
              <a:t>www.wikipedia.com</a:t>
            </a:r>
          </a:p>
          <a:p>
            <a:r>
              <a:rPr lang="cs-CZ" dirty="0" smtClean="0"/>
              <a:t>www.gis.zcu.cz</a:t>
            </a:r>
          </a:p>
          <a:p>
            <a:r>
              <a:rPr lang="en-US" dirty="0" smtClean="0"/>
              <a:t>www.zemepis2.estranky.c</a:t>
            </a:r>
            <a:r>
              <a:rPr lang="cs-CZ" dirty="0"/>
              <a:t>z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467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2QZ4H56NJ3VP-63-1660</_dlc_DocId>
    <_dlc_DocIdUrl xmlns="739c032b-a5be-4b43-b007-0b056e5ef5b0">
      <Url>https://sharepoint.postupicka.cz/seminar4/_layouts/DocIdRedir.aspx?ID=2QZ4H56NJ3VP-63-1660</Url>
      <Description>2QZ4H56NJ3VP-63-1660</Description>
    </_dlc_DocIdUrl>
  </documentManagement>
</p:properties>
</file>

<file path=customXml/itemProps1.xml><?xml version="1.0" encoding="utf-8"?>
<ds:datastoreItem xmlns:ds="http://schemas.openxmlformats.org/officeDocument/2006/customXml" ds:itemID="{13CFC2F0-EA95-4377-9418-CA3A06A2D625}"/>
</file>

<file path=customXml/itemProps2.xml><?xml version="1.0" encoding="utf-8"?>
<ds:datastoreItem xmlns:ds="http://schemas.openxmlformats.org/officeDocument/2006/customXml" ds:itemID="{12362C4A-DD82-4194-BCFE-C7B432F20199}"/>
</file>

<file path=customXml/itemProps3.xml><?xml version="1.0" encoding="utf-8"?>
<ds:datastoreItem xmlns:ds="http://schemas.openxmlformats.org/officeDocument/2006/customXml" ds:itemID="{46ADFFA4-3002-44B2-B976-9BD9CD04DF98}"/>
</file>

<file path=customXml/itemProps4.xml><?xml version="1.0" encoding="utf-8"?>
<ds:datastoreItem xmlns:ds="http://schemas.openxmlformats.org/officeDocument/2006/customXml" ds:itemID="{BC071BA5-EC26-434D-81F7-27A43E9AC09F}"/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903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Světový průmysl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Světový průmysl</dc:title>
  <dc:creator>User</dc:creator>
  <cp:lastModifiedBy>User</cp:lastModifiedBy>
  <cp:revision>18</cp:revision>
  <dcterms:created xsi:type="dcterms:W3CDTF">2012-12-17T03:17:44Z</dcterms:created>
  <dcterms:modified xsi:type="dcterms:W3CDTF">2012-12-17T04:53:43Z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1fbdfc10-e876-4c80-952e-ca4c0de2b452</vt:lpwstr>
  </property>
</Properties>
</file>