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DF0B"/>
    <a:srgbClr val="FF9966"/>
    <a:srgbClr val="8BF30D"/>
    <a:srgbClr val="337E26"/>
    <a:srgbClr val="009900"/>
    <a:srgbClr val="FFCC00"/>
    <a:srgbClr val="C32F2F"/>
    <a:srgbClr val="4D2A0F"/>
    <a:srgbClr val="0066FF"/>
    <a:srgbClr val="0800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8236D-F094-4E56-B259-FEF54552B15C}" type="datetimeFigureOut">
              <a:rPr lang="cs-CZ" smtClean="0"/>
              <a:pPr/>
              <a:t>17.2.2013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1F1D-1DB1-4AD5-A59F-C353748A3A3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//upload.wikimedia.org/wikipedia/commons/f/fe/Geopolitical_map_of_Canada.p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//upload.wikimedia.org/wikipedia/commons/1/13/Vancouver_ib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Toronto_-_ON_-_Skyline_bei_Nacht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cs.wikipedia.org/wiki/Soubor:Montreal_Twilight_Panorama_2006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//upload.wikimedia.org/wikipedia/commons/4/43/Location_North_America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upload.wikimedia.org/wikipedia/commons/c/cf/Flag_of_Canada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hyperlink" Target="//upload.wikimedia.org/wikipedia/commons/8/85/Canadian_Coat_of_Arms_Shield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0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4464496"/>
          </a:xfrm>
        </p:spPr>
        <p:txBody>
          <a:bodyPr>
            <a:normAutofit fontScale="90000"/>
          </a:bodyPr>
          <a:lstStyle/>
          <a:p>
            <a:pPr lvl="0"/>
            <a:r>
              <a:rPr lang="cs-CZ" sz="5600" b="1" dirty="0" smtClean="0">
                <a:effectLst/>
              </a:rPr>
              <a:t/>
            </a:r>
            <a:br>
              <a:rPr lang="cs-CZ" sz="5600" b="1" dirty="0" smtClean="0">
                <a:effectLst/>
              </a:rPr>
            </a:br>
            <a:r>
              <a:rPr lang="cs-CZ" sz="50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Fyzicko-geografická </a:t>
            </a:r>
            <a:r>
              <a:rPr lang="cs-CZ" sz="5000" b="1" kern="1300" spc="140" dirty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charakteristika </a:t>
            </a:r>
            <a:r>
              <a:rPr lang="cs-CZ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/>
            </a:r>
            <a:br>
              <a:rPr lang="cs-CZ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</a:br>
            <a:r>
              <a:rPr lang="cs-CZ" sz="73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Severní </a:t>
            </a:r>
            <a:r>
              <a:rPr lang="cs-CZ" sz="7300" b="1" kern="1300" spc="140" dirty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Ameriky </a:t>
            </a:r>
            <a:r>
              <a:rPr lang="cs-CZ" sz="56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/>
            </a:r>
            <a:br>
              <a:rPr lang="cs-CZ" sz="56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</a:br>
            <a:r>
              <a:rPr lang="cs-CZ" sz="56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&amp;</a:t>
            </a:r>
            <a:br>
              <a:rPr lang="cs-CZ" sz="56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</a:br>
            <a:r>
              <a:rPr lang="cs-CZ" sz="50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Socioekonomická </a:t>
            </a:r>
            <a:br>
              <a:rPr lang="cs-CZ" sz="50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</a:br>
            <a:r>
              <a:rPr lang="cs-CZ" sz="50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charakteristika </a:t>
            </a:r>
            <a:r>
              <a:rPr lang="cs-CZ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/>
            </a:r>
            <a:br>
              <a:rPr lang="cs-CZ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</a:br>
            <a:r>
              <a:rPr lang="cs-CZ" sz="7300" b="1" kern="1300" spc="140" dirty="0" smtClean="0">
                <a:solidFill>
                  <a:srgbClr val="E8E8FE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Bodoni MT Black" pitchFamily="18" charset="0"/>
              </a:rPr>
              <a:t>Kanady</a:t>
            </a:r>
            <a:r>
              <a:rPr lang="cs-CZ" kern="1300" spc="140" dirty="0">
                <a:ln>
                  <a:solidFill>
                    <a:schemeClr val="tx1"/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cs-CZ" kern="1300" spc="140" dirty="0">
                <a:ln>
                  <a:solidFill>
                    <a:schemeClr val="tx1"/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cs-CZ" kern="1300" spc="140" dirty="0">
              <a:ln>
                <a:solidFill>
                  <a:schemeClr val="tx1"/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r>
              <a:rPr lang="cs-CZ" sz="2500" dirty="0" smtClean="0"/>
              <a:t>Kanada je složena z deseti provincií a tří teritorií</a:t>
            </a:r>
            <a:r>
              <a:rPr lang="cs-CZ" sz="2500" dirty="0" smtClean="0"/>
              <a:t>.</a:t>
            </a:r>
          </a:p>
          <a:p>
            <a:pPr>
              <a:buNone/>
            </a:pPr>
            <a:endParaRPr lang="cs-CZ" sz="1500" dirty="0" smtClean="0"/>
          </a:p>
          <a:p>
            <a:r>
              <a:rPr lang="cs-CZ" sz="2500" dirty="0" smtClean="0"/>
              <a:t>Provincie: Alberta, Britská Kolumbie, </a:t>
            </a:r>
            <a:r>
              <a:rPr lang="cs-CZ" sz="2500" dirty="0" err="1" smtClean="0"/>
              <a:t>Manitoba</a:t>
            </a:r>
            <a:r>
              <a:rPr lang="cs-CZ" sz="2500" dirty="0" smtClean="0"/>
              <a:t>, Nový Brunšvik, Newfoundland a Labrador, Nové Skotsko, Ontario, Ostrov prince Edwarda, </a:t>
            </a:r>
            <a:r>
              <a:rPr lang="cs-CZ" sz="2500" dirty="0" err="1" smtClean="0"/>
              <a:t>Québec</a:t>
            </a:r>
            <a:r>
              <a:rPr lang="cs-CZ" sz="2500" dirty="0" smtClean="0"/>
              <a:t> a Saskatchewan. </a:t>
            </a:r>
            <a:endParaRPr lang="cs-CZ" sz="2500" dirty="0" smtClean="0"/>
          </a:p>
          <a:p>
            <a:r>
              <a:rPr lang="cs-CZ" sz="2500" dirty="0" smtClean="0"/>
              <a:t>Teritoria</a:t>
            </a:r>
            <a:r>
              <a:rPr lang="cs-CZ" sz="2500" dirty="0" smtClean="0"/>
              <a:t>: Severozápadní teritoria, </a:t>
            </a:r>
            <a:r>
              <a:rPr lang="cs-CZ" sz="2500" dirty="0" err="1" smtClean="0"/>
              <a:t>Nunavut</a:t>
            </a:r>
            <a:r>
              <a:rPr lang="cs-CZ" sz="2500" dirty="0" smtClean="0"/>
              <a:t> a </a:t>
            </a:r>
            <a:r>
              <a:rPr lang="cs-CZ" sz="2500" dirty="0" err="1" smtClean="0"/>
              <a:t>Yukon</a:t>
            </a:r>
            <a:endParaRPr lang="cs-CZ" sz="2500" dirty="0"/>
          </a:p>
        </p:txBody>
      </p:sp>
      <p:pic>
        <p:nvPicPr>
          <p:cNvPr id="22530" name="Picture 2" descr="Soubor:Geopolitical map of Canad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3335" t="12621" r="5501" b="2819"/>
          <a:stretch>
            <a:fillRect/>
          </a:stretch>
        </p:blipFill>
        <p:spPr bwMode="auto">
          <a:xfrm>
            <a:off x="2555776" y="3068960"/>
            <a:ext cx="4104456" cy="33536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původní obyvatelé - Indiáni a Eskymáci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Etnické skupiny: Kanaďané (39,4 %), Angličané (20,2 %), Francouzi (15,8 %), Skotové (14,0 %), Irové (12,9 %), Němci (9,3 %), První národy (3,4 %).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Náboženství: 46 % římskokatolické, 36 % protestanti,2% islám 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Francouzsky mluvící populace je soustředěna zejména v </a:t>
            </a:r>
            <a:r>
              <a:rPr lang="cs-CZ" sz="2400" dirty="0" err="1" smtClean="0"/>
              <a:t>Québecu</a:t>
            </a: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Velké kulturní rozdíly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/>
          </a:bodyPr>
          <a:lstStyle/>
          <a:p>
            <a:r>
              <a:rPr lang="cs-CZ" sz="3000" u="sng" dirty="0" smtClean="0"/>
              <a:t>Ekonomika</a:t>
            </a:r>
            <a:endParaRPr lang="cs-CZ" sz="30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 fontScale="55000" lnSpcReduction="20000"/>
          </a:bodyPr>
          <a:lstStyle/>
          <a:p>
            <a:r>
              <a:rPr lang="cs-CZ" sz="3600" dirty="0" smtClean="0"/>
              <a:t>Jeden z nejbohatších států světa </a:t>
            </a:r>
          </a:p>
          <a:p>
            <a:r>
              <a:rPr lang="cs-CZ" sz="3600" dirty="0" smtClean="0"/>
              <a:t>Vysoká životní úroveň</a:t>
            </a:r>
          </a:p>
          <a:p>
            <a:r>
              <a:rPr lang="cs-CZ" sz="3600" dirty="0" smtClean="0"/>
              <a:t>člen </a:t>
            </a:r>
            <a:r>
              <a:rPr lang="cs-CZ" sz="3600" dirty="0" err="1" smtClean="0"/>
              <a:t>OECD</a:t>
            </a:r>
            <a:r>
              <a:rPr lang="cs-CZ" sz="3600" dirty="0" smtClean="0"/>
              <a:t> a skupiny </a:t>
            </a:r>
            <a:r>
              <a:rPr lang="cs-CZ" sz="3600" dirty="0" err="1" smtClean="0"/>
              <a:t>G8</a:t>
            </a:r>
            <a:endParaRPr lang="cs-CZ" sz="3600" dirty="0" smtClean="0"/>
          </a:p>
          <a:p>
            <a:r>
              <a:rPr lang="cs-CZ" sz="3600" dirty="0" smtClean="0"/>
              <a:t>nízká nezaměstnanost</a:t>
            </a:r>
          </a:p>
          <a:p>
            <a:r>
              <a:rPr lang="cs-CZ" sz="3600" dirty="0" smtClean="0"/>
              <a:t>V minulém století ze zemědělsky zaměřený stát  </a:t>
            </a:r>
            <a:r>
              <a:rPr lang="cs-CZ" sz="3600" dirty="0" smtClean="0">
                <a:sym typeface="Symbol"/>
              </a:rPr>
              <a:t> </a:t>
            </a:r>
            <a:r>
              <a:rPr lang="cs-CZ" sz="3600" dirty="0" smtClean="0"/>
              <a:t>urbanizovaný průmyslový stát</a:t>
            </a:r>
          </a:p>
          <a:p>
            <a:r>
              <a:rPr lang="cs-CZ" sz="3600" dirty="0"/>
              <a:t>D</a:t>
            </a:r>
            <a:r>
              <a:rPr lang="cs-CZ" sz="3600" dirty="0" smtClean="0"/>
              <a:t>ominuje sektor služeb (zaměstnává ¾ Kanaďanů).</a:t>
            </a:r>
          </a:p>
          <a:p>
            <a:r>
              <a:rPr lang="cs-CZ" sz="3600" dirty="0" smtClean="0"/>
              <a:t>Mezi rozvinutými zeměmi je však Kanada neobvyklá v míře důležitosti primárního sektoru</a:t>
            </a:r>
            <a:r>
              <a:rPr lang="cs-CZ" sz="3600" dirty="0"/>
              <a:t> </a:t>
            </a:r>
            <a:r>
              <a:rPr lang="cs-CZ" sz="3600" dirty="0" smtClean="0"/>
              <a:t>v čele s těžbou dřeva a ropy.</a:t>
            </a:r>
          </a:p>
          <a:p>
            <a:r>
              <a:rPr lang="cs-CZ" sz="3600" dirty="0" smtClean="0"/>
              <a:t>velké zásoby zemního plynu při východním pobřeží a velké zásoby ropy</a:t>
            </a:r>
            <a:r>
              <a:rPr lang="cs-CZ" sz="3600" dirty="0"/>
              <a:t> </a:t>
            </a:r>
            <a:r>
              <a:rPr lang="cs-CZ" sz="3600" dirty="0" smtClean="0"/>
              <a:t>a plynu v Albertě.</a:t>
            </a:r>
          </a:p>
          <a:p>
            <a:r>
              <a:rPr lang="cs-CZ" sz="3600" dirty="0" smtClean="0"/>
              <a:t>jeden z nejdůležitějších světových dodavatelů zemědělských produktů</a:t>
            </a:r>
          </a:p>
          <a:p>
            <a:r>
              <a:rPr lang="cs-CZ" sz="3600" dirty="0" smtClean="0"/>
              <a:t>Ontario - automobilový průmysl</a:t>
            </a:r>
            <a:r>
              <a:rPr lang="cs-CZ" sz="3600" dirty="0"/>
              <a:t> </a:t>
            </a:r>
          </a:p>
          <a:p>
            <a:r>
              <a:rPr lang="cs-CZ" sz="3600" dirty="0" err="1" smtClean="0"/>
              <a:t>Québec</a:t>
            </a:r>
            <a:r>
              <a:rPr lang="cs-CZ" sz="3600" dirty="0" smtClean="0"/>
              <a:t> - mnoho firem zabývajících se kosmonautikou a vesmírným průmyslem</a:t>
            </a:r>
          </a:p>
          <a:p>
            <a:r>
              <a:rPr lang="cs-CZ" sz="3600" dirty="0" smtClean="0"/>
              <a:t>Mezinárodním obchod - zvláště se Spojenými státy  (</a:t>
            </a:r>
            <a:r>
              <a:rPr lang="cs-CZ" sz="3600" dirty="0" err="1" smtClean="0"/>
              <a:t>FTA</a:t>
            </a:r>
            <a:r>
              <a:rPr lang="cs-CZ" sz="3600" dirty="0" smtClean="0"/>
              <a:t> a NAFTA)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000" u="sng" dirty="0" smtClean="0"/>
              <a:t>Některá města</a:t>
            </a:r>
            <a:r>
              <a:rPr lang="cs-CZ" sz="3000" dirty="0" smtClean="0"/>
              <a:t>: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b="1" dirty="0" err="1" smtClean="0"/>
              <a:t>Tronto</a:t>
            </a:r>
            <a:r>
              <a:rPr lang="cs-CZ" dirty="0" smtClean="0"/>
              <a:t> (Ontario)</a:t>
            </a:r>
          </a:p>
          <a:p>
            <a:r>
              <a:rPr lang="cs-CZ" dirty="0" smtClean="0"/>
              <a:t>nejlidnatější </a:t>
            </a:r>
            <a:r>
              <a:rPr lang="cs-CZ" dirty="0" smtClean="0"/>
              <a:t>město Kanady (2,5 mil obyvatel)</a:t>
            </a:r>
          </a:p>
          <a:p>
            <a:r>
              <a:rPr lang="cs-CZ" dirty="0" smtClean="0"/>
              <a:t>hlavní </a:t>
            </a:r>
            <a:r>
              <a:rPr lang="cs-CZ" dirty="0" smtClean="0"/>
              <a:t>město provincie </a:t>
            </a:r>
            <a:r>
              <a:rPr lang="cs-CZ" dirty="0" smtClean="0"/>
              <a:t>Ontario</a:t>
            </a:r>
          </a:p>
          <a:p>
            <a:r>
              <a:rPr lang="cs-CZ" dirty="0" smtClean="0"/>
              <a:t>ústředí většiny kanadských společností.</a:t>
            </a:r>
          </a:p>
          <a:p>
            <a:r>
              <a:rPr lang="cs-CZ" dirty="0" smtClean="0"/>
              <a:t>jedno z nejkosmopolitnějších měst na </a:t>
            </a:r>
            <a:r>
              <a:rPr lang="cs-CZ" dirty="0" smtClean="0"/>
              <a:t>světě, většina imigrantů sem směřuje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err="1" smtClean="0"/>
              <a:t>Montréal</a:t>
            </a:r>
            <a:r>
              <a:rPr lang="cs-CZ" dirty="0" smtClean="0"/>
              <a:t> (</a:t>
            </a:r>
            <a:r>
              <a:rPr lang="cs-CZ" dirty="0" err="1" smtClean="0"/>
              <a:t>Québec</a:t>
            </a:r>
            <a:r>
              <a:rPr lang="cs-CZ" dirty="0" smtClean="0"/>
              <a:t>)</a:t>
            </a:r>
          </a:p>
          <a:p>
            <a:r>
              <a:rPr lang="cs-CZ" dirty="0" smtClean="0"/>
              <a:t>druhé největší kanadské </a:t>
            </a:r>
            <a:r>
              <a:rPr lang="cs-CZ" dirty="0" smtClean="0"/>
              <a:t>město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Vancouver</a:t>
            </a:r>
            <a:r>
              <a:rPr lang="cs-CZ" dirty="0" smtClean="0"/>
              <a:t> (Britská Kolumbie)</a:t>
            </a:r>
          </a:p>
          <a:p>
            <a:r>
              <a:rPr lang="cs-CZ" dirty="0" smtClean="0"/>
              <a:t>největší metropolitní centrum v západní Kanadě </a:t>
            </a:r>
            <a:endParaRPr lang="cs-CZ" dirty="0" smtClean="0"/>
          </a:p>
          <a:p>
            <a:r>
              <a:rPr lang="cs-CZ" dirty="0" smtClean="0"/>
              <a:t>přístavní město </a:t>
            </a:r>
            <a:endParaRPr lang="cs-CZ" dirty="0" smtClean="0"/>
          </a:p>
          <a:p>
            <a:r>
              <a:rPr lang="cs-CZ" dirty="0" smtClean="0"/>
              <a:t>Filmová produkce, Hollywood severu</a:t>
            </a:r>
          </a:p>
          <a:p>
            <a:r>
              <a:rPr lang="cs-CZ" dirty="0" smtClean="0"/>
              <a:t>2010 </a:t>
            </a:r>
            <a:r>
              <a:rPr lang="cs-CZ" dirty="0" err="1" smtClean="0"/>
              <a:t>ZOH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  <p:pic>
        <p:nvPicPr>
          <p:cNvPr id="1026" name="Picture 2" descr="Soubor:Vancouver ib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941168"/>
            <a:ext cx="3155504" cy="1427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 descr="http://upload.wikimedia.org/wikipedia/commons/thumb/4/47/Montreal_Twilight_Panorama_2006.jpg/700px-Montreal_Twilight_Panorama_200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068960"/>
            <a:ext cx="3323055" cy="10016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Panorama Toronta v noci, uprostřed je CN tower, bývalá nejvyšší samostatně stojící stavba světa">
            <a:hlinkClick r:id="rId6" tooltip="Panorama Toronta v noci, uprostřed je CN tower, bývalá nejvyšší samostatně stojící stavba světa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764704"/>
            <a:ext cx="2021210" cy="14148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b="1" u="sng" dirty="0" smtClean="0"/>
              <a:t>Severní Amerika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cs-CZ" sz="2800" dirty="0" smtClean="0"/>
              <a:t>zcela na západní a severní polokouli</a:t>
            </a:r>
          </a:p>
          <a:p>
            <a:r>
              <a:rPr lang="cs-CZ" sz="2800" dirty="0" err="1" smtClean="0"/>
              <a:t>3.největší</a:t>
            </a:r>
            <a:r>
              <a:rPr lang="cs-CZ" sz="2800" dirty="0" smtClean="0"/>
              <a:t> světadíl (24 709 000 </a:t>
            </a:r>
            <a:r>
              <a:rPr lang="cs-CZ" sz="2800" dirty="0" err="1" smtClean="0"/>
              <a:t>km</a:t>
            </a:r>
            <a:r>
              <a:rPr lang="cs-CZ" sz="2800" baseline="30000" dirty="0" err="1" smtClean="0"/>
              <a:t>2</a:t>
            </a:r>
            <a:r>
              <a:rPr lang="cs-CZ" sz="2800" dirty="0" smtClean="0"/>
              <a:t> )</a:t>
            </a:r>
          </a:p>
          <a:p>
            <a:r>
              <a:rPr lang="cs-CZ" sz="2800" dirty="0" smtClean="0"/>
              <a:t>Ohraničená: na severu Severním ledovým oceánem,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na východě Atlantským oceánem</a:t>
            </a:r>
          </a:p>
          <a:p>
            <a:pPr>
              <a:buNone/>
            </a:pPr>
            <a:r>
              <a:rPr lang="cs-CZ" sz="2800" dirty="0" smtClean="0"/>
              <a:t>    západě Tichým oceánem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na jihovýchodě Jižní Amerikou</a:t>
            </a:r>
            <a:endParaRPr lang="cs-CZ" sz="2800" dirty="0"/>
          </a:p>
        </p:txBody>
      </p:sp>
      <p:pic>
        <p:nvPicPr>
          <p:cNvPr id="1026" name="Picture 2" descr="Soubor:Location North America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996952"/>
            <a:ext cx="3456384" cy="3456384"/>
          </a:xfrm>
          <a:prstGeom prst="rect">
            <a:avLst/>
          </a:prstGeom>
          <a:noFill/>
        </p:spPr>
      </p:pic>
      <p:pic>
        <p:nvPicPr>
          <p:cNvPr id="1028" name="Picture 4" descr="http://www.nacesty.cz/data/content/img/atlas/map/severni-ameri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4437112"/>
            <a:ext cx="1901973" cy="1967721"/>
          </a:xfrm>
          <a:prstGeom prst="rect">
            <a:avLst/>
          </a:prstGeom>
          <a:ln>
            <a:noFill/>
          </a:ln>
          <a:effectLst>
            <a:glow rad="101600">
              <a:schemeClr val="bg1">
                <a:alpha val="6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cs-CZ" sz="3000" u="sng" dirty="0" smtClean="0"/>
              <a:t>Podnebí</a:t>
            </a:r>
            <a:endParaRPr lang="cs-CZ" sz="30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pPr lvl="0"/>
            <a:r>
              <a:rPr lang="cs-CZ" dirty="0" smtClean="0"/>
              <a:t>p</a:t>
            </a:r>
            <a:r>
              <a:rPr lang="cs-CZ" smtClean="0"/>
              <a:t>olární</a:t>
            </a:r>
            <a:r>
              <a:rPr lang="cs-CZ" dirty="0" smtClean="0"/>
              <a:t>, subpolární</a:t>
            </a:r>
          </a:p>
          <a:p>
            <a:r>
              <a:rPr lang="cs-CZ" dirty="0"/>
              <a:t>m</a:t>
            </a:r>
            <a:r>
              <a:rPr lang="cs-CZ" dirty="0" smtClean="0"/>
              <a:t>írné</a:t>
            </a:r>
          </a:p>
          <a:p>
            <a:r>
              <a:rPr lang="cs-CZ" dirty="0" smtClean="0"/>
              <a:t>subtropické a tropické </a:t>
            </a:r>
          </a:p>
          <a:p>
            <a:r>
              <a:rPr lang="cs-CZ" dirty="0" smtClean="0"/>
              <a:t>velehorské výškové stupně</a:t>
            </a:r>
          </a:p>
          <a:p>
            <a:pPr lvl="0">
              <a:buNone/>
            </a:pPr>
            <a:endParaRPr lang="cs-CZ" dirty="0" smtClean="0"/>
          </a:p>
          <a:p>
            <a:pPr lvl="0"/>
            <a:r>
              <a:rPr lang="cs-CZ" sz="3000" dirty="0" smtClean="0"/>
              <a:t>výrazně ovlivňováno mořskými proudy</a:t>
            </a:r>
          </a:p>
          <a:p>
            <a:pPr lvl="0"/>
            <a:r>
              <a:rPr lang="cs-CZ" sz="3000" dirty="0" smtClean="0"/>
              <a:t>na pobřeží Atlantiku velmi vlhké</a:t>
            </a:r>
          </a:p>
          <a:p>
            <a:pPr lvl="0"/>
            <a:r>
              <a:rPr lang="cs-CZ" sz="3000" dirty="0" smtClean="0"/>
              <a:t>v zimě pronikají ze severu studené větry (</a:t>
            </a:r>
            <a:r>
              <a:rPr lang="cs-CZ" sz="3000" dirty="0" err="1" smtClean="0"/>
              <a:t>blizzardy</a:t>
            </a:r>
            <a:r>
              <a:rPr lang="cs-CZ" sz="3000" dirty="0" smtClean="0"/>
              <a:t>)</a:t>
            </a:r>
          </a:p>
          <a:p>
            <a:pPr lvl="0"/>
            <a:r>
              <a:rPr lang="cs-CZ" sz="3000" dirty="0" smtClean="0"/>
              <a:t>Střední Amerika – tropické podnebí ovlivněno pasáty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000" u="sng" dirty="0" smtClean="0"/>
              <a:t>Vegetační pásma</a:t>
            </a:r>
            <a:endParaRPr lang="cs-CZ" sz="30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Tundra</a:t>
            </a:r>
          </a:p>
          <a:p>
            <a:pPr>
              <a:buNone/>
            </a:pPr>
            <a:r>
              <a:rPr lang="cs-CZ" dirty="0" smtClean="0">
                <a:solidFill>
                  <a:srgbClr val="0066FF"/>
                </a:solidFill>
              </a:rPr>
              <a:t>Tajga</a:t>
            </a:r>
            <a:endParaRPr lang="cs-CZ" dirty="0">
              <a:solidFill>
                <a:srgbClr val="0066FF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rgbClr val="C32F2F"/>
                </a:solidFill>
              </a:rPr>
              <a:t>Mírné jehličnaté lesy</a:t>
            </a:r>
          </a:p>
          <a:p>
            <a:pPr>
              <a:buNone/>
            </a:pPr>
            <a:r>
              <a:rPr lang="cs-CZ" dirty="0" smtClean="0">
                <a:solidFill>
                  <a:srgbClr val="4D2A0F"/>
                </a:solidFill>
              </a:rPr>
              <a:t>Mírný listnatý les</a:t>
            </a:r>
          </a:p>
          <a:p>
            <a:pPr>
              <a:buNone/>
            </a:pPr>
            <a:r>
              <a:rPr lang="cs-CZ" dirty="0" smtClean="0">
                <a:solidFill>
                  <a:srgbClr val="FFCC00"/>
                </a:solidFill>
              </a:rPr>
              <a:t>Poušť</a:t>
            </a:r>
          </a:p>
          <a:p>
            <a:pPr>
              <a:buNone/>
            </a:pPr>
            <a:r>
              <a:rPr lang="cs-CZ" sz="3000" dirty="0">
                <a:solidFill>
                  <a:srgbClr val="FF9966"/>
                </a:solidFill>
              </a:rPr>
              <a:t>C</a:t>
            </a:r>
            <a:r>
              <a:rPr lang="cs-CZ" sz="3000" dirty="0" smtClean="0">
                <a:solidFill>
                  <a:srgbClr val="FF9966"/>
                </a:solidFill>
              </a:rPr>
              <a:t>haparral</a:t>
            </a:r>
            <a:endParaRPr lang="cs-CZ" sz="3000" dirty="0">
              <a:solidFill>
                <a:srgbClr val="FF9966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rgbClr val="337E26"/>
                </a:solidFill>
              </a:rPr>
              <a:t>Stepi a lesostepi</a:t>
            </a:r>
          </a:p>
          <a:p>
            <a:pPr>
              <a:buNone/>
            </a:pPr>
            <a:r>
              <a:rPr lang="cs-CZ" dirty="0" smtClean="0">
                <a:solidFill>
                  <a:srgbClr val="7FDF0B"/>
                </a:solidFill>
              </a:rPr>
              <a:t>Tropický deštný les</a:t>
            </a:r>
            <a:endParaRPr lang="cs-CZ" dirty="0">
              <a:solidFill>
                <a:srgbClr val="7FDF0B"/>
              </a:solidFill>
            </a:endParaRPr>
          </a:p>
        </p:txBody>
      </p:sp>
      <p:pic>
        <p:nvPicPr>
          <p:cNvPr id="17410" name="Picture 2" descr="http://www.homewood.k12.al.us/edgewood/staff/fwoodruff/biomes/biomem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412776"/>
            <a:ext cx="4485878" cy="4165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u="sng" dirty="0" smtClean="0"/>
              <a:t>Povrch</a:t>
            </a:r>
            <a:endParaRPr lang="cs-CZ" sz="35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horizontálně </a:t>
            </a:r>
            <a:r>
              <a:rPr lang="cs-CZ" dirty="0"/>
              <a:t>velice členitý </a:t>
            </a:r>
            <a:r>
              <a:rPr lang="cs-CZ" dirty="0" smtClean="0"/>
              <a:t>(</a:t>
            </a:r>
            <a:r>
              <a:rPr lang="cs-CZ" dirty="0"/>
              <a:t>25,4</a:t>
            </a:r>
            <a:r>
              <a:rPr lang="cs-CZ" dirty="0" smtClean="0"/>
              <a:t>%)</a:t>
            </a:r>
          </a:p>
          <a:p>
            <a:endParaRPr lang="cs-CZ" dirty="0" smtClean="0"/>
          </a:p>
          <a:p>
            <a:pPr lvl="0"/>
            <a:r>
              <a:rPr lang="cs-CZ" dirty="0"/>
              <a:t>na vývoj reliéfu velký vliv hranice litosférický desek – leží na </a:t>
            </a:r>
            <a:r>
              <a:rPr lang="cs-CZ" b="1" dirty="0"/>
              <a:t>severoamerické litosférické desce</a:t>
            </a:r>
            <a:r>
              <a:rPr lang="cs-CZ" dirty="0"/>
              <a:t> + na západním pobřeží dochází k přibližování </a:t>
            </a:r>
            <a:r>
              <a:rPr lang="cs-CZ" dirty="0" smtClean="0"/>
              <a:t>desek</a:t>
            </a:r>
          </a:p>
          <a:p>
            <a:pPr lvl="0">
              <a:buNone/>
            </a:pPr>
            <a:endParaRPr lang="cs-CZ" dirty="0" smtClean="0"/>
          </a:p>
          <a:p>
            <a:r>
              <a:rPr lang="cs-CZ" dirty="0" smtClean="0"/>
              <a:t>Ostrovy o rozloze 4,1 mil. </a:t>
            </a:r>
            <a:r>
              <a:rPr lang="cs-CZ" dirty="0" err="1" smtClean="0"/>
              <a:t>km2</a:t>
            </a:r>
            <a:r>
              <a:rPr lang="cs-CZ" dirty="0" smtClean="0"/>
              <a:t> se soustřeďují zejména na arktickém severu, kde leží také největší ostrov světa Grónsko a rozlehlé Arktické souostroví Kanady.</a:t>
            </a:r>
          </a:p>
          <a:p>
            <a:r>
              <a:rPr lang="cs-CZ" dirty="0" smtClean="0"/>
              <a:t>Druhou oblastí ostrovů je Americké středomoří, kde leží souostroví Velké a Malé Antily.</a:t>
            </a:r>
            <a:br>
              <a:rPr lang="cs-CZ" dirty="0" smtClean="0"/>
            </a:br>
            <a:endParaRPr lang="cs-CZ" dirty="0" smtClean="0"/>
          </a:p>
          <a:p>
            <a:pPr lvl="0"/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>
              <a:buFontTx/>
              <a:buChar char="-"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649491"/>
          </a:xfrm>
        </p:spPr>
        <p:txBody>
          <a:bodyPr>
            <a:normAutofit/>
          </a:bodyPr>
          <a:lstStyle/>
          <a:p>
            <a:r>
              <a:rPr lang="cs-CZ" sz="2500" dirty="0" smtClean="0"/>
              <a:t>Nejnižší bod - </a:t>
            </a:r>
            <a:r>
              <a:rPr lang="cs-CZ" sz="2500" dirty="0" err="1" smtClean="0"/>
              <a:t>Death</a:t>
            </a:r>
            <a:r>
              <a:rPr lang="cs-CZ" sz="2500" dirty="0" smtClean="0"/>
              <a:t> </a:t>
            </a:r>
            <a:r>
              <a:rPr lang="cs-CZ" sz="2500" dirty="0" err="1" smtClean="0"/>
              <a:t>Valley</a:t>
            </a:r>
            <a:r>
              <a:rPr lang="cs-CZ" sz="2500" dirty="0" smtClean="0"/>
              <a:t> (Údolí smrti) v Kalifornii (-85 m)</a:t>
            </a:r>
          </a:p>
          <a:p>
            <a:r>
              <a:rPr lang="cs-CZ" sz="2500" dirty="0" smtClean="0"/>
              <a:t>Nejvyšší hory - </a:t>
            </a:r>
            <a:r>
              <a:rPr lang="cs-CZ" sz="2500" dirty="0" err="1" smtClean="0"/>
              <a:t>Mt</a:t>
            </a:r>
            <a:r>
              <a:rPr lang="cs-CZ" sz="2500" dirty="0" smtClean="0"/>
              <a:t>. </a:t>
            </a:r>
            <a:r>
              <a:rPr lang="cs-CZ" sz="2500" dirty="0" err="1" smtClean="0"/>
              <a:t>Mc</a:t>
            </a:r>
            <a:r>
              <a:rPr lang="cs-CZ" sz="2500" dirty="0" smtClean="0"/>
              <a:t>. </a:t>
            </a:r>
            <a:r>
              <a:rPr lang="cs-CZ" sz="2500" dirty="0" err="1" smtClean="0"/>
              <a:t>Kinley</a:t>
            </a:r>
            <a:r>
              <a:rPr lang="cs-CZ" sz="2500" dirty="0" smtClean="0"/>
              <a:t> (Aljašské </a:t>
            </a:r>
            <a:r>
              <a:rPr lang="cs-CZ" sz="2500" dirty="0" err="1" smtClean="0"/>
              <a:t>poh</a:t>
            </a:r>
            <a:r>
              <a:rPr lang="cs-CZ" sz="2500" dirty="0" smtClean="0"/>
              <a:t>.) 6 194 m.</a:t>
            </a:r>
            <a:r>
              <a:rPr lang="cs-CZ" sz="2500" dirty="0" err="1" smtClean="0"/>
              <a:t>n.m</a:t>
            </a:r>
            <a:r>
              <a:rPr lang="cs-CZ" sz="2500" dirty="0" smtClean="0"/>
              <a:t>. </a:t>
            </a:r>
          </a:p>
          <a:p>
            <a:pPr>
              <a:buNone/>
            </a:pPr>
            <a:r>
              <a:rPr lang="cs-CZ" sz="2500" dirty="0" smtClean="0"/>
              <a:t>                                Mount Logan (</a:t>
            </a:r>
            <a:r>
              <a:rPr lang="cs-CZ" sz="2500" dirty="0" err="1" smtClean="0"/>
              <a:t>poh</a:t>
            </a:r>
            <a:r>
              <a:rPr lang="cs-CZ" sz="2500" dirty="0" smtClean="0"/>
              <a:t>. sv. Eliáše) 6 050 m </a:t>
            </a:r>
            <a:r>
              <a:rPr lang="cs-CZ" sz="2500" dirty="0" err="1" smtClean="0"/>
              <a:t>n.m</a:t>
            </a:r>
            <a:r>
              <a:rPr lang="cs-CZ" sz="2500" dirty="0" smtClean="0"/>
              <a:t>.  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Mount </a:t>
            </a:r>
            <a:r>
              <a:rPr lang="cs-CZ" sz="2500" dirty="0" err="1" smtClean="0"/>
              <a:t>Saint</a:t>
            </a:r>
            <a:r>
              <a:rPr lang="cs-CZ" sz="2500" dirty="0" smtClean="0"/>
              <a:t> </a:t>
            </a:r>
            <a:r>
              <a:rPr lang="cs-CZ" sz="2500" dirty="0" err="1" smtClean="0"/>
              <a:t>Elias</a:t>
            </a:r>
            <a:r>
              <a:rPr lang="cs-CZ" sz="2500" dirty="0" smtClean="0"/>
              <a:t> (</a:t>
            </a:r>
            <a:r>
              <a:rPr lang="cs-CZ" sz="2500" dirty="0" err="1" smtClean="0"/>
              <a:t>poh</a:t>
            </a:r>
            <a:r>
              <a:rPr lang="cs-CZ" sz="2500" dirty="0" smtClean="0"/>
              <a:t>. sv. Eliáše) 5 488 m </a:t>
            </a:r>
            <a:r>
              <a:rPr lang="cs-CZ" sz="2500" dirty="0" err="1" smtClean="0"/>
              <a:t>n.m</a:t>
            </a:r>
            <a:r>
              <a:rPr lang="cs-CZ" sz="2500" dirty="0" smtClean="0"/>
              <a:t>.</a:t>
            </a:r>
          </a:p>
          <a:p>
            <a:r>
              <a:rPr lang="cs-CZ" sz="2500" dirty="0" smtClean="0"/>
              <a:t>Nejdelší řeky - </a:t>
            </a:r>
            <a:r>
              <a:rPr lang="cs-CZ" sz="2500" dirty="0" err="1" smtClean="0"/>
              <a:t>Mississippi</a:t>
            </a:r>
            <a:r>
              <a:rPr lang="cs-CZ" sz="2500" dirty="0" smtClean="0"/>
              <a:t>-Missouri 6 212 km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</a:t>
            </a:r>
            <a:r>
              <a:rPr lang="cs-CZ" sz="2500" dirty="0" err="1" smtClean="0"/>
              <a:t>Mackenzie</a:t>
            </a:r>
            <a:r>
              <a:rPr lang="cs-CZ" sz="2500" dirty="0" smtClean="0"/>
              <a:t>-</a:t>
            </a:r>
            <a:r>
              <a:rPr lang="cs-CZ" sz="2500" dirty="0" err="1" smtClean="0"/>
              <a:t>Athabaska</a:t>
            </a:r>
            <a:r>
              <a:rPr lang="cs-CZ" sz="2500" dirty="0" smtClean="0"/>
              <a:t> 4 240 km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</a:t>
            </a:r>
            <a:r>
              <a:rPr lang="cs-CZ" sz="2500" dirty="0" err="1" smtClean="0"/>
              <a:t>Yukon</a:t>
            </a:r>
            <a:r>
              <a:rPr lang="cs-CZ" sz="2500" dirty="0" smtClean="0"/>
              <a:t> 3 155 km </a:t>
            </a:r>
          </a:p>
          <a:p>
            <a:r>
              <a:rPr lang="cs-CZ" sz="2500" dirty="0" smtClean="0"/>
              <a:t>Největší jezera - Hořejší 82 388 </a:t>
            </a:r>
            <a:r>
              <a:rPr lang="cs-CZ" sz="2500" dirty="0" err="1" smtClean="0"/>
              <a:t>km2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</a:t>
            </a:r>
            <a:r>
              <a:rPr lang="cs-CZ" sz="2500" dirty="0" err="1" smtClean="0"/>
              <a:t>Huronské</a:t>
            </a:r>
            <a:r>
              <a:rPr lang="cs-CZ" sz="2500" dirty="0" smtClean="0"/>
              <a:t> 59 596 </a:t>
            </a:r>
            <a:r>
              <a:rPr lang="cs-CZ" sz="2500" dirty="0" err="1" smtClean="0"/>
              <a:t>km2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Michiganské 58 016 </a:t>
            </a:r>
            <a:r>
              <a:rPr lang="cs-CZ" sz="2500" dirty="0" err="1" smtClean="0"/>
              <a:t>km2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</a:t>
            </a:r>
            <a:r>
              <a:rPr lang="cs-CZ" sz="2500" dirty="0" err="1" smtClean="0"/>
              <a:t>Veklé</a:t>
            </a:r>
            <a:r>
              <a:rPr lang="cs-CZ" sz="2500" dirty="0" smtClean="0"/>
              <a:t> Medvědí 31 792 </a:t>
            </a:r>
            <a:r>
              <a:rPr lang="cs-CZ" sz="2500" dirty="0" err="1" smtClean="0"/>
              <a:t>km2</a:t>
            </a:r>
            <a:endParaRPr lang="cs-CZ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4zscheb.cz/elearning/zemepislearning/amerika2/obrazky/pohoriseverniameri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3879" y="764704"/>
            <a:ext cx="6784776" cy="5112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u="sng" dirty="0" smtClean="0"/>
              <a:t>Vodstvo</a:t>
            </a:r>
            <a:endParaRPr lang="cs-CZ" sz="35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dirty="0" smtClean="0"/>
              <a:t>největší </a:t>
            </a:r>
            <a:r>
              <a:rPr lang="cs-CZ" dirty="0"/>
              <a:t>část odvodňována do Atlantského </a:t>
            </a:r>
            <a:r>
              <a:rPr lang="cs-CZ" dirty="0" smtClean="0"/>
              <a:t>oceánu</a:t>
            </a:r>
          </a:p>
          <a:p>
            <a:pPr lvl="0">
              <a:buNone/>
            </a:pPr>
            <a:endParaRPr lang="cs-CZ" dirty="0"/>
          </a:p>
          <a:p>
            <a:pPr lvl="0"/>
            <a:r>
              <a:rPr lang="cs-CZ" dirty="0"/>
              <a:t>největší řekou Mississippi (4. na světě) – vlévá se do Mexického </a:t>
            </a:r>
            <a:r>
              <a:rPr lang="cs-CZ" dirty="0" smtClean="0"/>
              <a:t>zálivu</a:t>
            </a:r>
          </a:p>
          <a:p>
            <a:pPr lvl="0">
              <a:buNone/>
            </a:pPr>
            <a:endParaRPr lang="cs-CZ" dirty="0"/>
          </a:p>
          <a:p>
            <a:pPr lvl="0"/>
            <a:r>
              <a:rPr lang="cs-CZ" dirty="0" smtClean="0"/>
              <a:t>Velká </a:t>
            </a:r>
            <a:r>
              <a:rPr lang="cs-CZ" dirty="0"/>
              <a:t>jezera – sladkovodní, pomezí USA a Kanady, Hořejší, </a:t>
            </a:r>
            <a:r>
              <a:rPr lang="cs-CZ" dirty="0" err="1"/>
              <a:t>Huronské</a:t>
            </a:r>
            <a:r>
              <a:rPr lang="cs-CZ" dirty="0"/>
              <a:t>, Michiganské, </a:t>
            </a:r>
            <a:r>
              <a:rPr lang="cs-CZ" dirty="0" err="1"/>
              <a:t>Erijské</a:t>
            </a:r>
            <a:r>
              <a:rPr lang="cs-CZ" dirty="0"/>
              <a:t> a </a:t>
            </a:r>
            <a:r>
              <a:rPr lang="cs-CZ" dirty="0" smtClean="0"/>
              <a:t>Ontario</a:t>
            </a:r>
          </a:p>
          <a:p>
            <a:pPr lvl="0">
              <a:buNone/>
            </a:pPr>
            <a:endParaRPr lang="cs-CZ" dirty="0"/>
          </a:p>
          <a:p>
            <a:pPr lvl="0"/>
            <a:r>
              <a:rPr lang="cs-CZ" dirty="0" err="1"/>
              <a:t>Erijské</a:t>
            </a:r>
            <a:r>
              <a:rPr lang="cs-CZ" dirty="0"/>
              <a:t> a Ontario spojeny řekou Niagara – Niagarské </a:t>
            </a:r>
            <a:r>
              <a:rPr lang="cs-CZ" dirty="0" smtClean="0"/>
              <a:t>vodopády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Zálivy: Aljašský, </a:t>
            </a:r>
            <a:r>
              <a:rPr lang="cs-CZ" dirty="0" err="1" smtClean="0"/>
              <a:t>Hudsonův</a:t>
            </a:r>
            <a:r>
              <a:rPr lang="cs-CZ" dirty="0" smtClean="0"/>
              <a:t>, Mexický</a:t>
            </a:r>
          </a:p>
          <a:p>
            <a:pPr lvl="0"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Kanada 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Hlavní město: Ottawa (1 190 000 obyvatel)</a:t>
            </a:r>
          </a:p>
          <a:p>
            <a:r>
              <a:rPr lang="cs-CZ" dirty="0" smtClean="0"/>
              <a:t>Oficiální jazyk. anglický, francouzský</a:t>
            </a:r>
          </a:p>
          <a:p>
            <a:r>
              <a:rPr lang="cs-CZ" dirty="0" smtClean="0"/>
              <a:t>Měna: Kanadský dolar</a:t>
            </a:r>
          </a:p>
          <a:p>
            <a:r>
              <a:rPr lang="cs-CZ" dirty="0" smtClean="0"/>
              <a:t>Počet obyvatel: 33 204 000</a:t>
            </a:r>
          </a:p>
          <a:p>
            <a:r>
              <a:rPr lang="cs-CZ" dirty="0" smtClean="0"/>
              <a:t>Urbanizace: 78,81 %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Konstituční monarchie</a:t>
            </a:r>
          </a:p>
          <a:p>
            <a:r>
              <a:rPr lang="cs-CZ" dirty="0" smtClean="0"/>
              <a:t>Formální hlavou státu britský panovník (Alžběta II.),</a:t>
            </a:r>
          </a:p>
          <a:p>
            <a:pPr>
              <a:buNone/>
            </a:pPr>
            <a:r>
              <a:rPr lang="cs-CZ" dirty="0" smtClean="0"/>
              <a:t>     Zástupcem v Kanadě je generální guvernér </a:t>
            </a:r>
          </a:p>
          <a:p>
            <a:r>
              <a:rPr lang="cs-CZ" dirty="0" smtClean="0"/>
              <a:t>Kanadský parlament je složen ze dvou komor: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 volená sněmovna lidu,  jmenovaný senát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23554" name="Picture 2" descr="Soubor:Flag of Canada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04664"/>
            <a:ext cx="1728192" cy="8640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6" name="Picture 4" descr="Soubor:Canadian Coat of Arms Shield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4005064"/>
            <a:ext cx="1245843" cy="1587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8" name="Picture 6" descr="http://img.aktualne.centrum.cz/80/80/808027-kanada-finsko-war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332656"/>
            <a:ext cx="1964389" cy="13681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2QZ4H56NJ3VP-63-1860</_dlc_DocId>
    <_dlc_DocIdUrl xmlns="739c032b-a5be-4b43-b007-0b056e5ef5b0">
      <Url>https://sharepoint.postupicka.cz/seminar4/_layouts/DocIdRedir.aspx?ID=2QZ4H56NJ3VP-63-1860</Url>
      <Description>2QZ4H56NJ3VP-63-1860</Description>
    </_dlc_DocIdUrl>
  </documentManagement>
</p:properties>
</file>

<file path=customXml/itemProps1.xml><?xml version="1.0" encoding="utf-8"?>
<ds:datastoreItem xmlns:ds="http://schemas.openxmlformats.org/officeDocument/2006/customXml" ds:itemID="{7E9A8C15-AA13-4FEC-B31C-15EB336D4678}"/>
</file>

<file path=customXml/itemProps2.xml><?xml version="1.0" encoding="utf-8"?>
<ds:datastoreItem xmlns:ds="http://schemas.openxmlformats.org/officeDocument/2006/customXml" ds:itemID="{67846942-EC5E-41F4-870A-0A3EDB619AE2}"/>
</file>

<file path=customXml/itemProps3.xml><?xml version="1.0" encoding="utf-8"?>
<ds:datastoreItem xmlns:ds="http://schemas.openxmlformats.org/officeDocument/2006/customXml" ds:itemID="{7BF3B0CC-EB7A-404B-9C66-A355A4848136}"/>
</file>

<file path=customXml/itemProps4.xml><?xml version="1.0" encoding="utf-8"?>
<ds:datastoreItem xmlns:ds="http://schemas.openxmlformats.org/officeDocument/2006/customXml" ds:itemID="{AFB4B63C-5BE9-44DF-BF8E-54B53C31AE51}"/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661</Words>
  <Application>Microsoft Office PowerPoint</Application>
  <PresentationFormat>Předvádění na obrazovce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 Fyzicko-geografická charakteristika  Severní Ameriky  &amp; Socioekonomická  charakteristika  Kanady </vt:lpstr>
      <vt:lpstr>Severní Amerika</vt:lpstr>
      <vt:lpstr>Podnebí</vt:lpstr>
      <vt:lpstr>Vegetační pásma</vt:lpstr>
      <vt:lpstr>Povrch</vt:lpstr>
      <vt:lpstr>Snímek 6</vt:lpstr>
      <vt:lpstr>Snímek 7</vt:lpstr>
      <vt:lpstr>Vodstvo</vt:lpstr>
      <vt:lpstr>Kanada </vt:lpstr>
      <vt:lpstr>Snímek 10</vt:lpstr>
      <vt:lpstr>Snímek 11</vt:lpstr>
      <vt:lpstr>Ekonomika</vt:lpstr>
      <vt:lpstr>Některá města:</vt:lpstr>
    </vt:vector>
  </TitlesOfParts>
  <Company>ATC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Fyzicko-geografická charakteristika  Severní Ameriky  &amp; Socioekonomická  charakteristika  Kanady</dc:title>
  <dc:creator>Štěpánka</dc:creator>
  <cp:lastModifiedBy>Štěpánka</cp:lastModifiedBy>
  <cp:revision>20</cp:revision>
  <dcterms:created xsi:type="dcterms:W3CDTF">2013-02-17T08:10:26Z</dcterms:created>
  <dcterms:modified xsi:type="dcterms:W3CDTF">2013-02-17T12:38:26Z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e64e5142-4fd3-4a87-88f6-307815c56e6b</vt:lpwstr>
  </property>
</Properties>
</file>