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32"/>
  </p:notesMasterIdLst>
  <p:sldIdLst>
    <p:sldId id="256" r:id="rId2"/>
    <p:sldId id="257" r:id="rId3"/>
    <p:sldId id="279" r:id="rId4"/>
    <p:sldId id="258" r:id="rId5"/>
    <p:sldId id="259" r:id="rId6"/>
    <p:sldId id="280" r:id="rId7"/>
    <p:sldId id="260" r:id="rId8"/>
    <p:sldId id="261" r:id="rId9"/>
    <p:sldId id="285" r:id="rId10"/>
    <p:sldId id="263" r:id="rId11"/>
    <p:sldId id="264" r:id="rId12"/>
    <p:sldId id="282" r:id="rId13"/>
    <p:sldId id="283" r:id="rId14"/>
    <p:sldId id="265" r:id="rId15"/>
    <p:sldId id="270" r:id="rId16"/>
    <p:sldId id="271" r:id="rId17"/>
    <p:sldId id="268" r:id="rId18"/>
    <p:sldId id="273" r:id="rId19"/>
    <p:sldId id="274" r:id="rId20"/>
    <p:sldId id="269" r:id="rId21"/>
    <p:sldId id="275" r:id="rId22"/>
    <p:sldId id="281" r:id="rId23"/>
    <p:sldId id="284" r:id="rId24"/>
    <p:sldId id="276" r:id="rId25"/>
    <p:sldId id="277" r:id="rId26"/>
    <p:sldId id="266" r:id="rId27"/>
    <p:sldId id="286" r:id="rId28"/>
    <p:sldId id="287" r:id="rId29"/>
    <p:sldId id="288" r:id="rId30"/>
    <p:sldId id="289"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94" autoAdjust="0"/>
  </p:normalViewPr>
  <p:slideViewPr>
    <p:cSldViewPr>
      <p:cViewPr>
        <p:scale>
          <a:sx n="100" d="100"/>
          <a:sy n="100" d="100"/>
        </p:scale>
        <p:origin x="-1104"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09024-24CD-48EC-9B51-79E5D35EDB98}" type="doc">
      <dgm:prSet loTypeId="urn:microsoft.com/office/officeart/2008/layout/RadialCluster" loCatId="cycle" qsTypeId="urn:microsoft.com/office/officeart/2005/8/quickstyle/simple5" qsCatId="simple" csTypeId="urn:microsoft.com/office/officeart/2005/8/colors/accent1_2" csCatId="accent1" phldr="1"/>
      <dgm:spPr/>
      <dgm:t>
        <a:bodyPr/>
        <a:lstStyle/>
        <a:p>
          <a:endParaRPr lang="cs-CZ"/>
        </a:p>
      </dgm:t>
    </dgm:pt>
    <dgm:pt modelId="{AAFDC6EF-423C-4AF4-B3D7-F9043EA6A7FC}">
      <dgm:prSet phldrT="[Text]"/>
      <dgm:spPr/>
      <dgm:t>
        <a:bodyPr/>
        <a:lstStyle/>
        <a:p>
          <a:r>
            <a:rPr lang="cs-CZ" dirty="0" err="1" smtClean="0"/>
            <a:t>Culture</a:t>
          </a:r>
          <a:r>
            <a:rPr lang="cs-CZ" dirty="0" smtClean="0"/>
            <a:t> and </a:t>
          </a:r>
          <a:r>
            <a:rPr lang="cs-CZ" dirty="0" err="1" smtClean="0"/>
            <a:t>entertainment</a:t>
          </a:r>
          <a:endParaRPr lang="cs-CZ" dirty="0"/>
        </a:p>
      </dgm:t>
    </dgm:pt>
    <dgm:pt modelId="{4AD230F7-DD80-45D0-8D5A-4D0B024B1CB6}" type="parTrans" cxnId="{55D4A0F1-3E20-49D3-8347-27EDC85FDEAA}">
      <dgm:prSet/>
      <dgm:spPr/>
      <dgm:t>
        <a:bodyPr/>
        <a:lstStyle/>
        <a:p>
          <a:endParaRPr lang="cs-CZ"/>
        </a:p>
      </dgm:t>
    </dgm:pt>
    <dgm:pt modelId="{AC7324CC-6B93-4CCB-9D67-D63992D62155}" type="sibTrans" cxnId="{55D4A0F1-3E20-49D3-8347-27EDC85FDEAA}">
      <dgm:prSet/>
      <dgm:spPr/>
      <dgm:t>
        <a:bodyPr/>
        <a:lstStyle/>
        <a:p>
          <a:endParaRPr lang="cs-CZ"/>
        </a:p>
      </dgm:t>
    </dgm:pt>
    <dgm:pt modelId="{E91F26F0-4FA9-407C-AF6D-2FEB1DD9D8BA}">
      <dgm:prSet phldrT="[Text]"/>
      <dgm:spPr/>
      <dgm:t>
        <a:bodyPr/>
        <a:lstStyle/>
        <a:p>
          <a:r>
            <a:rPr lang="cs-CZ" dirty="0" err="1" smtClean="0"/>
            <a:t>Culture</a:t>
          </a:r>
          <a:r>
            <a:rPr lang="cs-CZ" dirty="0" smtClean="0"/>
            <a:t> - </a:t>
          </a:r>
          <a:r>
            <a:rPr lang="cs-CZ" dirty="0" err="1" smtClean="0"/>
            <a:t>definition</a:t>
          </a:r>
          <a:endParaRPr lang="cs-CZ" dirty="0"/>
        </a:p>
      </dgm:t>
    </dgm:pt>
    <dgm:pt modelId="{9AD03840-B19F-4303-ABB7-FE731F2868EF}" type="parTrans" cxnId="{DD680AB1-C664-4777-8BD8-63000338E7A4}">
      <dgm:prSet/>
      <dgm:spPr/>
      <dgm:t>
        <a:bodyPr/>
        <a:lstStyle/>
        <a:p>
          <a:endParaRPr lang="cs-CZ"/>
        </a:p>
      </dgm:t>
    </dgm:pt>
    <dgm:pt modelId="{ABD6FC12-A80B-4C85-9953-523B1C37CB86}" type="sibTrans" cxnId="{DD680AB1-C664-4777-8BD8-63000338E7A4}">
      <dgm:prSet/>
      <dgm:spPr/>
      <dgm:t>
        <a:bodyPr/>
        <a:lstStyle/>
        <a:p>
          <a:endParaRPr lang="cs-CZ"/>
        </a:p>
      </dgm:t>
    </dgm:pt>
    <dgm:pt modelId="{A2A68D31-55D1-4312-A510-839D7D9E8B04}">
      <dgm:prSet phldrT="[Text]"/>
      <dgm:spPr/>
      <dgm:t>
        <a:bodyPr/>
        <a:lstStyle/>
        <a:p>
          <a:r>
            <a:rPr lang="cs-CZ" dirty="0" err="1" smtClean="0"/>
            <a:t>History</a:t>
          </a:r>
          <a:endParaRPr lang="cs-CZ" dirty="0"/>
        </a:p>
      </dgm:t>
    </dgm:pt>
    <dgm:pt modelId="{F9F8B9FB-AD56-4922-8C61-6DB2E4840534}" type="parTrans" cxnId="{E212D72F-E823-4E3F-AC3B-670564CBCFAE}">
      <dgm:prSet/>
      <dgm:spPr/>
      <dgm:t>
        <a:bodyPr/>
        <a:lstStyle/>
        <a:p>
          <a:endParaRPr lang="cs-CZ"/>
        </a:p>
      </dgm:t>
    </dgm:pt>
    <dgm:pt modelId="{F49AF811-4194-459C-8FD7-8B537F27150F}" type="sibTrans" cxnId="{E212D72F-E823-4E3F-AC3B-670564CBCFAE}">
      <dgm:prSet/>
      <dgm:spPr/>
      <dgm:t>
        <a:bodyPr/>
        <a:lstStyle/>
        <a:p>
          <a:endParaRPr lang="cs-CZ"/>
        </a:p>
      </dgm:t>
    </dgm:pt>
    <dgm:pt modelId="{41DF3FD8-97F9-4118-8714-A033D26CB31F}">
      <dgm:prSet phldrT="[Text]"/>
      <dgm:spPr/>
      <dgm:t>
        <a:bodyPr/>
        <a:lstStyle/>
        <a:p>
          <a:r>
            <a:rPr lang="cs-CZ" dirty="0" err="1" smtClean="0"/>
            <a:t>Types</a:t>
          </a:r>
          <a:r>
            <a:rPr lang="cs-CZ" dirty="0" smtClean="0"/>
            <a:t> </a:t>
          </a:r>
          <a:r>
            <a:rPr lang="cs-CZ" dirty="0" err="1" smtClean="0"/>
            <a:t>of</a:t>
          </a:r>
          <a:r>
            <a:rPr lang="cs-CZ" dirty="0" smtClean="0"/>
            <a:t> </a:t>
          </a:r>
          <a:r>
            <a:rPr lang="cs-CZ" dirty="0" err="1" smtClean="0"/>
            <a:t>entertainment</a:t>
          </a:r>
          <a:r>
            <a:rPr lang="cs-CZ" dirty="0" smtClean="0"/>
            <a:t> (</a:t>
          </a:r>
          <a:r>
            <a:rPr lang="cs-CZ" dirty="0" err="1" smtClean="0"/>
            <a:t>activities</a:t>
          </a:r>
          <a:r>
            <a:rPr lang="cs-CZ" dirty="0" smtClean="0"/>
            <a:t>)</a:t>
          </a:r>
          <a:endParaRPr lang="cs-CZ" dirty="0"/>
        </a:p>
      </dgm:t>
    </dgm:pt>
    <dgm:pt modelId="{AF86F324-FC7C-4CDE-A120-A96848E741C4}" type="parTrans" cxnId="{96649C6B-512A-460B-9736-716DD6953DA5}">
      <dgm:prSet/>
      <dgm:spPr/>
      <dgm:t>
        <a:bodyPr/>
        <a:lstStyle/>
        <a:p>
          <a:endParaRPr lang="cs-CZ"/>
        </a:p>
      </dgm:t>
    </dgm:pt>
    <dgm:pt modelId="{6BA0CC08-28EF-45A1-B777-3C2D08A10DCE}" type="sibTrans" cxnId="{96649C6B-512A-460B-9736-716DD6953DA5}">
      <dgm:prSet/>
      <dgm:spPr/>
      <dgm:t>
        <a:bodyPr/>
        <a:lstStyle/>
        <a:p>
          <a:endParaRPr lang="cs-CZ"/>
        </a:p>
      </dgm:t>
    </dgm:pt>
    <dgm:pt modelId="{036D9FC8-0696-4EB5-A6D9-A183D5C69A73}">
      <dgm:prSet phldrT="[Text]"/>
      <dgm:spPr/>
      <dgm:t>
        <a:bodyPr/>
        <a:lstStyle/>
        <a:p>
          <a:r>
            <a:rPr lang="cs-CZ" dirty="0" err="1" smtClean="0"/>
            <a:t>Entertainment</a:t>
          </a:r>
          <a:r>
            <a:rPr lang="cs-CZ" dirty="0" smtClean="0"/>
            <a:t> – basic </a:t>
          </a:r>
          <a:r>
            <a:rPr lang="cs-CZ" dirty="0" err="1" smtClean="0"/>
            <a:t>information</a:t>
          </a:r>
          <a:endParaRPr lang="cs-CZ" dirty="0"/>
        </a:p>
      </dgm:t>
    </dgm:pt>
    <dgm:pt modelId="{DE2CFBCD-04B8-4421-B7AB-3C892CB13F2A}" type="parTrans" cxnId="{95CC1F2B-CE4B-4269-9E23-255E865A1CE3}">
      <dgm:prSet/>
      <dgm:spPr/>
      <dgm:t>
        <a:bodyPr/>
        <a:lstStyle/>
        <a:p>
          <a:endParaRPr lang="cs-CZ"/>
        </a:p>
      </dgm:t>
    </dgm:pt>
    <dgm:pt modelId="{492159A7-802A-4867-B077-0A5FF3AD6F7E}" type="sibTrans" cxnId="{95CC1F2B-CE4B-4269-9E23-255E865A1CE3}">
      <dgm:prSet/>
      <dgm:spPr/>
      <dgm:t>
        <a:bodyPr/>
        <a:lstStyle/>
        <a:p>
          <a:endParaRPr lang="cs-CZ"/>
        </a:p>
      </dgm:t>
    </dgm:pt>
    <dgm:pt modelId="{4867FEB5-11A7-4DF3-ABC2-21EFD60CE1C5}">
      <dgm:prSet phldrT="[Text]"/>
      <dgm:spPr/>
      <dgm:t>
        <a:bodyPr/>
        <a:lstStyle/>
        <a:p>
          <a:r>
            <a:rPr lang="cs-CZ" dirty="0" err="1" smtClean="0"/>
            <a:t>Types</a:t>
          </a:r>
          <a:r>
            <a:rPr lang="cs-CZ" dirty="0" smtClean="0"/>
            <a:t> (</a:t>
          </a:r>
          <a:r>
            <a:rPr lang="cs-CZ" dirty="0" err="1" smtClean="0"/>
            <a:t>literature</a:t>
          </a:r>
          <a:r>
            <a:rPr lang="cs-CZ" dirty="0" smtClean="0"/>
            <a:t>, music, </a:t>
          </a:r>
          <a:r>
            <a:rPr lang="cs-CZ" dirty="0" err="1" smtClean="0"/>
            <a:t>dance</a:t>
          </a:r>
          <a:r>
            <a:rPr lang="cs-CZ" dirty="0" smtClean="0"/>
            <a:t>, </a:t>
          </a:r>
          <a:r>
            <a:rPr lang="cs-CZ" dirty="0" err="1" smtClean="0"/>
            <a:t>visual</a:t>
          </a:r>
          <a:r>
            <a:rPr lang="cs-CZ" dirty="0" smtClean="0"/>
            <a:t> </a:t>
          </a:r>
          <a:r>
            <a:rPr lang="cs-CZ" dirty="0" err="1" smtClean="0"/>
            <a:t>arts</a:t>
          </a:r>
          <a:r>
            <a:rPr lang="cs-CZ" dirty="0" smtClean="0"/>
            <a:t>, film…)</a:t>
          </a:r>
          <a:endParaRPr lang="cs-CZ" dirty="0"/>
        </a:p>
      </dgm:t>
    </dgm:pt>
    <dgm:pt modelId="{28BD4D0A-8A1E-4FF7-A9F3-EADF82AE61AF}" type="parTrans" cxnId="{7D2E24F3-6F87-4D11-9C19-7E34CD3BFBAC}">
      <dgm:prSet/>
      <dgm:spPr/>
      <dgm:t>
        <a:bodyPr/>
        <a:lstStyle/>
        <a:p>
          <a:endParaRPr lang="cs-CZ"/>
        </a:p>
      </dgm:t>
    </dgm:pt>
    <dgm:pt modelId="{7ED0921A-2970-4306-BCCE-344D72BA30A5}" type="sibTrans" cxnId="{7D2E24F3-6F87-4D11-9C19-7E34CD3BFBAC}">
      <dgm:prSet/>
      <dgm:spPr/>
      <dgm:t>
        <a:bodyPr/>
        <a:lstStyle/>
        <a:p>
          <a:endParaRPr lang="cs-CZ"/>
        </a:p>
      </dgm:t>
    </dgm:pt>
    <dgm:pt modelId="{1D55B950-6776-4B2A-9C00-DE7689AF29B2}" type="pres">
      <dgm:prSet presAssocID="{7A809024-24CD-48EC-9B51-79E5D35EDB98}" presName="Name0" presStyleCnt="0">
        <dgm:presLayoutVars>
          <dgm:chMax val="1"/>
          <dgm:chPref val="1"/>
          <dgm:dir/>
          <dgm:animOne val="branch"/>
          <dgm:animLvl val="lvl"/>
        </dgm:presLayoutVars>
      </dgm:prSet>
      <dgm:spPr/>
      <dgm:t>
        <a:bodyPr/>
        <a:lstStyle/>
        <a:p>
          <a:endParaRPr lang="cs-CZ"/>
        </a:p>
      </dgm:t>
    </dgm:pt>
    <dgm:pt modelId="{0D78D521-CD2A-4770-B2F7-FB90B7E26BFE}" type="pres">
      <dgm:prSet presAssocID="{AAFDC6EF-423C-4AF4-B3D7-F9043EA6A7FC}" presName="singleCycle" presStyleCnt="0"/>
      <dgm:spPr/>
    </dgm:pt>
    <dgm:pt modelId="{DC505513-7C61-4938-905A-B42C35B0746B}" type="pres">
      <dgm:prSet presAssocID="{AAFDC6EF-423C-4AF4-B3D7-F9043EA6A7FC}" presName="singleCenter" presStyleLbl="node1" presStyleIdx="0" presStyleCnt="6">
        <dgm:presLayoutVars>
          <dgm:chMax val="7"/>
          <dgm:chPref val="7"/>
        </dgm:presLayoutVars>
      </dgm:prSet>
      <dgm:spPr/>
      <dgm:t>
        <a:bodyPr/>
        <a:lstStyle/>
        <a:p>
          <a:endParaRPr lang="cs-CZ"/>
        </a:p>
      </dgm:t>
    </dgm:pt>
    <dgm:pt modelId="{BE898EC3-EB3A-468E-B63D-EFE2C5E9C11B}" type="pres">
      <dgm:prSet presAssocID="{9AD03840-B19F-4303-ABB7-FE731F2868EF}" presName="Name56" presStyleLbl="parChTrans1D2" presStyleIdx="0" presStyleCnt="5"/>
      <dgm:spPr/>
      <dgm:t>
        <a:bodyPr/>
        <a:lstStyle/>
        <a:p>
          <a:endParaRPr lang="cs-CZ"/>
        </a:p>
      </dgm:t>
    </dgm:pt>
    <dgm:pt modelId="{936FCD1F-4A0F-447B-B834-27F6FE0BEA82}" type="pres">
      <dgm:prSet presAssocID="{E91F26F0-4FA9-407C-AF6D-2FEB1DD9D8BA}" presName="text0" presStyleLbl="node1" presStyleIdx="1" presStyleCnt="6">
        <dgm:presLayoutVars>
          <dgm:bulletEnabled val="1"/>
        </dgm:presLayoutVars>
      </dgm:prSet>
      <dgm:spPr/>
      <dgm:t>
        <a:bodyPr/>
        <a:lstStyle/>
        <a:p>
          <a:endParaRPr lang="cs-CZ"/>
        </a:p>
      </dgm:t>
    </dgm:pt>
    <dgm:pt modelId="{67FCF95F-E76C-4BD0-AAEF-B5CEFE0BF6F0}" type="pres">
      <dgm:prSet presAssocID="{F9F8B9FB-AD56-4922-8C61-6DB2E4840534}" presName="Name56" presStyleLbl="parChTrans1D2" presStyleIdx="1" presStyleCnt="5"/>
      <dgm:spPr/>
      <dgm:t>
        <a:bodyPr/>
        <a:lstStyle/>
        <a:p>
          <a:endParaRPr lang="cs-CZ"/>
        </a:p>
      </dgm:t>
    </dgm:pt>
    <dgm:pt modelId="{AED5A034-2022-4378-8D36-26EE18D32AA0}" type="pres">
      <dgm:prSet presAssocID="{A2A68D31-55D1-4312-A510-839D7D9E8B04}" presName="text0" presStyleLbl="node1" presStyleIdx="2" presStyleCnt="6">
        <dgm:presLayoutVars>
          <dgm:bulletEnabled val="1"/>
        </dgm:presLayoutVars>
      </dgm:prSet>
      <dgm:spPr/>
      <dgm:t>
        <a:bodyPr/>
        <a:lstStyle/>
        <a:p>
          <a:endParaRPr lang="cs-CZ"/>
        </a:p>
      </dgm:t>
    </dgm:pt>
    <dgm:pt modelId="{9802D890-4F05-4EA0-B03D-021119DF897C}" type="pres">
      <dgm:prSet presAssocID="{28BD4D0A-8A1E-4FF7-A9F3-EADF82AE61AF}" presName="Name56" presStyleLbl="parChTrans1D2" presStyleIdx="2" presStyleCnt="5"/>
      <dgm:spPr/>
      <dgm:t>
        <a:bodyPr/>
        <a:lstStyle/>
        <a:p>
          <a:endParaRPr lang="cs-CZ"/>
        </a:p>
      </dgm:t>
    </dgm:pt>
    <dgm:pt modelId="{29ED7DF3-8635-4273-8279-BAB18AEB0E2A}" type="pres">
      <dgm:prSet presAssocID="{4867FEB5-11A7-4DF3-ABC2-21EFD60CE1C5}" presName="text0" presStyleLbl="node1" presStyleIdx="3" presStyleCnt="6">
        <dgm:presLayoutVars>
          <dgm:bulletEnabled val="1"/>
        </dgm:presLayoutVars>
      </dgm:prSet>
      <dgm:spPr/>
      <dgm:t>
        <a:bodyPr/>
        <a:lstStyle/>
        <a:p>
          <a:endParaRPr lang="cs-CZ"/>
        </a:p>
      </dgm:t>
    </dgm:pt>
    <dgm:pt modelId="{31F0749C-1917-4969-B61E-8C050689E41D}" type="pres">
      <dgm:prSet presAssocID="{DE2CFBCD-04B8-4421-B7AB-3C892CB13F2A}" presName="Name56" presStyleLbl="parChTrans1D2" presStyleIdx="3" presStyleCnt="5"/>
      <dgm:spPr/>
      <dgm:t>
        <a:bodyPr/>
        <a:lstStyle/>
        <a:p>
          <a:endParaRPr lang="cs-CZ"/>
        </a:p>
      </dgm:t>
    </dgm:pt>
    <dgm:pt modelId="{2F0C4FA8-9451-447D-8401-230302D430D6}" type="pres">
      <dgm:prSet presAssocID="{036D9FC8-0696-4EB5-A6D9-A183D5C69A73}" presName="text0" presStyleLbl="node1" presStyleIdx="4" presStyleCnt="6">
        <dgm:presLayoutVars>
          <dgm:bulletEnabled val="1"/>
        </dgm:presLayoutVars>
      </dgm:prSet>
      <dgm:spPr/>
      <dgm:t>
        <a:bodyPr/>
        <a:lstStyle/>
        <a:p>
          <a:endParaRPr lang="cs-CZ"/>
        </a:p>
      </dgm:t>
    </dgm:pt>
    <dgm:pt modelId="{08EEF89F-3DA2-4E58-9D3E-90CE2FE0B4DE}" type="pres">
      <dgm:prSet presAssocID="{AF86F324-FC7C-4CDE-A120-A96848E741C4}" presName="Name56" presStyleLbl="parChTrans1D2" presStyleIdx="4" presStyleCnt="5"/>
      <dgm:spPr/>
      <dgm:t>
        <a:bodyPr/>
        <a:lstStyle/>
        <a:p>
          <a:endParaRPr lang="cs-CZ"/>
        </a:p>
      </dgm:t>
    </dgm:pt>
    <dgm:pt modelId="{71A7A971-7870-424A-93B3-21C44AA25858}" type="pres">
      <dgm:prSet presAssocID="{41DF3FD8-97F9-4118-8714-A033D26CB31F}" presName="text0" presStyleLbl="node1" presStyleIdx="5" presStyleCnt="6">
        <dgm:presLayoutVars>
          <dgm:bulletEnabled val="1"/>
        </dgm:presLayoutVars>
      </dgm:prSet>
      <dgm:spPr/>
      <dgm:t>
        <a:bodyPr/>
        <a:lstStyle/>
        <a:p>
          <a:endParaRPr lang="cs-CZ"/>
        </a:p>
      </dgm:t>
    </dgm:pt>
  </dgm:ptLst>
  <dgm:cxnLst>
    <dgm:cxn modelId="{7D2E24F3-6F87-4D11-9C19-7E34CD3BFBAC}" srcId="{AAFDC6EF-423C-4AF4-B3D7-F9043EA6A7FC}" destId="{4867FEB5-11A7-4DF3-ABC2-21EFD60CE1C5}" srcOrd="2" destOrd="0" parTransId="{28BD4D0A-8A1E-4FF7-A9F3-EADF82AE61AF}" sibTransId="{7ED0921A-2970-4306-BCCE-344D72BA30A5}"/>
    <dgm:cxn modelId="{55D4A0F1-3E20-49D3-8347-27EDC85FDEAA}" srcId="{7A809024-24CD-48EC-9B51-79E5D35EDB98}" destId="{AAFDC6EF-423C-4AF4-B3D7-F9043EA6A7FC}" srcOrd="0" destOrd="0" parTransId="{4AD230F7-DD80-45D0-8D5A-4D0B024B1CB6}" sibTransId="{AC7324CC-6B93-4CCB-9D67-D63992D62155}"/>
    <dgm:cxn modelId="{F99BA6F6-8CC1-4191-B570-E0D61A48B363}" type="presOf" srcId="{A2A68D31-55D1-4312-A510-839D7D9E8B04}" destId="{AED5A034-2022-4378-8D36-26EE18D32AA0}" srcOrd="0" destOrd="0" presId="urn:microsoft.com/office/officeart/2008/layout/RadialCluster"/>
    <dgm:cxn modelId="{7E4ACBB1-452C-4C6B-BA27-327D710FFC42}" type="presOf" srcId="{036D9FC8-0696-4EB5-A6D9-A183D5C69A73}" destId="{2F0C4FA8-9451-447D-8401-230302D430D6}" srcOrd="0" destOrd="0" presId="urn:microsoft.com/office/officeart/2008/layout/RadialCluster"/>
    <dgm:cxn modelId="{DD680AB1-C664-4777-8BD8-63000338E7A4}" srcId="{AAFDC6EF-423C-4AF4-B3D7-F9043EA6A7FC}" destId="{E91F26F0-4FA9-407C-AF6D-2FEB1DD9D8BA}" srcOrd="0" destOrd="0" parTransId="{9AD03840-B19F-4303-ABB7-FE731F2868EF}" sibTransId="{ABD6FC12-A80B-4C85-9953-523B1C37CB86}"/>
    <dgm:cxn modelId="{C51C4DA7-AFE3-40ED-80CD-86E7DBD08A92}" type="presOf" srcId="{DE2CFBCD-04B8-4421-B7AB-3C892CB13F2A}" destId="{31F0749C-1917-4969-B61E-8C050689E41D}" srcOrd="0" destOrd="0" presId="urn:microsoft.com/office/officeart/2008/layout/RadialCluster"/>
    <dgm:cxn modelId="{F6CF4EC0-CAFB-4418-9E56-423EF8821DF0}" type="presOf" srcId="{4867FEB5-11A7-4DF3-ABC2-21EFD60CE1C5}" destId="{29ED7DF3-8635-4273-8279-BAB18AEB0E2A}" srcOrd="0" destOrd="0" presId="urn:microsoft.com/office/officeart/2008/layout/RadialCluster"/>
    <dgm:cxn modelId="{1CE51333-DB7F-4E47-926F-73D18124A245}" type="presOf" srcId="{41DF3FD8-97F9-4118-8714-A033D26CB31F}" destId="{71A7A971-7870-424A-93B3-21C44AA25858}" srcOrd="0" destOrd="0" presId="urn:microsoft.com/office/officeart/2008/layout/RadialCluster"/>
    <dgm:cxn modelId="{A9267D30-501A-453C-8E6C-8524543DCD9B}" type="presOf" srcId="{E91F26F0-4FA9-407C-AF6D-2FEB1DD9D8BA}" destId="{936FCD1F-4A0F-447B-B834-27F6FE0BEA82}" srcOrd="0" destOrd="0" presId="urn:microsoft.com/office/officeart/2008/layout/RadialCluster"/>
    <dgm:cxn modelId="{711F21DC-1DC2-4AD9-82DD-8582BF1C2428}" type="presOf" srcId="{AF86F324-FC7C-4CDE-A120-A96848E741C4}" destId="{08EEF89F-3DA2-4E58-9D3E-90CE2FE0B4DE}" srcOrd="0" destOrd="0" presId="urn:microsoft.com/office/officeart/2008/layout/RadialCluster"/>
    <dgm:cxn modelId="{D40CAA9F-FC12-4EC0-8C5C-C77DF75B2404}" type="presOf" srcId="{28BD4D0A-8A1E-4FF7-A9F3-EADF82AE61AF}" destId="{9802D890-4F05-4EA0-B03D-021119DF897C}" srcOrd="0" destOrd="0" presId="urn:microsoft.com/office/officeart/2008/layout/RadialCluster"/>
    <dgm:cxn modelId="{9E9794F9-A953-435C-BAC4-C306A7C8713B}" type="presOf" srcId="{7A809024-24CD-48EC-9B51-79E5D35EDB98}" destId="{1D55B950-6776-4B2A-9C00-DE7689AF29B2}" srcOrd="0" destOrd="0" presId="urn:microsoft.com/office/officeart/2008/layout/RadialCluster"/>
    <dgm:cxn modelId="{76914285-44B7-4894-B4D4-0A6577B57C8E}" type="presOf" srcId="{AAFDC6EF-423C-4AF4-B3D7-F9043EA6A7FC}" destId="{DC505513-7C61-4938-905A-B42C35B0746B}" srcOrd="0" destOrd="0" presId="urn:microsoft.com/office/officeart/2008/layout/RadialCluster"/>
    <dgm:cxn modelId="{96649C6B-512A-460B-9736-716DD6953DA5}" srcId="{AAFDC6EF-423C-4AF4-B3D7-F9043EA6A7FC}" destId="{41DF3FD8-97F9-4118-8714-A033D26CB31F}" srcOrd="4" destOrd="0" parTransId="{AF86F324-FC7C-4CDE-A120-A96848E741C4}" sibTransId="{6BA0CC08-28EF-45A1-B777-3C2D08A10DCE}"/>
    <dgm:cxn modelId="{E212D72F-E823-4E3F-AC3B-670564CBCFAE}" srcId="{AAFDC6EF-423C-4AF4-B3D7-F9043EA6A7FC}" destId="{A2A68D31-55D1-4312-A510-839D7D9E8B04}" srcOrd="1" destOrd="0" parTransId="{F9F8B9FB-AD56-4922-8C61-6DB2E4840534}" sibTransId="{F49AF811-4194-459C-8FD7-8B537F27150F}"/>
    <dgm:cxn modelId="{95CC1F2B-CE4B-4269-9E23-255E865A1CE3}" srcId="{AAFDC6EF-423C-4AF4-B3D7-F9043EA6A7FC}" destId="{036D9FC8-0696-4EB5-A6D9-A183D5C69A73}" srcOrd="3" destOrd="0" parTransId="{DE2CFBCD-04B8-4421-B7AB-3C892CB13F2A}" sibTransId="{492159A7-802A-4867-B077-0A5FF3AD6F7E}"/>
    <dgm:cxn modelId="{91F914C8-2502-42D0-8800-DE5C1E9DFBA9}" type="presOf" srcId="{9AD03840-B19F-4303-ABB7-FE731F2868EF}" destId="{BE898EC3-EB3A-468E-B63D-EFE2C5E9C11B}" srcOrd="0" destOrd="0" presId="urn:microsoft.com/office/officeart/2008/layout/RadialCluster"/>
    <dgm:cxn modelId="{72BE88F8-B03E-4E68-AF5E-020BF66FD021}" type="presOf" srcId="{F9F8B9FB-AD56-4922-8C61-6DB2E4840534}" destId="{67FCF95F-E76C-4BD0-AAEF-B5CEFE0BF6F0}" srcOrd="0" destOrd="0" presId="urn:microsoft.com/office/officeart/2008/layout/RadialCluster"/>
    <dgm:cxn modelId="{412923CB-8B00-4690-B55D-79184E245FAA}" type="presParOf" srcId="{1D55B950-6776-4B2A-9C00-DE7689AF29B2}" destId="{0D78D521-CD2A-4770-B2F7-FB90B7E26BFE}" srcOrd="0" destOrd="0" presId="urn:microsoft.com/office/officeart/2008/layout/RadialCluster"/>
    <dgm:cxn modelId="{C5BFD8B2-ED9E-4D1C-B1C2-DDBB93C8B15C}" type="presParOf" srcId="{0D78D521-CD2A-4770-B2F7-FB90B7E26BFE}" destId="{DC505513-7C61-4938-905A-B42C35B0746B}" srcOrd="0" destOrd="0" presId="urn:microsoft.com/office/officeart/2008/layout/RadialCluster"/>
    <dgm:cxn modelId="{59B2CC8C-92FE-4379-A4C0-9180E2E139E3}" type="presParOf" srcId="{0D78D521-CD2A-4770-B2F7-FB90B7E26BFE}" destId="{BE898EC3-EB3A-468E-B63D-EFE2C5E9C11B}" srcOrd="1" destOrd="0" presId="urn:microsoft.com/office/officeart/2008/layout/RadialCluster"/>
    <dgm:cxn modelId="{A98B560F-B870-4586-A061-529383C3955B}" type="presParOf" srcId="{0D78D521-CD2A-4770-B2F7-FB90B7E26BFE}" destId="{936FCD1F-4A0F-447B-B834-27F6FE0BEA82}" srcOrd="2" destOrd="0" presId="urn:microsoft.com/office/officeart/2008/layout/RadialCluster"/>
    <dgm:cxn modelId="{D747E1DC-1AA5-45D3-B042-F57C120163FF}" type="presParOf" srcId="{0D78D521-CD2A-4770-B2F7-FB90B7E26BFE}" destId="{67FCF95F-E76C-4BD0-AAEF-B5CEFE0BF6F0}" srcOrd="3" destOrd="0" presId="urn:microsoft.com/office/officeart/2008/layout/RadialCluster"/>
    <dgm:cxn modelId="{70ABD31F-19A7-4BAF-9DD1-10104809AEA5}" type="presParOf" srcId="{0D78D521-CD2A-4770-B2F7-FB90B7E26BFE}" destId="{AED5A034-2022-4378-8D36-26EE18D32AA0}" srcOrd="4" destOrd="0" presId="urn:microsoft.com/office/officeart/2008/layout/RadialCluster"/>
    <dgm:cxn modelId="{4A927A84-01E9-4F65-A617-16A243BD93E1}" type="presParOf" srcId="{0D78D521-CD2A-4770-B2F7-FB90B7E26BFE}" destId="{9802D890-4F05-4EA0-B03D-021119DF897C}" srcOrd="5" destOrd="0" presId="urn:microsoft.com/office/officeart/2008/layout/RadialCluster"/>
    <dgm:cxn modelId="{3AAD3657-5CAC-4C23-8DBF-99A6E7C753A9}" type="presParOf" srcId="{0D78D521-CD2A-4770-B2F7-FB90B7E26BFE}" destId="{29ED7DF3-8635-4273-8279-BAB18AEB0E2A}" srcOrd="6" destOrd="0" presId="urn:microsoft.com/office/officeart/2008/layout/RadialCluster"/>
    <dgm:cxn modelId="{9EE79B2F-DAED-47A7-AACC-89A2CD8F1DF4}" type="presParOf" srcId="{0D78D521-CD2A-4770-B2F7-FB90B7E26BFE}" destId="{31F0749C-1917-4969-B61E-8C050689E41D}" srcOrd="7" destOrd="0" presId="urn:microsoft.com/office/officeart/2008/layout/RadialCluster"/>
    <dgm:cxn modelId="{B0319E16-33A3-442E-A96E-D6014898BB52}" type="presParOf" srcId="{0D78D521-CD2A-4770-B2F7-FB90B7E26BFE}" destId="{2F0C4FA8-9451-447D-8401-230302D430D6}" srcOrd="8" destOrd="0" presId="urn:microsoft.com/office/officeart/2008/layout/RadialCluster"/>
    <dgm:cxn modelId="{A86B4FD0-8518-494D-895E-0B3E807B4E7A}" type="presParOf" srcId="{0D78D521-CD2A-4770-B2F7-FB90B7E26BFE}" destId="{08EEF89F-3DA2-4E58-9D3E-90CE2FE0B4DE}" srcOrd="9" destOrd="0" presId="urn:microsoft.com/office/officeart/2008/layout/RadialCluster"/>
    <dgm:cxn modelId="{D6EF49E4-9D74-4D46-95CA-476CABBA5A65}" type="presParOf" srcId="{0D78D521-CD2A-4770-B2F7-FB90B7E26BFE}" destId="{71A7A971-7870-424A-93B3-21C44AA25858}"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05513-7C61-4938-905A-B42C35B0746B}">
      <dsp:nvSpPr>
        <dsp:cNvPr id="0" name=""/>
        <dsp:cNvSpPr/>
      </dsp:nvSpPr>
      <dsp:spPr>
        <a:xfrm>
          <a:off x="3204355" y="2247219"/>
          <a:ext cx="1728192" cy="1728192"/>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cs-CZ" sz="1700" kern="1200" dirty="0" err="1" smtClean="0"/>
            <a:t>Culture</a:t>
          </a:r>
          <a:r>
            <a:rPr lang="cs-CZ" sz="1700" kern="1200" dirty="0" smtClean="0"/>
            <a:t> and </a:t>
          </a:r>
          <a:r>
            <a:rPr lang="cs-CZ" sz="1700" kern="1200" dirty="0" err="1" smtClean="0"/>
            <a:t>entertainment</a:t>
          </a:r>
          <a:endParaRPr lang="cs-CZ" sz="1700" kern="1200" dirty="0"/>
        </a:p>
      </dsp:txBody>
      <dsp:txXfrm>
        <a:off x="3288718" y="2331582"/>
        <a:ext cx="1559466" cy="1559466"/>
      </dsp:txXfrm>
    </dsp:sp>
    <dsp:sp modelId="{BE898EC3-EB3A-468E-B63D-EFE2C5E9C11B}">
      <dsp:nvSpPr>
        <dsp:cNvPr id="0" name=""/>
        <dsp:cNvSpPr/>
      </dsp:nvSpPr>
      <dsp:spPr>
        <a:xfrm rot="16200000">
          <a:off x="3580462" y="1759230"/>
          <a:ext cx="975978" cy="0"/>
        </a:xfrm>
        <a:custGeom>
          <a:avLst/>
          <a:gdLst/>
          <a:ahLst/>
          <a:cxnLst/>
          <a:rect l="0" t="0" r="0" b="0"/>
          <a:pathLst>
            <a:path>
              <a:moveTo>
                <a:pt x="0" y="0"/>
              </a:moveTo>
              <a:lnTo>
                <a:pt x="97597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6FCD1F-4A0F-447B-B834-27F6FE0BEA82}">
      <dsp:nvSpPr>
        <dsp:cNvPr id="0" name=""/>
        <dsp:cNvSpPr/>
      </dsp:nvSpPr>
      <dsp:spPr>
        <a:xfrm>
          <a:off x="3489507" y="113352"/>
          <a:ext cx="1157888" cy="1157888"/>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cs-CZ" sz="1600" kern="1200" dirty="0" err="1" smtClean="0"/>
            <a:t>Culture</a:t>
          </a:r>
          <a:r>
            <a:rPr lang="cs-CZ" sz="1600" kern="1200" dirty="0" smtClean="0"/>
            <a:t> - </a:t>
          </a:r>
          <a:r>
            <a:rPr lang="cs-CZ" sz="1600" kern="1200" dirty="0" err="1" smtClean="0"/>
            <a:t>definition</a:t>
          </a:r>
          <a:endParaRPr lang="cs-CZ" sz="1600" kern="1200" dirty="0"/>
        </a:p>
      </dsp:txBody>
      <dsp:txXfrm>
        <a:off x="3546030" y="169875"/>
        <a:ext cx="1044842" cy="1044842"/>
      </dsp:txXfrm>
    </dsp:sp>
    <dsp:sp modelId="{67FCF95F-E76C-4BD0-AAEF-B5CEFE0BF6F0}">
      <dsp:nvSpPr>
        <dsp:cNvPr id="0" name=""/>
        <dsp:cNvSpPr/>
      </dsp:nvSpPr>
      <dsp:spPr>
        <a:xfrm rot="20520000">
          <a:off x="4910481" y="2691231"/>
          <a:ext cx="901716" cy="0"/>
        </a:xfrm>
        <a:custGeom>
          <a:avLst/>
          <a:gdLst/>
          <a:ahLst/>
          <a:cxnLst/>
          <a:rect l="0" t="0" r="0" b="0"/>
          <a:pathLst>
            <a:path>
              <a:moveTo>
                <a:pt x="0" y="0"/>
              </a:moveTo>
              <a:lnTo>
                <a:pt x="90171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5A034-2022-4378-8D36-26EE18D32AA0}">
      <dsp:nvSpPr>
        <dsp:cNvPr id="0" name=""/>
        <dsp:cNvSpPr/>
      </dsp:nvSpPr>
      <dsp:spPr>
        <a:xfrm>
          <a:off x="5790131" y="1784853"/>
          <a:ext cx="1157888" cy="1157888"/>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cs-CZ" sz="2100" kern="1200" dirty="0" err="1" smtClean="0"/>
            <a:t>History</a:t>
          </a:r>
          <a:endParaRPr lang="cs-CZ" sz="2100" kern="1200" dirty="0"/>
        </a:p>
      </dsp:txBody>
      <dsp:txXfrm>
        <a:off x="5846654" y="1841376"/>
        <a:ext cx="1044842" cy="1044842"/>
      </dsp:txXfrm>
    </dsp:sp>
    <dsp:sp modelId="{9802D890-4F05-4EA0-B03D-021119DF897C}">
      <dsp:nvSpPr>
        <dsp:cNvPr id="0" name=""/>
        <dsp:cNvSpPr/>
      </dsp:nvSpPr>
      <dsp:spPr>
        <a:xfrm rot="3240000">
          <a:off x="4565309" y="4232405"/>
          <a:ext cx="635322" cy="0"/>
        </a:xfrm>
        <a:custGeom>
          <a:avLst/>
          <a:gdLst/>
          <a:ahLst/>
          <a:cxnLst/>
          <a:rect l="0" t="0" r="0" b="0"/>
          <a:pathLst>
            <a:path>
              <a:moveTo>
                <a:pt x="0" y="0"/>
              </a:moveTo>
              <a:lnTo>
                <a:pt x="6353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ED7DF3-8635-4273-8279-BAB18AEB0E2A}">
      <dsp:nvSpPr>
        <dsp:cNvPr id="0" name=""/>
        <dsp:cNvSpPr/>
      </dsp:nvSpPr>
      <dsp:spPr>
        <a:xfrm>
          <a:off x="4911371" y="4489398"/>
          <a:ext cx="1157888" cy="1157888"/>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cs-CZ" sz="1200" kern="1200" dirty="0" err="1" smtClean="0"/>
            <a:t>Types</a:t>
          </a:r>
          <a:r>
            <a:rPr lang="cs-CZ" sz="1200" kern="1200" dirty="0" smtClean="0"/>
            <a:t> (</a:t>
          </a:r>
          <a:r>
            <a:rPr lang="cs-CZ" sz="1200" kern="1200" dirty="0" err="1" smtClean="0"/>
            <a:t>literature</a:t>
          </a:r>
          <a:r>
            <a:rPr lang="cs-CZ" sz="1200" kern="1200" dirty="0" smtClean="0"/>
            <a:t>, music, </a:t>
          </a:r>
          <a:r>
            <a:rPr lang="cs-CZ" sz="1200" kern="1200" dirty="0" err="1" smtClean="0"/>
            <a:t>dance</a:t>
          </a:r>
          <a:r>
            <a:rPr lang="cs-CZ" sz="1200" kern="1200" dirty="0" smtClean="0"/>
            <a:t>, </a:t>
          </a:r>
          <a:r>
            <a:rPr lang="cs-CZ" sz="1200" kern="1200" dirty="0" err="1" smtClean="0"/>
            <a:t>visual</a:t>
          </a:r>
          <a:r>
            <a:rPr lang="cs-CZ" sz="1200" kern="1200" dirty="0" smtClean="0"/>
            <a:t> </a:t>
          </a:r>
          <a:r>
            <a:rPr lang="cs-CZ" sz="1200" kern="1200" dirty="0" err="1" smtClean="0"/>
            <a:t>arts</a:t>
          </a:r>
          <a:r>
            <a:rPr lang="cs-CZ" sz="1200" kern="1200" dirty="0" smtClean="0"/>
            <a:t>, film…)</a:t>
          </a:r>
          <a:endParaRPr lang="cs-CZ" sz="1200" kern="1200" dirty="0"/>
        </a:p>
      </dsp:txBody>
      <dsp:txXfrm>
        <a:off x="4967894" y="4545921"/>
        <a:ext cx="1044842" cy="1044842"/>
      </dsp:txXfrm>
    </dsp:sp>
    <dsp:sp modelId="{31F0749C-1917-4969-B61E-8C050689E41D}">
      <dsp:nvSpPr>
        <dsp:cNvPr id="0" name=""/>
        <dsp:cNvSpPr/>
      </dsp:nvSpPr>
      <dsp:spPr>
        <a:xfrm rot="7560000">
          <a:off x="2936271" y="4232405"/>
          <a:ext cx="635322" cy="0"/>
        </a:xfrm>
        <a:custGeom>
          <a:avLst/>
          <a:gdLst/>
          <a:ahLst/>
          <a:cxnLst/>
          <a:rect l="0" t="0" r="0" b="0"/>
          <a:pathLst>
            <a:path>
              <a:moveTo>
                <a:pt x="0" y="0"/>
              </a:moveTo>
              <a:lnTo>
                <a:pt x="6353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0C4FA8-9451-447D-8401-230302D430D6}">
      <dsp:nvSpPr>
        <dsp:cNvPr id="0" name=""/>
        <dsp:cNvSpPr/>
      </dsp:nvSpPr>
      <dsp:spPr>
        <a:xfrm>
          <a:off x="2067644" y="4489398"/>
          <a:ext cx="1157888" cy="1157888"/>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cs-CZ" sz="1100" kern="1200" dirty="0" err="1" smtClean="0"/>
            <a:t>Entertainment</a:t>
          </a:r>
          <a:r>
            <a:rPr lang="cs-CZ" sz="1100" kern="1200" dirty="0" smtClean="0"/>
            <a:t> – basic </a:t>
          </a:r>
          <a:r>
            <a:rPr lang="cs-CZ" sz="1100" kern="1200" dirty="0" err="1" smtClean="0"/>
            <a:t>information</a:t>
          </a:r>
          <a:endParaRPr lang="cs-CZ" sz="1100" kern="1200" dirty="0"/>
        </a:p>
      </dsp:txBody>
      <dsp:txXfrm>
        <a:off x="2124167" y="4545921"/>
        <a:ext cx="1044842" cy="1044842"/>
      </dsp:txXfrm>
    </dsp:sp>
    <dsp:sp modelId="{08EEF89F-3DA2-4E58-9D3E-90CE2FE0B4DE}">
      <dsp:nvSpPr>
        <dsp:cNvPr id="0" name=""/>
        <dsp:cNvSpPr/>
      </dsp:nvSpPr>
      <dsp:spPr>
        <a:xfrm rot="11880000">
          <a:off x="2324706" y="2691231"/>
          <a:ext cx="901716" cy="0"/>
        </a:xfrm>
        <a:custGeom>
          <a:avLst/>
          <a:gdLst/>
          <a:ahLst/>
          <a:cxnLst/>
          <a:rect l="0" t="0" r="0" b="0"/>
          <a:pathLst>
            <a:path>
              <a:moveTo>
                <a:pt x="0" y="0"/>
              </a:moveTo>
              <a:lnTo>
                <a:pt x="90171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A7A971-7870-424A-93B3-21C44AA25858}">
      <dsp:nvSpPr>
        <dsp:cNvPr id="0" name=""/>
        <dsp:cNvSpPr/>
      </dsp:nvSpPr>
      <dsp:spPr>
        <a:xfrm>
          <a:off x="1188884" y="1784853"/>
          <a:ext cx="1157888" cy="1157888"/>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cs-CZ" sz="1100" kern="1200" dirty="0" err="1" smtClean="0"/>
            <a:t>Types</a:t>
          </a:r>
          <a:r>
            <a:rPr lang="cs-CZ" sz="1100" kern="1200" dirty="0" smtClean="0"/>
            <a:t> </a:t>
          </a:r>
          <a:r>
            <a:rPr lang="cs-CZ" sz="1100" kern="1200" dirty="0" err="1" smtClean="0"/>
            <a:t>of</a:t>
          </a:r>
          <a:r>
            <a:rPr lang="cs-CZ" sz="1100" kern="1200" dirty="0" smtClean="0"/>
            <a:t> </a:t>
          </a:r>
          <a:r>
            <a:rPr lang="cs-CZ" sz="1100" kern="1200" dirty="0" err="1" smtClean="0"/>
            <a:t>entertainment</a:t>
          </a:r>
          <a:r>
            <a:rPr lang="cs-CZ" sz="1100" kern="1200" dirty="0" smtClean="0"/>
            <a:t> (</a:t>
          </a:r>
          <a:r>
            <a:rPr lang="cs-CZ" sz="1100" kern="1200" dirty="0" err="1" smtClean="0"/>
            <a:t>activities</a:t>
          </a:r>
          <a:r>
            <a:rPr lang="cs-CZ" sz="1100" kern="1200" dirty="0" smtClean="0"/>
            <a:t>)</a:t>
          </a:r>
          <a:endParaRPr lang="cs-CZ" sz="1100" kern="1200" dirty="0"/>
        </a:p>
      </dsp:txBody>
      <dsp:txXfrm>
        <a:off x="1245407" y="1841376"/>
        <a:ext cx="1044842" cy="104484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0C47AE-0DA7-421D-9C37-3F7121982199}" type="datetimeFigureOut">
              <a:rPr lang="cs-CZ" smtClean="0"/>
              <a:t>15.3.2013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8FFAB-1E37-4B2E-8FE8-C26D1B7BF8E6}" type="slidenum">
              <a:rPr lang="cs-CZ" smtClean="0"/>
              <a:t>‹#›</a:t>
            </a:fld>
            <a:endParaRPr lang="cs-CZ"/>
          </a:p>
        </p:txBody>
      </p:sp>
    </p:spTree>
    <p:extLst>
      <p:ext uri="{BB962C8B-B14F-4D97-AF65-F5344CB8AC3E}">
        <p14:creationId xmlns:p14="http://schemas.microsoft.com/office/powerpoint/2010/main" val="423198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Latin_languag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en.wikipedia.org/wiki/Gladiu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gladiator</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tooltip="Latin language"/>
              </a:rPr>
              <a:t>Latin</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gladiator</a:t>
            </a:r>
            <a:r>
              <a:rPr lang="en-US" sz="1200" b="0" i="0" kern="1200" dirty="0" smtClean="0">
                <a:solidFill>
                  <a:schemeClr val="tx1"/>
                </a:solidFill>
                <a:effectLst/>
                <a:latin typeface="+mn-lt"/>
                <a:ea typeface="+mn-ea"/>
                <a:cs typeface="+mn-cs"/>
              </a:rPr>
              <a:t>, "swordsman", from </a:t>
            </a:r>
            <a:r>
              <a:rPr lang="en-US" sz="1200" b="0" i="1" u="none" strike="noStrike" kern="1200" dirty="0" err="1" smtClean="0">
                <a:solidFill>
                  <a:schemeClr val="tx1"/>
                </a:solidFill>
                <a:effectLst/>
                <a:latin typeface="+mn-lt"/>
                <a:ea typeface="+mn-ea"/>
                <a:cs typeface="+mn-cs"/>
                <a:hlinkClick r:id="rId4" tooltip="Gladius"/>
              </a:rPr>
              <a:t>gladius</a:t>
            </a:r>
            <a:r>
              <a:rPr lang="en-US" sz="1200" b="0" i="0" kern="1200" dirty="0" smtClean="0">
                <a:solidFill>
                  <a:schemeClr val="tx1"/>
                </a:solidFill>
                <a:effectLst/>
                <a:latin typeface="+mn-lt"/>
                <a:ea typeface="+mn-ea"/>
                <a:cs typeface="+mn-cs"/>
              </a:rPr>
              <a:t>, "sword") was an armed combatant who entertained audiences in the </a:t>
            </a:r>
            <a:r>
              <a:rPr lang="en-US" sz="1200" b="0" i="0" u="none" strike="noStrike" kern="1200" dirty="0" smtClean="0">
                <a:solidFill>
                  <a:schemeClr val="tx1"/>
                </a:solidFill>
                <a:effectLst/>
                <a:latin typeface="+mn-lt"/>
                <a:ea typeface="+mn-ea"/>
                <a:cs typeface="+mn-cs"/>
              </a:rPr>
              <a:t>Roman Republic</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rPr>
              <a:t>Roman Empire</a:t>
            </a:r>
            <a:r>
              <a:rPr lang="en-US" sz="1200" b="0" i="0" kern="1200" dirty="0" smtClean="0">
                <a:solidFill>
                  <a:schemeClr val="tx1"/>
                </a:solidFill>
                <a:effectLst/>
                <a:latin typeface="+mn-lt"/>
                <a:ea typeface="+mn-ea"/>
                <a:cs typeface="+mn-cs"/>
              </a:rPr>
              <a:t> in violent confrontations with other gladiators, wild animals, and condemned criminals. Some gladiators were volunteers who risked their legal and social standing and their lives by appearing in the arena. Most were despised as slaves, schooled under harsh conditions, socially marginalized, and segregated even in death.</a:t>
            </a:r>
            <a:endParaRPr lang="cs-CZ"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3</a:t>
            </a:fld>
            <a:endParaRPr lang="cs-CZ"/>
          </a:p>
        </p:txBody>
      </p:sp>
    </p:spTree>
    <p:extLst>
      <p:ext uri="{BB962C8B-B14F-4D97-AF65-F5344CB8AC3E}">
        <p14:creationId xmlns:p14="http://schemas.microsoft.com/office/powerpoint/2010/main" val="22254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noProof="0" dirty="0" smtClean="0"/>
              <a:t>Institution that cares for a collectio</a:t>
            </a:r>
            <a:r>
              <a:rPr lang="en-GB" baseline="0" noProof="0" dirty="0" smtClean="0"/>
              <a:t>n of artefacts and other objects of scientific, artistic, cultural or historical importance and makes them available for public viewing through exhibits that may be permanent or temporary.</a:t>
            </a:r>
          </a:p>
          <a:p>
            <a:endParaRPr lang="cs-CZ" baseline="0" dirty="0" smtClean="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14</a:t>
            </a:fld>
            <a:endParaRPr lang="cs-CZ"/>
          </a:p>
        </p:txBody>
      </p:sp>
    </p:spTree>
    <p:extLst>
      <p:ext uri="{BB962C8B-B14F-4D97-AF65-F5344CB8AC3E}">
        <p14:creationId xmlns:p14="http://schemas.microsoft.com/office/powerpoint/2010/main" val="52072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It includes the Museum and the British Library with more than 11 million volumes of printed books and manuscripts. The museum contains outstanding displays of antiquities from Egypt, South and South - East Asia, China, Greece, Rome and the East. Notable exhibits include the Magna </a:t>
            </a:r>
            <a:r>
              <a:rPr lang="en-GB" sz="1200" kern="1200" noProof="0" dirty="0" err="1" smtClean="0">
                <a:solidFill>
                  <a:schemeClr val="tx1"/>
                </a:solidFill>
                <a:effectLst/>
                <a:latin typeface="+mn-lt"/>
                <a:ea typeface="+mn-ea"/>
                <a:cs typeface="+mn-cs"/>
              </a:rPr>
              <a:t>Carta</a:t>
            </a:r>
            <a:r>
              <a:rPr lang="en-GB" sz="1200" kern="1200" noProof="0" dirty="0" smtClean="0">
                <a:solidFill>
                  <a:schemeClr val="tx1"/>
                </a:solidFill>
                <a:effectLst/>
                <a:latin typeface="+mn-lt"/>
                <a:ea typeface="+mn-ea"/>
                <a:cs typeface="+mn-cs"/>
              </a:rPr>
              <a:t> which limited the king's powers in 1215, Shakespeare's folio published in 1623, Egyptian mummies, a Gutenberg Bible, authors original manuscripts (Dickens, Lennon, Alexander </a:t>
            </a:r>
            <a:r>
              <a:rPr lang="en-GB" sz="1200" kern="1200" noProof="0" dirty="0" err="1" smtClean="0">
                <a:solidFill>
                  <a:schemeClr val="tx1"/>
                </a:solidFill>
                <a:effectLst/>
                <a:latin typeface="+mn-lt"/>
                <a:ea typeface="+mn-ea"/>
                <a:cs typeface="+mn-cs"/>
              </a:rPr>
              <a:t>Flemming</a:t>
            </a:r>
            <a:r>
              <a:rPr lang="en-GB" sz="1200" kern="1200" noProof="0" dirty="0" smtClean="0">
                <a:solidFill>
                  <a:schemeClr val="tx1"/>
                </a:solidFill>
                <a:effectLst/>
                <a:latin typeface="+mn-lt"/>
                <a:ea typeface="+mn-ea"/>
                <a:cs typeface="+mn-cs"/>
              </a:rPr>
              <a:t>, da Vinci etc.)</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http://www.britishmuseum.org/</a:t>
            </a:r>
          </a:p>
          <a:p>
            <a:r>
              <a:rPr lang="cs-CZ" dirty="0" smtClean="0"/>
              <a:t>http://www.planetware.com/i/map/ENG/british-museum-upper-floor-map.jpg</a:t>
            </a:r>
            <a:endParaRPr lang="cs-CZ"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15</a:t>
            </a:fld>
            <a:endParaRPr lang="cs-CZ"/>
          </a:p>
        </p:txBody>
      </p:sp>
    </p:spTree>
    <p:extLst>
      <p:ext uri="{BB962C8B-B14F-4D97-AF65-F5344CB8AC3E}">
        <p14:creationId xmlns:p14="http://schemas.microsoft.com/office/powerpoint/2010/main" val="315876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arenR"/>
            </a:pPr>
            <a:r>
              <a:rPr lang="en-GB" baseline="0" noProof="0" dirty="0" smtClean="0"/>
              <a:t>The national museum of Australia in Canberra				2) The national museum in Prague</a:t>
            </a:r>
          </a:p>
          <a:p>
            <a:pPr marL="2286000" lvl="5" indent="0">
              <a:buNone/>
            </a:pPr>
            <a:r>
              <a:rPr lang="en-GB" baseline="0" noProof="0" dirty="0" smtClean="0"/>
              <a:t>		3) Canadian war museum in Ottawa</a:t>
            </a:r>
          </a:p>
          <a:p>
            <a:pPr marL="0" lvl="0" indent="0">
              <a:buNone/>
            </a:pPr>
            <a:r>
              <a:rPr lang="en-GB" baseline="0" noProof="0" dirty="0" smtClean="0"/>
              <a:t>4) The museum of science and industry in Chicago				5) </a:t>
            </a:r>
            <a:r>
              <a:rPr lang="en-GB" noProof="0" dirty="0" smtClean="0"/>
              <a:t>The</a:t>
            </a:r>
            <a:r>
              <a:rPr lang="en-GB" baseline="0" noProof="0" dirty="0" smtClean="0"/>
              <a:t> n</a:t>
            </a:r>
            <a:r>
              <a:rPr lang="en-GB" noProof="0" dirty="0" smtClean="0"/>
              <a:t>ational museum of natural history in Washington</a:t>
            </a:r>
            <a:r>
              <a:rPr lang="en-GB" baseline="0" noProof="0" dirty="0" smtClean="0"/>
              <a:t> DC.</a:t>
            </a:r>
            <a:endParaRPr lang="en-GB" noProof="0"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16</a:t>
            </a:fld>
            <a:endParaRPr lang="cs-CZ"/>
          </a:p>
        </p:txBody>
      </p:sp>
    </p:spTree>
    <p:extLst>
      <p:ext uri="{BB962C8B-B14F-4D97-AF65-F5344CB8AC3E}">
        <p14:creationId xmlns:p14="http://schemas.microsoft.com/office/powerpoint/2010/main" val="347513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http://www.nationalgallery.org.uk/paintings/</a:t>
            </a:r>
          </a:p>
          <a:p>
            <a:endParaRPr lang="cs-CZ"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17</a:t>
            </a:fld>
            <a:endParaRPr lang="cs-CZ"/>
          </a:p>
        </p:txBody>
      </p:sp>
    </p:spTree>
    <p:extLst>
      <p:ext uri="{BB962C8B-B14F-4D97-AF65-F5344CB8AC3E}">
        <p14:creationId xmlns:p14="http://schemas.microsoft.com/office/powerpoint/2010/main" val="1999856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noProof="0" dirty="0" smtClean="0"/>
              <a:t>National</a:t>
            </a:r>
            <a:r>
              <a:rPr lang="en-GB" baseline="0" noProof="0" dirty="0" smtClean="0"/>
              <a:t> gallery of Art (Washington DC.)		2) East building of National gallery of Art (Washington DC.)</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3) The national gallery (Prague)			4) The national gallery (London)</a:t>
            </a:r>
            <a:endParaRPr lang="en-GB" noProof="0"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18</a:t>
            </a:fld>
            <a:endParaRPr lang="cs-CZ"/>
          </a:p>
        </p:txBody>
      </p:sp>
    </p:spTree>
    <p:extLst>
      <p:ext uri="{BB962C8B-B14F-4D97-AF65-F5344CB8AC3E}">
        <p14:creationId xmlns:p14="http://schemas.microsoft.com/office/powerpoint/2010/main" val="3158767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Tate</a:t>
            </a:r>
            <a:r>
              <a:rPr lang="cs-CZ" baseline="0" dirty="0" smtClean="0"/>
              <a:t> </a:t>
            </a:r>
            <a:r>
              <a:rPr lang="cs-CZ" baseline="0" dirty="0" err="1" smtClean="0"/>
              <a:t>modern</a:t>
            </a:r>
            <a:r>
              <a:rPr lang="cs-CZ" baseline="0" dirty="0" smtClean="0"/>
              <a:t> (London)</a:t>
            </a:r>
            <a:endParaRPr lang="cs-CZ"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19</a:t>
            </a:fld>
            <a:endParaRPr lang="cs-CZ"/>
          </a:p>
        </p:txBody>
      </p:sp>
    </p:spTree>
    <p:extLst>
      <p:ext uri="{BB962C8B-B14F-4D97-AF65-F5344CB8AC3E}">
        <p14:creationId xmlns:p14="http://schemas.microsoft.com/office/powerpoint/2010/main" val="935563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noProof="0" dirty="0" smtClean="0"/>
              <a:t>You</a:t>
            </a:r>
            <a:r>
              <a:rPr lang="en-GB" baseline="0" noProof="0" dirty="0" smtClean="0"/>
              <a:t> buy your tickets at the </a:t>
            </a:r>
            <a:r>
              <a:rPr lang="en-GB" b="1" baseline="0" noProof="0" dirty="0" smtClean="0"/>
              <a:t>box office</a:t>
            </a:r>
            <a:r>
              <a:rPr lang="en-GB" baseline="0" noProof="0" dirty="0" smtClean="0"/>
              <a:t>.</a:t>
            </a:r>
          </a:p>
          <a:p>
            <a:r>
              <a:rPr lang="en-GB" baseline="0" noProof="0" dirty="0" smtClean="0"/>
              <a:t>The part of the theatre where the audience sits is called the </a:t>
            </a:r>
            <a:r>
              <a:rPr lang="en-GB" b="1" baseline="0" noProof="0" dirty="0" smtClean="0"/>
              <a:t>stalls</a:t>
            </a:r>
            <a:r>
              <a:rPr lang="en-GB" baseline="0" noProof="0" dirty="0" smtClean="0"/>
              <a:t>.</a:t>
            </a:r>
          </a:p>
          <a:p>
            <a:r>
              <a:rPr lang="en-GB" baseline="0" noProof="0" dirty="0" smtClean="0"/>
              <a:t>The actors perform on the </a:t>
            </a:r>
            <a:r>
              <a:rPr lang="en-GB" b="1" baseline="0" noProof="0" dirty="0" smtClean="0"/>
              <a:t>stage</a:t>
            </a:r>
            <a:r>
              <a:rPr lang="en-GB" baseline="0" noProof="0" dirty="0" smtClean="0"/>
              <a:t>.</a:t>
            </a:r>
          </a:p>
          <a:p>
            <a:r>
              <a:rPr lang="en-GB" baseline="0" noProof="0" dirty="0" smtClean="0"/>
              <a:t>At the beginning of the performance the </a:t>
            </a:r>
            <a:r>
              <a:rPr lang="en-GB" b="1" baseline="0" noProof="0" dirty="0" smtClean="0"/>
              <a:t>curtain</a:t>
            </a:r>
            <a:r>
              <a:rPr lang="en-GB" baseline="0" noProof="0" dirty="0" smtClean="0"/>
              <a:t> rises.</a:t>
            </a:r>
          </a:p>
          <a:p>
            <a:r>
              <a:rPr lang="en-GB" baseline="0" noProof="0" dirty="0" smtClean="0"/>
              <a:t>In the </a:t>
            </a:r>
            <a:r>
              <a:rPr lang="en-GB" b="1" baseline="0" noProof="0" dirty="0" smtClean="0"/>
              <a:t>interval</a:t>
            </a:r>
            <a:r>
              <a:rPr lang="en-GB" baseline="0" noProof="0" dirty="0" smtClean="0"/>
              <a:t> you can leave your seat to stretch your legs or have a drink.</a:t>
            </a:r>
          </a:p>
          <a:p>
            <a:r>
              <a:rPr lang="en-GB" baseline="0" noProof="0" dirty="0" smtClean="0"/>
              <a:t>The actors wear </a:t>
            </a:r>
            <a:r>
              <a:rPr lang="en-GB" b="1" baseline="0" noProof="0" dirty="0" smtClean="0"/>
              <a:t>costumes</a:t>
            </a:r>
            <a:r>
              <a:rPr lang="en-GB" baseline="0" noProof="0" dirty="0" smtClean="0"/>
              <a:t> and also </a:t>
            </a:r>
            <a:r>
              <a:rPr lang="en-GB" b="1" baseline="0" noProof="0" dirty="0" smtClean="0"/>
              <a:t>make up</a:t>
            </a:r>
            <a:r>
              <a:rPr lang="en-GB" baseline="0" noProof="0" dirty="0" smtClean="0"/>
              <a:t>, so you can see their faces better.</a:t>
            </a:r>
          </a:p>
          <a:p>
            <a:r>
              <a:rPr lang="en-GB" baseline="0" noProof="0" dirty="0" smtClean="0"/>
              <a:t>The furniture, walls and other things that represent the place where the story is taking place are called the </a:t>
            </a:r>
            <a:r>
              <a:rPr lang="en-GB" b="1" baseline="0" noProof="0" dirty="0" smtClean="0"/>
              <a:t>set/scene</a:t>
            </a:r>
            <a:r>
              <a:rPr lang="en-GB" baseline="0" noProof="0" dirty="0" smtClean="0"/>
              <a:t>.</a:t>
            </a:r>
          </a:p>
          <a:p>
            <a:r>
              <a:rPr lang="en-GB" baseline="0" noProof="0" dirty="0" smtClean="0"/>
              <a:t>Swords, guns, umbrellas and anything else actors use on stage are called </a:t>
            </a:r>
            <a:r>
              <a:rPr lang="en-GB" b="1" baseline="0" noProof="0" dirty="0" smtClean="0"/>
              <a:t>props</a:t>
            </a:r>
            <a:r>
              <a:rPr lang="en-GB" baseline="0" noProof="0" dirty="0" smtClean="0"/>
              <a:t>.</a:t>
            </a:r>
          </a:p>
          <a:p>
            <a:r>
              <a:rPr lang="en-GB" baseline="0" noProof="0" dirty="0" smtClean="0"/>
              <a:t>At the end of the performance the audience </a:t>
            </a:r>
            <a:r>
              <a:rPr lang="en-GB" b="1" baseline="0" noProof="0" dirty="0" smtClean="0"/>
              <a:t>applauds</a:t>
            </a:r>
            <a:r>
              <a:rPr lang="en-GB" baseline="0" noProof="0" dirty="0" smtClean="0"/>
              <a:t>.</a:t>
            </a:r>
          </a:p>
          <a:p>
            <a:r>
              <a:rPr lang="en-GB" baseline="0" noProof="0" dirty="0" smtClean="0"/>
              <a:t>The best place to meet before the performance is the </a:t>
            </a:r>
            <a:r>
              <a:rPr lang="en-GB" b="1" baseline="0" noProof="0" dirty="0" smtClean="0"/>
              <a:t>foyer</a:t>
            </a:r>
            <a:r>
              <a:rPr lang="en-GB" baseline="0" noProof="0" dirty="0" smtClean="0"/>
              <a:t>.</a:t>
            </a:r>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22</a:t>
            </a:fld>
            <a:endParaRPr lang="cs-CZ"/>
          </a:p>
        </p:txBody>
      </p:sp>
    </p:spTree>
    <p:extLst>
      <p:ext uri="{BB962C8B-B14F-4D97-AF65-F5344CB8AC3E}">
        <p14:creationId xmlns:p14="http://schemas.microsoft.com/office/powerpoint/2010/main" val="2627569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dirty="0" smtClean="0"/>
              <a:t>The National theatre (Prague)		2) Broadway (New York)</a:t>
            </a:r>
          </a:p>
          <a:p>
            <a:pPr marL="1828800" marR="0" lvl="4" indent="0" algn="l" defTabSz="914400" rtl="0" eaLnBrk="1" fontAlgn="auto" latinLnBrk="0" hangingPunct="1">
              <a:lnSpc>
                <a:spcPct val="100000"/>
              </a:lnSpc>
              <a:spcBef>
                <a:spcPts val="0"/>
              </a:spcBef>
              <a:spcAft>
                <a:spcPts val="0"/>
              </a:spcAft>
              <a:buClrTx/>
              <a:buSzTx/>
              <a:buFontTx/>
              <a:buNone/>
              <a:tabLst/>
              <a:defRPr/>
            </a:pPr>
            <a:r>
              <a:rPr lang="en-GB" noProof="0" dirty="0" smtClean="0"/>
              <a:t>3)</a:t>
            </a:r>
            <a:r>
              <a:rPr lang="en-GB" baseline="0" noProof="0" dirty="0" smtClean="0"/>
              <a:t> Shakespeare's Globe theatre</a:t>
            </a:r>
            <a:endParaRPr lang="en-GB" noProof="0"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23</a:t>
            </a:fld>
            <a:endParaRPr lang="cs-CZ"/>
          </a:p>
        </p:txBody>
      </p:sp>
    </p:spTree>
    <p:extLst>
      <p:ext uri="{BB962C8B-B14F-4D97-AF65-F5344CB8AC3E}">
        <p14:creationId xmlns:p14="http://schemas.microsoft.com/office/powerpoint/2010/main" val="3158767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24</a:t>
            </a:fld>
            <a:endParaRPr lang="cs-CZ"/>
          </a:p>
        </p:txBody>
      </p:sp>
    </p:spTree>
    <p:extLst>
      <p:ext uri="{BB962C8B-B14F-4D97-AF65-F5344CB8AC3E}">
        <p14:creationId xmlns:p14="http://schemas.microsoft.com/office/powerpoint/2010/main" val="4211556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26</a:t>
            </a:fld>
            <a:endParaRPr lang="cs-CZ"/>
          </a:p>
        </p:txBody>
      </p:sp>
    </p:spTree>
    <p:extLst>
      <p:ext uri="{BB962C8B-B14F-4D97-AF65-F5344CB8AC3E}">
        <p14:creationId xmlns:p14="http://schemas.microsoft.com/office/powerpoint/2010/main" val="151048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itchFamily="34" charset="0"/>
              <a:buChar char="•"/>
            </a:pPr>
            <a:r>
              <a:rPr lang="cs-CZ" dirty="0" smtClean="0"/>
              <a:t>e-</a:t>
            </a:r>
            <a:r>
              <a:rPr lang="cs-CZ" dirty="0" err="1" smtClean="0"/>
              <a:t>books</a:t>
            </a:r>
            <a:endParaRPr lang="cs-CZ"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4</a:t>
            </a:fld>
            <a:endParaRPr lang="cs-CZ"/>
          </a:p>
        </p:txBody>
      </p:sp>
    </p:spTree>
    <p:extLst>
      <p:ext uri="{BB962C8B-B14F-4D97-AF65-F5344CB8AC3E}">
        <p14:creationId xmlns:p14="http://schemas.microsoft.com/office/powerpoint/2010/main" val="1939878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noProof="0" dirty="0" smtClean="0"/>
              <a:t>			1) Minesweeper</a:t>
            </a:r>
          </a:p>
          <a:p>
            <a:r>
              <a:rPr lang="en-GB" noProof="0" dirty="0" smtClean="0"/>
              <a:t>2) Tug-of-war		3)</a:t>
            </a:r>
            <a:r>
              <a:rPr lang="en-GB" baseline="0" noProof="0" dirty="0" smtClean="0"/>
              <a:t> </a:t>
            </a:r>
            <a:r>
              <a:rPr lang="cs-CZ" baseline="0" noProof="0" dirty="0" smtClean="0"/>
              <a:t>a </a:t>
            </a:r>
            <a:r>
              <a:rPr lang="en-GB" baseline="0" noProof="0" dirty="0" smtClean="0"/>
              <a:t>sort of Nintendo characters</a:t>
            </a:r>
            <a:endParaRPr lang="cs-CZ" baseline="0" noProof="0" dirty="0" smtClean="0"/>
          </a:p>
          <a:p>
            <a:endParaRPr lang="cs-CZ" baseline="0" noProof="0" dirty="0" smtClean="0"/>
          </a:p>
          <a:p>
            <a:r>
              <a:rPr lang="en-GB" baseline="0" noProof="0" dirty="0" smtClean="0"/>
              <a:t>Business games:</a:t>
            </a:r>
          </a:p>
          <a:p>
            <a:r>
              <a:rPr lang="en-US" sz="1200" b="0" i="0" kern="1200" dirty="0" smtClean="0">
                <a:solidFill>
                  <a:schemeClr val="tx1"/>
                </a:solidFill>
                <a:effectLst/>
                <a:latin typeface="+mn-lt"/>
                <a:ea typeface="+mn-ea"/>
                <a:cs typeface="+mn-cs"/>
              </a:rPr>
              <a:t>The purpose of these games is to link to some aspect of organizational performance and to generate discussions about business improvement. Many business games focus on organizational behaviors. Some of these are computer simulations while others are simple designs for play and debriefing. Team building is a common focus of such activities.</a:t>
            </a:r>
            <a:endParaRPr lang="en-GB" noProof="0" dirty="0" smtClean="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27</a:t>
            </a:fld>
            <a:endParaRPr lang="cs-CZ"/>
          </a:p>
        </p:txBody>
      </p:sp>
    </p:spTree>
    <p:extLst>
      <p:ext uri="{BB962C8B-B14F-4D97-AF65-F5344CB8AC3E}">
        <p14:creationId xmlns:p14="http://schemas.microsoft.com/office/powerpoint/2010/main" val="84884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b="1" noProof="0" dirty="0" smtClean="0"/>
              <a:t>UK:</a:t>
            </a:r>
          </a:p>
          <a:p>
            <a:pPr marL="0" marR="0" lvl="1" indent="0" algn="l" defTabSz="914400" rtl="0" eaLnBrk="1" fontAlgn="auto" latinLnBrk="0" hangingPunct="1">
              <a:lnSpc>
                <a:spcPct val="100000"/>
              </a:lnSpc>
              <a:spcBef>
                <a:spcPts val="0"/>
              </a:spcBef>
              <a:spcAft>
                <a:spcPts val="0"/>
              </a:spcAft>
              <a:buClrTx/>
              <a:buSzTx/>
              <a:buFontTx/>
              <a:buNone/>
              <a:tabLst/>
              <a:defRPr/>
            </a:pPr>
            <a:r>
              <a:rPr lang="en-GB" noProof="0" dirty="0" smtClean="0"/>
              <a:t>Jack </a:t>
            </a:r>
            <a:r>
              <a:rPr lang="en-GB" noProof="0" dirty="0" err="1" smtClean="0"/>
              <a:t>Vettriano</a:t>
            </a:r>
            <a:r>
              <a:rPr lang="en-GB" noProof="0" dirty="0" smtClean="0"/>
              <a:t> – </a:t>
            </a:r>
            <a:r>
              <a:rPr lang="en-GB" noProof="0" dirty="0" err="1" smtClean="0"/>
              <a:t>scottish</a:t>
            </a:r>
            <a:r>
              <a:rPr lang="en-GB" baseline="0" noProof="0" dirty="0" smtClean="0"/>
              <a:t> painter – „The singing Butler“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noProof="0" dirty="0" smtClean="0"/>
          </a:p>
          <a:p>
            <a:r>
              <a:rPr lang="en-GB" b="1" noProof="0" dirty="0" smtClean="0"/>
              <a:t>USA:</a:t>
            </a:r>
          </a:p>
          <a:p>
            <a:r>
              <a:rPr lang="en-GB" sz="1200" b="0" i="0" kern="1200" noProof="0" dirty="0" smtClean="0">
                <a:solidFill>
                  <a:schemeClr val="tx1"/>
                </a:solidFill>
                <a:effectLst/>
                <a:latin typeface="+mn-lt"/>
                <a:ea typeface="+mn-ea"/>
                <a:cs typeface="+mn-cs"/>
              </a:rPr>
              <a:t>James Coleman – </a:t>
            </a:r>
            <a:r>
              <a:rPr lang="en-GB" sz="1200" b="0" i="0" kern="1200" noProof="0" dirty="0" err="1" smtClean="0">
                <a:solidFill>
                  <a:schemeClr val="tx1"/>
                </a:solidFill>
                <a:effectLst/>
                <a:latin typeface="+mn-lt"/>
                <a:ea typeface="+mn-ea"/>
                <a:cs typeface="+mn-cs"/>
              </a:rPr>
              <a:t>american</a:t>
            </a:r>
            <a:r>
              <a:rPr lang="en-GB" sz="1200" b="0" i="0" kern="1200" noProof="0" dirty="0" smtClean="0">
                <a:solidFill>
                  <a:schemeClr val="tx1"/>
                </a:solidFill>
                <a:effectLst/>
                <a:latin typeface="+mn-lt"/>
                <a:ea typeface="+mn-ea"/>
                <a:cs typeface="+mn-cs"/>
              </a:rPr>
              <a:t> painter, who</a:t>
            </a:r>
            <a:r>
              <a:rPr lang="en-GB" sz="1200" b="0" i="0" kern="1200" baseline="0" noProof="0" dirty="0" smtClean="0">
                <a:solidFill>
                  <a:schemeClr val="tx1"/>
                </a:solidFill>
                <a:effectLst/>
                <a:latin typeface="+mn-lt"/>
                <a:ea typeface="+mn-ea"/>
                <a:cs typeface="+mn-cs"/>
              </a:rPr>
              <a:t> has worked for Disney on numerous animated features</a:t>
            </a:r>
            <a:endParaRPr lang="en-GB" sz="1200" b="0" i="0" kern="1200" noProof="0" dirty="0" smtClean="0">
              <a:solidFill>
                <a:schemeClr val="tx1"/>
              </a:solidFill>
              <a:effectLst/>
              <a:latin typeface="+mn-lt"/>
              <a:ea typeface="+mn-ea"/>
              <a:cs typeface="+mn-cs"/>
            </a:endParaRPr>
          </a:p>
          <a:p>
            <a:endParaRPr lang="en-GB" b="0" noProof="0" dirty="0" smtClean="0"/>
          </a:p>
          <a:p>
            <a:r>
              <a:rPr lang="en-GB" b="1" noProof="0" dirty="0" smtClean="0"/>
              <a:t>CZ:</a:t>
            </a:r>
          </a:p>
          <a:p>
            <a:r>
              <a:rPr lang="en-GB" noProof="0" dirty="0" err="1" smtClean="0"/>
              <a:t>Alfons</a:t>
            </a:r>
            <a:r>
              <a:rPr lang="en-GB" noProof="0" dirty="0" smtClean="0"/>
              <a:t> </a:t>
            </a:r>
            <a:r>
              <a:rPr lang="en-GB" noProof="0" dirty="0" err="1" smtClean="0"/>
              <a:t>Mucha</a:t>
            </a:r>
            <a:r>
              <a:rPr lang="en-GB" noProof="0" dirty="0" smtClean="0"/>
              <a:t> – painter</a:t>
            </a:r>
            <a:r>
              <a:rPr lang="en-GB" baseline="0" noProof="0" dirty="0" smtClean="0"/>
              <a:t> - </a:t>
            </a:r>
            <a:r>
              <a:rPr lang="en-GB" noProof="0" dirty="0" smtClean="0"/>
              <a:t>„Dancer“</a:t>
            </a:r>
            <a:br>
              <a:rPr lang="en-GB" noProof="0" dirty="0" smtClean="0"/>
            </a:br>
            <a:r>
              <a:rPr lang="en-GB" noProof="0" dirty="0" smtClean="0"/>
              <a:t>Josef </a:t>
            </a:r>
            <a:r>
              <a:rPr lang="en-GB" noProof="0" dirty="0" err="1" smtClean="0"/>
              <a:t>Václav</a:t>
            </a:r>
            <a:r>
              <a:rPr lang="en-GB" noProof="0" dirty="0" smtClean="0"/>
              <a:t> </a:t>
            </a:r>
            <a:r>
              <a:rPr lang="en-GB" noProof="0" dirty="0" err="1" smtClean="0"/>
              <a:t>Myslbek</a:t>
            </a:r>
            <a:r>
              <a:rPr lang="en-GB" baseline="0" noProof="0" dirty="0" smtClean="0"/>
              <a:t> – sculptor - „The statue of </a:t>
            </a:r>
            <a:r>
              <a:rPr lang="en-GB" baseline="0" noProof="0" dirty="0" err="1" smtClean="0"/>
              <a:t>st.</a:t>
            </a:r>
            <a:r>
              <a:rPr lang="en-GB" baseline="0" noProof="0" dirty="0" smtClean="0"/>
              <a:t> Wenceslas on Wenceslas square“</a:t>
            </a:r>
          </a:p>
          <a:p>
            <a:r>
              <a:rPr lang="en-GB" baseline="0" noProof="0" dirty="0" smtClean="0"/>
              <a:t>Jan </a:t>
            </a:r>
            <a:r>
              <a:rPr lang="en-GB" baseline="0" noProof="0" dirty="0" err="1" smtClean="0"/>
              <a:t>Saudek</a:t>
            </a:r>
            <a:r>
              <a:rPr lang="en-GB" baseline="0" noProof="0" dirty="0" smtClean="0"/>
              <a:t> – photographer</a:t>
            </a:r>
            <a:endParaRPr lang="en-GB" noProof="0"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5</a:t>
            </a:fld>
            <a:endParaRPr lang="cs-CZ"/>
          </a:p>
        </p:txBody>
      </p:sp>
    </p:spTree>
    <p:extLst>
      <p:ext uri="{BB962C8B-B14F-4D97-AF65-F5344CB8AC3E}">
        <p14:creationId xmlns:p14="http://schemas.microsoft.com/office/powerpoint/2010/main" val="405078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1</a:t>
            </a:r>
            <a:r>
              <a:rPr lang="en-GB" noProof="0" dirty="0" smtClean="0"/>
              <a:t>)</a:t>
            </a:r>
            <a:r>
              <a:rPr lang="en-GB" baseline="0" noProof="0" dirty="0" smtClean="0"/>
              <a:t> </a:t>
            </a:r>
            <a:r>
              <a:rPr lang="en-GB" baseline="0" noProof="0" dirty="0" err="1" smtClean="0"/>
              <a:t>Alfons</a:t>
            </a:r>
            <a:r>
              <a:rPr lang="en-GB" baseline="0" noProof="0" dirty="0" smtClean="0"/>
              <a:t> </a:t>
            </a:r>
            <a:r>
              <a:rPr lang="en-GB" baseline="0" noProof="0" dirty="0" err="1" smtClean="0"/>
              <a:t>Mucha</a:t>
            </a:r>
            <a:r>
              <a:rPr lang="en-GB" baseline="0" noProof="0" dirty="0" smtClean="0"/>
              <a:t> – Dancer ; 2) </a:t>
            </a:r>
            <a:r>
              <a:rPr lang="en-GB" noProof="0" dirty="0" smtClean="0"/>
              <a:t>Josef </a:t>
            </a:r>
            <a:r>
              <a:rPr lang="en-GB" noProof="0" dirty="0" err="1" smtClean="0"/>
              <a:t>Václav</a:t>
            </a:r>
            <a:r>
              <a:rPr lang="en-GB" noProof="0" dirty="0" smtClean="0"/>
              <a:t> </a:t>
            </a:r>
            <a:r>
              <a:rPr lang="en-GB" noProof="0" dirty="0" err="1" smtClean="0"/>
              <a:t>Myslbek</a:t>
            </a:r>
            <a:r>
              <a:rPr lang="en-GB" baseline="0" noProof="0" dirty="0" smtClean="0"/>
              <a:t> – „The statue of </a:t>
            </a:r>
            <a:r>
              <a:rPr lang="en-GB" baseline="0" noProof="0" dirty="0" err="1" smtClean="0"/>
              <a:t>st.</a:t>
            </a:r>
            <a:r>
              <a:rPr lang="en-GB" baseline="0" noProof="0" dirty="0" smtClean="0"/>
              <a:t> Wenceslas on Wenceslas square“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6</a:t>
            </a:fld>
            <a:endParaRPr lang="cs-CZ"/>
          </a:p>
        </p:txBody>
      </p:sp>
    </p:spTree>
    <p:extLst>
      <p:ext uri="{BB962C8B-B14F-4D97-AF65-F5344CB8AC3E}">
        <p14:creationId xmlns:p14="http://schemas.microsoft.com/office/powerpoint/2010/main" val="315876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0" i="0" kern="1200" noProof="0" dirty="0" smtClean="0">
                <a:solidFill>
                  <a:schemeClr val="tx1"/>
                </a:solidFill>
                <a:effectLst/>
                <a:latin typeface="+mn-lt"/>
                <a:ea typeface="+mn-ea"/>
                <a:cs typeface="+mn-cs"/>
              </a:rPr>
              <a:t>Solo</a:t>
            </a:r>
            <a:r>
              <a:rPr lang="en-GB" sz="1200" b="0" i="0" kern="1200" baseline="0" noProof="0" dirty="0" smtClean="0">
                <a:solidFill>
                  <a:schemeClr val="tx1"/>
                </a:solidFill>
                <a:effectLst/>
                <a:latin typeface="+mn-lt"/>
                <a:ea typeface="+mn-ea"/>
                <a:cs typeface="+mn-cs"/>
              </a:rPr>
              <a:t> musicians (singers, DJs, etc.) x bands</a:t>
            </a: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 </a:t>
            </a:r>
            <a:r>
              <a:rPr lang="en-US" sz="1200" b="1" i="0" kern="1200" dirty="0" smtClean="0">
                <a:solidFill>
                  <a:schemeClr val="tx1"/>
                </a:solidFill>
                <a:effectLst/>
                <a:latin typeface="+mn-lt"/>
                <a:ea typeface="+mn-ea"/>
                <a:cs typeface="+mn-cs"/>
              </a:rPr>
              <a:t>MTV Video Music Award</a:t>
            </a:r>
            <a:r>
              <a:rPr lang="en-US" sz="1200" b="0" i="0" kern="1200" dirty="0" smtClean="0">
                <a:solidFill>
                  <a:schemeClr val="tx1"/>
                </a:solidFill>
                <a:effectLst/>
                <a:latin typeface="+mn-lt"/>
                <a:ea typeface="+mn-ea"/>
                <a:cs typeface="+mn-cs"/>
              </a:rPr>
              <a:t> (commonly abbreviated as a </a:t>
            </a:r>
            <a:r>
              <a:rPr lang="en-US" sz="1200" b="1" i="0" kern="1200" dirty="0" smtClean="0">
                <a:solidFill>
                  <a:schemeClr val="tx1"/>
                </a:solidFill>
                <a:effectLst/>
                <a:latin typeface="+mn-lt"/>
                <a:ea typeface="+mn-ea"/>
                <a:cs typeface="+mn-cs"/>
              </a:rPr>
              <a:t>VMA</a:t>
            </a:r>
            <a:r>
              <a:rPr lang="en-US" sz="1200" b="0" i="0" kern="1200" dirty="0" smtClean="0">
                <a:solidFill>
                  <a:schemeClr val="tx1"/>
                </a:solidFill>
                <a:effectLst/>
                <a:latin typeface="+mn-lt"/>
                <a:ea typeface="+mn-ea"/>
                <a:cs typeface="+mn-cs"/>
              </a:rPr>
              <a:t>) is an award presented by the cable channel </a:t>
            </a:r>
            <a:r>
              <a:rPr lang="en-US" sz="1200" b="0" i="0" u="none" strike="noStrike" kern="1200" dirty="0" smtClean="0">
                <a:solidFill>
                  <a:schemeClr val="tx1"/>
                </a:solidFill>
                <a:effectLst/>
                <a:latin typeface="+mn-lt"/>
                <a:ea typeface="+mn-ea"/>
                <a:cs typeface="+mn-cs"/>
              </a:rPr>
              <a:t>MTV</a:t>
            </a:r>
            <a:r>
              <a:rPr lang="en-US" sz="1200" b="0" i="0" kern="1200" dirty="0" smtClean="0">
                <a:solidFill>
                  <a:schemeClr val="tx1"/>
                </a:solidFill>
                <a:effectLst/>
                <a:latin typeface="+mn-lt"/>
                <a:ea typeface="+mn-ea"/>
                <a:cs typeface="+mn-cs"/>
              </a:rPr>
              <a:t> to honor the best in the </a:t>
            </a:r>
            <a:r>
              <a:rPr lang="en-US" sz="1200" b="0" i="0" u="none" strike="noStrike" kern="1200" dirty="0" smtClean="0">
                <a:solidFill>
                  <a:schemeClr val="tx1"/>
                </a:solidFill>
                <a:effectLst/>
                <a:latin typeface="+mn-lt"/>
                <a:ea typeface="+mn-ea"/>
                <a:cs typeface="+mn-cs"/>
              </a:rPr>
              <a:t>music video</a:t>
            </a:r>
            <a:r>
              <a:rPr lang="en-US" sz="1200" b="0" i="0" kern="1200" dirty="0" smtClean="0">
                <a:solidFill>
                  <a:schemeClr val="tx1"/>
                </a:solidFill>
                <a:effectLst/>
                <a:latin typeface="+mn-lt"/>
                <a:ea typeface="+mn-ea"/>
                <a:cs typeface="+mn-cs"/>
              </a:rPr>
              <a:t> medium. </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8</a:t>
            </a:fld>
            <a:endParaRPr lang="cs-CZ"/>
          </a:p>
        </p:txBody>
      </p:sp>
    </p:spTree>
    <p:extLst>
      <p:ext uri="{BB962C8B-B14F-4D97-AF65-F5344CB8AC3E}">
        <p14:creationId xmlns:p14="http://schemas.microsoft.com/office/powerpoint/2010/main" val="288925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10</a:t>
            </a:fld>
            <a:endParaRPr lang="cs-CZ"/>
          </a:p>
        </p:txBody>
      </p:sp>
    </p:spTree>
    <p:extLst>
      <p:ext uri="{BB962C8B-B14F-4D97-AF65-F5344CB8AC3E}">
        <p14:creationId xmlns:p14="http://schemas.microsoft.com/office/powerpoint/2010/main" val="293802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noProof="0" dirty="0" smtClean="0"/>
              <a:t>The other part is also connected to culture, but it is</a:t>
            </a:r>
            <a:r>
              <a:rPr lang="en-GB" baseline="0" noProof="0" dirty="0" smtClean="0"/>
              <a:t> more about where you can „see the culture on your own“ and where you can entertain yourself, so we divided it from the first part and called it (as you can see) „Entertainment“.</a:t>
            </a:r>
            <a:endParaRPr lang="en-GB" noProof="0"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11</a:t>
            </a:fld>
            <a:endParaRPr lang="cs-CZ"/>
          </a:p>
        </p:txBody>
      </p:sp>
    </p:spTree>
    <p:extLst>
      <p:ext uri="{BB962C8B-B14F-4D97-AF65-F5344CB8AC3E}">
        <p14:creationId xmlns:p14="http://schemas.microsoft.com/office/powerpoint/2010/main" val="364951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It’s obvious that we can’t only work all day. And if so, we soon become ill or depressed.</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12</a:t>
            </a:fld>
            <a:endParaRPr lang="cs-CZ"/>
          </a:p>
        </p:txBody>
      </p:sp>
    </p:spTree>
    <p:extLst>
      <p:ext uri="{BB962C8B-B14F-4D97-AF65-F5344CB8AC3E}">
        <p14:creationId xmlns:p14="http://schemas.microsoft.com/office/powerpoint/2010/main" val="169234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FF8FFAB-1E37-4B2E-8FE8-C26D1B7BF8E6}" type="slidenum">
              <a:rPr lang="cs-CZ" smtClean="0"/>
              <a:t>13</a:t>
            </a:fld>
            <a:endParaRPr lang="cs-CZ"/>
          </a:p>
        </p:txBody>
      </p:sp>
    </p:spTree>
    <p:extLst>
      <p:ext uri="{BB962C8B-B14F-4D97-AF65-F5344CB8AC3E}">
        <p14:creationId xmlns:p14="http://schemas.microsoft.com/office/powerpoint/2010/main" val="283822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95EC1D4A-A796-47C3-A63E-CE236FB377E2}" type="datetimeFigureOut">
              <a:rPr lang="cs-CZ" smtClean="0"/>
              <a:t>15.3.2013</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C57A5DF-1266-40EA-9282-1E66B9DE06C0}"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15.3.2013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15.3.2013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95EC1D4A-A796-47C3-A63E-CE236FB377E2}" type="datetimeFigureOut">
              <a:rPr lang="cs-CZ" smtClean="0"/>
              <a:t>15.3.2013</a:t>
            </a:fld>
            <a:endParaRPr lang="cs-CZ"/>
          </a:p>
        </p:txBody>
      </p:sp>
      <p:sp>
        <p:nvSpPr>
          <p:cNvPr id="9" name="Zástupný symbol pro číslo snímku 8"/>
          <p:cNvSpPr>
            <a:spLocks noGrp="1"/>
          </p:cNvSpPr>
          <p:nvPr>
            <p:ph type="sldNum" sz="quarter" idx="15"/>
          </p:nvPr>
        </p:nvSpPr>
        <p:spPr/>
        <p:txBody>
          <a:bodyPr rtlCol="0"/>
          <a:lstStyle/>
          <a:p>
            <a:fld id="{AC57A5DF-1266-40EA-9282-1E66B9DE06C0}"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95EC1D4A-A796-47C3-A63E-CE236FB377E2}" type="datetimeFigureOut">
              <a:rPr lang="cs-CZ" smtClean="0"/>
              <a:t>15.3.2013</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C57A5DF-1266-40EA-9282-1E66B9DE06C0}"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15.3.2013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t>15.3.2013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95EC1D4A-A796-47C3-A63E-CE236FB377E2}" type="datetimeFigureOut">
              <a:rPr lang="cs-CZ" smtClean="0"/>
              <a:t>15.3.2013</a:t>
            </a:fld>
            <a:endParaRPr lang="cs-CZ"/>
          </a:p>
        </p:txBody>
      </p:sp>
      <p:sp>
        <p:nvSpPr>
          <p:cNvPr id="7" name="Zástupný symbol pro číslo snímku 6"/>
          <p:cNvSpPr>
            <a:spLocks noGrp="1"/>
          </p:cNvSpPr>
          <p:nvPr>
            <p:ph type="sldNum" sz="quarter" idx="11"/>
          </p:nvPr>
        </p:nvSpPr>
        <p:spPr/>
        <p:txBody>
          <a:bodyPr rtlCol="0"/>
          <a:lstStyle/>
          <a:p>
            <a:fld id="{AC57A5DF-1266-40EA-9282-1E66B9DE06C0}"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15.3.2013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95EC1D4A-A796-47C3-A63E-CE236FB377E2}" type="datetimeFigureOut">
              <a:rPr lang="cs-CZ" smtClean="0"/>
              <a:t>15.3.2013</a:t>
            </a:fld>
            <a:endParaRPr lang="cs-CZ"/>
          </a:p>
        </p:txBody>
      </p:sp>
      <p:sp>
        <p:nvSpPr>
          <p:cNvPr id="22" name="Zástupný symbol pro číslo snímku 21"/>
          <p:cNvSpPr>
            <a:spLocks noGrp="1"/>
          </p:cNvSpPr>
          <p:nvPr>
            <p:ph type="sldNum" sz="quarter" idx="15"/>
          </p:nvPr>
        </p:nvSpPr>
        <p:spPr/>
        <p:txBody>
          <a:bodyPr rtlCol="0"/>
          <a:lstStyle/>
          <a:p>
            <a:fld id="{AC57A5DF-1266-40EA-9282-1E66B9DE06C0}"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95EC1D4A-A796-47C3-A63E-CE236FB377E2}" type="datetimeFigureOut">
              <a:rPr lang="cs-CZ" smtClean="0"/>
              <a:t>15.3.2013</a:t>
            </a:fld>
            <a:endParaRPr lang="cs-CZ"/>
          </a:p>
        </p:txBody>
      </p:sp>
      <p:sp>
        <p:nvSpPr>
          <p:cNvPr id="18" name="Zástupný symbol pro číslo snímku 17"/>
          <p:cNvSpPr>
            <a:spLocks noGrp="1"/>
          </p:cNvSpPr>
          <p:nvPr>
            <p:ph type="sldNum" sz="quarter" idx="11"/>
          </p:nvPr>
        </p:nvSpPr>
        <p:spPr/>
        <p:txBody>
          <a:bodyPr rtlCol="0"/>
          <a:lstStyle/>
          <a:p>
            <a:fld id="{AC57A5DF-1266-40EA-9282-1E66B9DE06C0}"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5EC1D4A-A796-47C3-A63E-CE236FB377E2}" type="datetimeFigureOut">
              <a:rPr lang="cs-CZ" smtClean="0"/>
              <a:t>15.3.2013</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b="1" u="sng" dirty="0" smtClean="0">
                <a:effectLst>
                  <a:outerShdw blurRad="38100" dist="38100" dir="2700000" algn="tl">
                    <a:srgbClr val="000000">
                      <a:alpha val="43137"/>
                    </a:srgbClr>
                  </a:outerShdw>
                </a:effectLst>
              </a:rPr>
              <a:t>Culture and entertainment</a:t>
            </a:r>
            <a:endParaRPr lang="en-GB" b="1" u="sng" dirty="0">
              <a:effectLst>
                <a:outerShdw blurRad="38100" dist="38100" dir="2700000" algn="tl">
                  <a:srgbClr val="000000">
                    <a:alpha val="43137"/>
                  </a:srgbClr>
                </a:outerShdw>
              </a:effectLst>
            </a:endParaRPr>
          </a:p>
        </p:txBody>
      </p:sp>
      <p:sp>
        <p:nvSpPr>
          <p:cNvPr id="3" name="Podnadpis 2"/>
          <p:cNvSpPr>
            <a:spLocks noGrp="1"/>
          </p:cNvSpPr>
          <p:nvPr>
            <p:ph type="subTitle" idx="1"/>
          </p:nvPr>
        </p:nvSpPr>
        <p:spPr/>
        <p:txBody>
          <a:bodyPr>
            <a:normAutofit fontScale="92500"/>
          </a:bodyPr>
          <a:lstStyle/>
          <a:p>
            <a:r>
              <a:rPr lang="cs-CZ" i="1" dirty="0" smtClean="0"/>
              <a:t>„</a:t>
            </a:r>
            <a:r>
              <a:rPr lang="en-US" i="1" dirty="0" smtClean="0"/>
              <a:t>Without </a:t>
            </a:r>
            <a:r>
              <a:rPr lang="en-US" i="1" dirty="0"/>
              <a:t>culture, and the relative freedom it implies, society, even when perfect, is but a jungle. This is why any authentic creation is a gift to the future</a:t>
            </a:r>
            <a:r>
              <a:rPr lang="en-US" i="1" dirty="0" smtClean="0"/>
              <a:t>.</a:t>
            </a:r>
            <a:r>
              <a:rPr lang="cs-CZ" i="1" dirty="0" smtClean="0"/>
              <a:t>“</a:t>
            </a:r>
          </a:p>
          <a:p>
            <a:r>
              <a:rPr lang="cs-CZ" sz="1700" i="1" dirty="0" smtClean="0"/>
              <a:t>(Albert </a:t>
            </a:r>
            <a:r>
              <a:rPr lang="cs-CZ" sz="1700" i="1" dirty="0" err="1" smtClean="0"/>
              <a:t>Camus</a:t>
            </a:r>
            <a:r>
              <a:rPr lang="cs-CZ" sz="1700" i="1" dirty="0"/>
              <a:t> </a:t>
            </a:r>
            <a:r>
              <a:rPr lang="cs-CZ" sz="1700" i="1" dirty="0" smtClean="0"/>
              <a:t>; 1913-1960)</a:t>
            </a:r>
            <a:endParaRPr lang="cs-CZ" sz="1700" i="1" dirty="0"/>
          </a:p>
        </p:txBody>
      </p:sp>
    </p:spTree>
    <p:extLst>
      <p:ext uri="{BB962C8B-B14F-4D97-AF65-F5344CB8AC3E}">
        <p14:creationId xmlns:p14="http://schemas.microsoft.com/office/powerpoint/2010/main" val="3786669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smtClean="0"/>
              <a:t>Film</a:t>
            </a:r>
            <a:endParaRPr lang="cs-CZ" sz="4000" b="1" dirty="0"/>
          </a:p>
        </p:txBody>
      </p:sp>
      <p:sp>
        <p:nvSpPr>
          <p:cNvPr id="3" name="Zástupný symbol pro obsah 2"/>
          <p:cNvSpPr>
            <a:spLocks noGrp="1"/>
          </p:cNvSpPr>
          <p:nvPr>
            <p:ph sz="quarter" idx="1"/>
          </p:nvPr>
        </p:nvSpPr>
        <p:spPr>
          <a:xfrm>
            <a:off x="457200" y="1600200"/>
            <a:ext cx="7931224" cy="4873752"/>
          </a:xfrm>
        </p:spPr>
        <p:txBody>
          <a:bodyPr/>
          <a:lstStyle/>
          <a:p>
            <a:r>
              <a:rPr lang="en-GB" dirty="0" smtClean="0"/>
              <a:t>series of still images, that creates illusion of moving images</a:t>
            </a:r>
          </a:p>
          <a:p>
            <a:r>
              <a:rPr lang="en-GB" dirty="0" smtClean="0"/>
              <a:t>invented at the end of the 19th century</a:t>
            </a:r>
          </a:p>
          <a:p>
            <a:r>
              <a:rPr lang="en-GB" dirty="0" smtClean="0"/>
              <a:t>famous directors</a:t>
            </a:r>
            <a:r>
              <a:rPr lang="cs-CZ" dirty="0" smtClean="0"/>
              <a:t>:</a:t>
            </a:r>
          </a:p>
          <a:p>
            <a:pPr lvl="1"/>
            <a:r>
              <a:rPr lang="en-GB" dirty="0" smtClean="0"/>
              <a:t>UK: </a:t>
            </a:r>
            <a:r>
              <a:rPr lang="en-GB" sz="2400" dirty="0" smtClean="0"/>
              <a:t>Alfred Hitchcock, …</a:t>
            </a:r>
          </a:p>
          <a:p>
            <a:pPr lvl="1"/>
            <a:r>
              <a:rPr lang="en-GB" dirty="0" smtClean="0"/>
              <a:t>USA: Woody Allen, Steven Spielberg, …</a:t>
            </a:r>
          </a:p>
          <a:p>
            <a:pPr lvl="1"/>
            <a:r>
              <a:rPr lang="cs-CZ" dirty="0" smtClean="0"/>
              <a:t>CZ: </a:t>
            </a:r>
            <a:r>
              <a:rPr lang="en-GB" dirty="0" err="1" smtClean="0"/>
              <a:t>Miloš</a:t>
            </a:r>
            <a:r>
              <a:rPr lang="en-GB" dirty="0" smtClean="0"/>
              <a:t> Forman, </a:t>
            </a:r>
            <a:r>
              <a:rPr lang="en-GB" dirty="0" err="1" smtClean="0"/>
              <a:t>Jiří</a:t>
            </a:r>
            <a:r>
              <a:rPr lang="en-GB" dirty="0" smtClean="0"/>
              <a:t> </a:t>
            </a:r>
            <a:r>
              <a:rPr lang="en-GB" dirty="0" err="1" smtClean="0"/>
              <a:t>Menzel</a:t>
            </a:r>
            <a:r>
              <a:rPr lang="en-GB" dirty="0" smtClean="0"/>
              <a:t>, …</a:t>
            </a:r>
          </a:p>
          <a:p>
            <a:r>
              <a:rPr lang="en-GB" dirty="0" smtClean="0"/>
              <a:t>famous actors in the Czech republic:</a:t>
            </a:r>
          </a:p>
          <a:p>
            <a:pPr lvl="1"/>
            <a:r>
              <a:rPr lang="en-GB" dirty="0" err="1" smtClean="0"/>
              <a:t>Zdeněk</a:t>
            </a:r>
            <a:r>
              <a:rPr lang="en-GB" dirty="0" smtClean="0"/>
              <a:t> </a:t>
            </a:r>
            <a:r>
              <a:rPr lang="en-GB" dirty="0" err="1" smtClean="0"/>
              <a:t>Svěrák</a:t>
            </a:r>
            <a:r>
              <a:rPr lang="en-GB" dirty="0" smtClean="0"/>
              <a:t>, </a:t>
            </a:r>
            <a:r>
              <a:rPr lang="en-GB" dirty="0" err="1" smtClean="0"/>
              <a:t>Ladislav</a:t>
            </a:r>
            <a:r>
              <a:rPr lang="en-GB" dirty="0" smtClean="0"/>
              <a:t> </a:t>
            </a:r>
            <a:r>
              <a:rPr lang="en-GB" dirty="0" err="1" smtClean="0"/>
              <a:t>Smoljak</a:t>
            </a:r>
            <a:r>
              <a:rPr lang="en-GB" dirty="0" smtClean="0"/>
              <a:t>, Rudolf </a:t>
            </a:r>
            <a:r>
              <a:rPr lang="en-GB" dirty="0" err="1" smtClean="0"/>
              <a:t>Hrušinský</a:t>
            </a:r>
            <a:r>
              <a:rPr lang="en-GB" dirty="0" smtClean="0"/>
              <a:t>, …</a:t>
            </a:r>
            <a:endParaRPr lang="cs-CZ" dirty="0" smtClean="0"/>
          </a:p>
          <a:p>
            <a:pPr lvl="1"/>
            <a:endParaRPr lang="cs-CZ" dirty="0"/>
          </a:p>
        </p:txBody>
      </p:sp>
    </p:spTree>
    <p:extLst>
      <p:ext uri="{BB962C8B-B14F-4D97-AF65-F5344CB8AC3E}">
        <p14:creationId xmlns:p14="http://schemas.microsoft.com/office/powerpoint/2010/main" val="3423056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GB" sz="5400" b="1" dirty="0" smtClean="0"/>
              <a:t>Entertainment</a:t>
            </a:r>
            <a:endParaRPr lang="en-GB" sz="5400" b="1" dirty="0"/>
          </a:p>
        </p:txBody>
      </p:sp>
      <p:sp>
        <p:nvSpPr>
          <p:cNvPr id="4" name="Podnadpis 3"/>
          <p:cNvSpPr>
            <a:spLocks noGrp="1"/>
          </p:cNvSpPr>
          <p:nvPr>
            <p:ph type="subTitle" idx="1"/>
          </p:nvPr>
        </p:nvSpPr>
        <p:spPr>
          <a:xfrm>
            <a:off x="2286000" y="5003322"/>
            <a:ext cx="6318448" cy="1371600"/>
          </a:xfrm>
        </p:spPr>
        <p:txBody>
          <a:bodyPr/>
          <a:lstStyle/>
          <a:p>
            <a:r>
              <a:rPr lang="en-GB" dirty="0" smtClean="0"/>
              <a:t>Places where we can go, activities that we can do…</a:t>
            </a:r>
            <a:endParaRPr lang="en-GB" dirty="0"/>
          </a:p>
        </p:txBody>
      </p:sp>
    </p:spTree>
    <p:extLst>
      <p:ext uri="{BB962C8B-B14F-4D97-AF65-F5344CB8AC3E}">
        <p14:creationId xmlns:p14="http://schemas.microsoft.com/office/powerpoint/2010/main" val="2878236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Why do we need entertainment?</a:t>
            </a:r>
            <a:endParaRPr lang="en-GB" b="1" dirty="0"/>
          </a:p>
        </p:txBody>
      </p:sp>
      <p:sp>
        <p:nvSpPr>
          <p:cNvPr id="3" name="Zástupný symbol pro obsah 2"/>
          <p:cNvSpPr>
            <a:spLocks noGrp="1"/>
          </p:cNvSpPr>
          <p:nvPr>
            <p:ph sz="quarter" idx="1"/>
          </p:nvPr>
        </p:nvSpPr>
        <p:spPr/>
        <p:txBody>
          <a:bodyPr/>
          <a:lstStyle/>
          <a:p>
            <a:pPr lvl="0"/>
            <a:r>
              <a:rPr lang="en-US" dirty="0"/>
              <a:t>it is well known thing </a:t>
            </a:r>
            <a:r>
              <a:rPr lang="en-US" dirty="0" smtClean="0"/>
              <a:t>among </a:t>
            </a:r>
            <a:r>
              <a:rPr lang="en-US" dirty="0"/>
              <a:t>people that we should divide our day into three parts – time to sleep, work </a:t>
            </a:r>
            <a:r>
              <a:rPr lang="en-US" dirty="0" smtClean="0"/>
              <a:t>and</a:t>
            </a:r>
            <a:r>
              <a:rPr lang="cs-CZ" dirty="0" smtClean="0"/>
              <a:t> </a:t>
            </a:r>
            <a:r>
              <a:rPr lang="en-US" dirty="0" smtClean="0"/>
              <a:t>relax</a:t>
            </a:r>
            <a:endParaRPr lang="cs-CZ" dirty="0" smtClean="0"/>
          </a:p>
          <a:p>
            <a:pPr lvl="0"/>
            <a:r>
              <a:rPr lang="en-US" dirty="0"/>
              <a:t>without entertainment </a:t>
            </a:r>
            <a:r>
              <a:rPr lang="en-US" b="1" dirty="0"/>
              <a:t>our lives would be grey</a:t>
            </a:r>
            <a:r>
              <a:rPr lang="en-US" dirty="0"/>
              <a:t> – we would be scowling workaholics without any joy from </a:t>
            </a:r>
            <a:r>
              <a:rPr lang="en-US" dirty="0" smtClean="0"/>
              <a:t>life</a:t>
            </a:r>
            <a:endParaRPr lang="cs-CZ" dirty="0" smtClean="0"/>
          </a:p>
          <a:p>
            <a:r>
              <a:rPr lang="en-US" dirty="0"/>
              <a:t>we can </a:t>
            </a:r>
            <a:r>
              <a:rPr lang="en-US" b="1" dirty="0"/>
              <a:t>be with our friends and </a:t>
            </a:r>
            <a:r>
              <a:rPr lang="en-US" b="1" dirty="0" smtClean="0"/>
              <a:t>family</a:t>
            </a:r>
            <a:endParaRPr lang="cs-CZ" dirty="0"/>
          </a:p>
          <a:p>
            <a:r>
              <a:rPr lang="cs-CZ" dirty="0"/>
              <a:t>w</a:t>
            </a:r>
            <a:r>
              <a:rPr lang="en-US" dirty="0" smtClean="0"/>
              <a:t>e </a:t>
            </a:r>
            <a:r>
              <a:rPr lang="en-US" b="1" dirty="0"/>
              <a:t>learn new things, meet new people</a:t>
            </a:r>
            <a:r>
              <a:rPr lang="en-US" dirty="0"/>
              <a:t> </a:t>
            </a:r>
            <a:endParaRPr lang="cs-CZ" dirty="0" smtClean="0"/>
          </a:p>
          <a:p>
            <a:r>
              <a:rPr lang="en-US" dirty="0"/>
              <a:t>we </a:t>
            </a:r>
            <a:r>
              <a:rPr lang="en-US" b="1" dirty="0"/>
              <a:t>get energy, we become refreshed</a:t>
            </a:r>
            <a:r>
              <a:rPr lang="en-US" dirty="0"/>
              <a:t> </a:t>
            </a:r>
            <a:endParaRPr lang="cs-CZ" dirty="0" smtClean="0"/>
          </a:p>
          <a:p>
            <a:pPr lvl="0"/>
            <a:r>
              <a:rPr lang="en-US" dirty="0"/>
              <a:t>it </a:t>
            </a:r>
            <a:r>
              <a:rPr lang="en-US" b="1" dirty="0"/>
              <a:t>enriches us in spiritual way</a:t>
            </a:r>
            <a:endParaRPr lang="cs-CZ" dirty="0"/>
          </a:p>
          <a:p>
            <a:endParaRPr lang="cs-CZ" dirty="0"/>
          </a:p>
        </p:txBody>
      </p:sp>
    </p:spTree>
    <p:extLst>
      <p:ext uri="{BB962C8B-B14F-4D97-AF65-F5344CB8AC3E}">
        <p14:creationId xmlns:p14="http://schemas.microsoft.com/office/powerpoint/2010/main" val="346923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4000" b="1" dirty="0" smtClean="0"/>
              <a:t>What can we do?</a:t>
            </a:r>
            <a:endParaRPr lang="en-GB" sz="4000" b="1" dirty="0"/>
          </a:p>
        </p:txBody>
      </p:sp>
      <p:sp>
        <p:nvSpPr>
          <p:cNvPr id="3" name="Zástupný symbol pro obsah 2"/>
          <p:cNvSpPr>
            <a:spLocks noGrp="1"/>
          </p:cNvSpPr>
          <p:nvPr>
            <p:ph sz="quarter" idx="1"/>
          </p:nvPr>
        </p:nvSpPr>
        <p:spPr/>
        <p:txBody>
          <a:bodyPr/>
          <a:lstStyle/>
          <a:p>
            <a:r>
              <a:rPr lang="en-GB" dirty="0" smtClean="0"/>
              <a:t>sport</a:t>
            </a:r>
          </a:p>
          <a:p>
            <a:r>
              <a:rPr lang="en-GB" dirty="0" smtClean="0"/>
              <a:t>go to cinema/theatre/gallery/museum</a:t>
            </a:r>
            <a:r>
              <a:rPr lang="cs-CZ" dirty="0" smtClean="0"/>
              <a:t>/club</a:t>
            </a:r>
            <a:endParaRPr lang="en-GB" dirty="0" smtClean="0"/>
          </a:p>
          <a:p>
            <a:r>
              <a:rPr lang="en-GB" dirty="0" smtClean="0"/>
              <a:t>go on concert/opera/ballet</a:t>
            </a:r>
          </a:p>
          <a:p>
            <a:r>
              <a:rPr lang="en-GB" dirty="0" smtClean="0"/>
              <a:t>watch TV</a:t>
            </a:r>
          </a:p>
          <a:p>
            <a:r>
              <a:rPr lang="en-GB" dirty="0" smtClean="0"/>
              <a:t>read books, newspapers</a:t>
            </a:r>
          </a:p>
          <a:p>
            <a:r>
              <a:rPr lang="en-GB" dirty="0" smtClean="0"/>
              <a:t>go to restaurant</a:t>
            </a:r>
          </a:p>
          <a:p>
            <a:r>
              <a:rPr lang="en-GB" dirty="0" smtClean="0"/>
              <a:t>go shopping</a:t>
            </a:r>
            <a:endParaRPr lang="cs-CZ" dirty="0"/>
          </a:p>
          <a:p>
            <a:r>
              <a:rPr lang="en-GB" dirty="0" smtClean="0"/>
              <a:t>visit a castle/chateau</a:t>
            </a:r>
          </a:p>
          <a:p>
            <a:r>
              <a:rPr lang="en-GB" dirty="0" smtClean="0"/>
              <a:t>play games</a:t>
            </a:r>
          </a:p>
          <a:p>
            <a:r>
              <a:rPr lang="cs-CZ" dirty="0" smtClean="0"/>
              <a:t>…</a:t>
            </a:r>
            <a:endParaRPr lang="en-GB" dirty="0" smtClean="0"/>
          </a:p>
        </p:txBody>
      </p:sp>
    </p:spTree>
    <p:extLst>
      <p:ext uri="{BB962C8B-B14F-4D97-AF65-F5344CB8AC3E}">
        <p14:creationId xmlns:p14="http://schemas.microsoft.com/office/powerpoint/2010/main" val="3067187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GB" sz="4000" b="1" dirty="0" smtClean="0"/>
              <a:t>Museums</a:t>
            </a:r>
            <a:endParaRPr lang="en-GB" sz="4000" b="1" dirty="0"/>
          </a:p>
        </p:txBody>
      </p:sp>
      <p:sp>
        <p:nvSpPr>
          <p:cNvPr id="3" name="Zástupný symbol pro obsah 2"/>
          <p:cNvSpPr>
            <a:spLocks noGrp="1"/>
          </p:cNvSpPr>
          <p:nvPr>
            <p:ph sz="quarter" idx="1"/>
          </p:nvPr>
        </p:nvSpPr>
        <p:spPr>
          <a:xfrm>
            <a:off x="457200" y="1600200"/>
            <a:ext cx="8147248" cy="4873752"/>
          </a:xfrm>
        </p:spPr>
        <p:txBody>
          <a:bodyPr/>
          <a:lstStyle/>
          <a:p>
            <a:r>
              <a:rPr lang="en-GB" dirty="0" smtClean="0"/>
              <a:t>contain collections of artefacts and other objects of scientific, artistic, cultural or historical importance</a:t>
            </a:r>
          </a:p>
          <a:p>
            <a:r>
              <a:rPr lang="en-GB" dirty="0" smtClean="0"/>
              <a:t>in most countries for entry fee, but in some countries are the state museums donated by the government and they are free of charge</a:t>
            </a:r>
          </a:p>
          <a:p>
            <a:r>
              <a:rPr lang="en-GB" dirty="0" smtClean="0"/>
              <a:t>UK:</a:t>
            </a:r>
          </a:p>
          <a:p>
            <a:pPr lvl="1"/>
            <a:r>
              <a:rPr lang="en-GB" dirty="0" smtClean="0"/>
              <a:t>The British museum</a:t>
            </a:r>
            <a:r>
              <a:rPr lang="cs-CZ" dirty="0" smtClean="0"/>
              <a:t>, </a:t>
            </a:r>
            <a:r>
              <a:rPr lang="en-GB" dirty="0" smtClean="0"/>
              <a:t>Natural history museum</a:t>
            </a:r>
            <a:r>
              <a:rPr lang="cs-CZ" dirty="0" smtClean="0"/>
              <a:t> </a:t>
            </a:r>
            <a:r>
              <a:rPr lang="en-GB" dirty="0"/>
              <a:t>(London)</a:t>
            </a:r>
            <a:endParaRPr lang="en-GB" dirty="0" smtClean="0"/>
          </a:p>
          <a:p>
            <a:r>
              <a:rPr lang="en-GB" dirty="0" smtClean="0"/>
              <a:t>USA:</a:t>
            </a:r>
          </a:p>
          <a:p>
            <a:pPr lvl="1"/>
            <a:r>
              <a:rPr lang="en-GB" dirty="0" smtClean="0"/>
              <a:t>The national museum of natural history (Washington DC.)</a:t>
            </a:r>
          </a:p>
          <a:p>
            <a:r>
              <a:rPr lang="en-GB" dirty="0" smtClean="0"/>
              <a:t>CZ:</a:t>
            </a:r>
          </a:p>
          <a:p>
            <a:pPr lvl="1"/>
            <a:r>
              <a:rPr lang="en-GB" dirty="0" smtClean="0"/>
              <a:t>The national museum (Prague)</a:t>
            </a:r>
          </a:p>
          <a:p>
            <a:pPr lvl="1"/>
            <a:endParaRPr lang="cs-CZ" dirty="0" smtClean="0"/>
          </a:p>
          <a:p>
            <a:endParaRPr lang="cs-CZ" dirty="0"/>
          </a:p>
        </p:txBody>
      </p:sp>
    </p:spTree>
    <p:extLst>
      <p:ext uri="{BB962C8B-B14F-4D97-AF65-F5344CB8AC3E}">
        <p14:creationId xmlns:p14="http://schemas.microsoft.com/office/powerpoint/2010/main" val="1275957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7467600" cy="432048"/>
          </a:xfrm>
        </p:spPr>
        <p:txBody>
          <a:bodyPr>
            <a:normAutofit fontScale="90000"/>
          </a:bodyPr>
          <a:lstStyle/>
          <a:p>
            <a:r>
              <a:rPr lang="en-GB" dirty="0" smtClean="0"/>
              <a:t>Museums - pictures</a:t>
            </a:r>
            <a:endParaRPr lang="en-GB" dirty="0"/>
          </a:p>
        </p:txBody>
      </p:sp>
      <p:pic>
        <p:nvPicPr>
          <p:cNvPr id="2050" name="Picture 2" descr="C:\Users\babak\Desktop\Maple´s documents\aj - prezentace - culture and entertainment\dataz\British_Museum_from_N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51" y="691096"/>
            <a:ext cx="3615519" cy="2711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descr="C:\Users\babak\Desktop\Maple´s documents\aj - prezentace - culture and entertainment\dataz\S4wFlyingHigh194TheGreatCourtOfTheBritishMuse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691096"/>
            <a:ext cx="3739756" cy="2711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descr="C:\Users\babak\Desktop\Maple´s documents\aj - prezentace - culture and entertainment\dataz\groundfloo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210" y="3728171"/>
            <a:ext cx="2376264" cy="308914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abak\Desktop\Maple´s documents\aj - prezentace - culture and entertainment\dataz\upper_floor07111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787990"/>
            <a:ext cx="2284235" cy="296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382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babak\Desktop\Maple´s documents\aj - prezentace - culture and entertainment\dataz\National_Museum_of_Natural_His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728" y="4406791"/>
            <a:ext cx="3799315" cy="2345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5" descr="C:\Users\babak\Desktop\Maple´s documents\aj - prezentace - culture and entertainment\dataz\cesko-praha-vaclavske-namest-muze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406" y="73857"/>
            <a:ext cx="3313675" cy="2485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80" name="Picture 8" descr="C:\Users\babak\Desktop\Maple´s documents\aj - prezentace - culture and entertainment\dataz\pictures\museums\The-National-Museum-of-Austral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3858"/>
            <a:ext cx="3241845" cy="2377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4" name="Picture 2" descr="C:\Users\babak\Desktop\Maple´s documents\aj - prezentace - culture and entertainment\dataz\800px-MSIChica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423267"/>
            <a:ext cx="4149533" cy="2329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7" name="Picture 5" descr="C:\Users\babak\Desktop\Maple´s documents\aj - prezentace - culture and entertainment\dataz\canadian_war_museu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310" y="2451209"/>
            <a:ext cx="5587380" cy="19555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71663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4000" b="1" dirty="0" smtClean="0"/>
              <a:t>Galleries</a:t>
            </a:r>
            <a:endParaRPr lang="en-GB" sz="4000" dirty="0"/>
          </a:p>
        </p:txBody>
      </p:sp>
      <p:sp>
        <p:nvSpPr>
          <p:cNvPr id="3" name="Zástupný symbol pro obsah 2"/>
          <p:cNvSpPr>
            <a:spLocks noGrp="1"/>
          </p:cNvSpPr>
          <p:nvPr>
            <p:ph sz="quarter" idx="1"/>
          </p:nvPr>
        </p:nvSpPr>
        <p:spPr/>
        <p:txBody>
          <a:bodyPr/>
          <a:lstStyle/>
          <a:p>
            <a:r>
              <a:rPr lang="en-GB" dirty="0" smtClean="0"/>
              <a:t>art museums</a:t>
            </a:r>
          </a:p>
          <a:p>
            <a:r>
              <a:rPr lang="en-GB" dirty="0" smtClean="0"/>
              <a:t>paintings, sculptures, decorative arts, furniture, textiles, costumes, drawings, pastels, </a:t>
            </a:r>
            <a:r>
              <a:rPr lang="cs-CZ" dirty="0" err="1" smtClean="0"/>
              <a:t>watercolours</a:t>
            </a:r>
            <a:r>
              <a:rPr lang="en-GB" dirty="0" smtClean="0"/>
              <a:t>, collages, prints, artists</a:t>
            </a:r>
            <a:r>
              <a:rPr lang="en-GB" b="1" dirty="0" smtClean="0"/>
              <a:t>'</a:t>
            </a:r>
            <a:r>
              <a:rPr lang="en-GB" dirty="0" smtClean="0"/>
              <a:t> book, photographs, …</a:t>
            </a:r>
          </a:p>
          <a:p>
            <a:r>
              <a:rPr lang="en-GB" dirty="0" smtClean="0"/>
              <a:t>UK:</a:t>
            </a:r>
          </a:p>
          <a:p>
            <a:pPr lvl="1"/>
            <a:r>
              <a:rPr lang="en-GB" dirty="0" smtClean="0"/>
              <a:t>The national gallery (London)</a:t>
            </a:r>
          </a:p>
          <a:p>
            <a:pPr lvl="1"/>
            <a:r>
              <a:rPr lang="en-GB" dirty="0" smtClean="0"/>
              <a:t>Tate modern (London)</a:t>
            </a:r>
          </a:p>
          <a:p>
            <a:r>
              <a:rPr lang="en-GB" dirty="0" smtClean="0"/>
              <a:t>USA:</a:t>
            </a:r>
          </a:p>
          <a:p>
            <a:pPr lvl="1"/>
            <a:r>
              <a:rPr lang="en-GB" dirty="0" smtClean="0"/>
              <a:t>National gallery of Art (Washington DC.)</a:t>
            </a:r>
          </a:p>
          <a:p>
            <a:r>
              <a:rPr lang="en-GB" dirty="0" smtClean="0"/>
              <a:t>CZ:</a:t>
            </a:r>
          </a:p>
          <a:p>
            <a:pPr lvl="1"/>
            <a:r>
              <a:rPr lang="en-GB" dirty="0" smtClean="0"/>
              <a:t>The national gallery (Prague)</a:t>
            </a:r>
            <a:endParaRPr lang="en-GB" dirty="0"/>
          </a:p>
        </p:txBody>
      </p:sp>
    </p:spTree>
    <p:extLst>
      <p:ext uri="{BB962C8B-B14F-4D97-AF65-F5344CB8AC3E}">
        <p14:creationId xmlns:p14="http://schemas.microsoft.com/office/powerpoint/2010/main" val="245312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7467600" cy="432048"/>
          </a:xfrm>
        </p:spPr>
        <p:txBody>
          <a:bodyPr>
            <a:normAutofit fontScale="90000"/>
          </a:bodyPr>
          <a:lstStyle/>
          <a:p>
            <a:r>
              <a:rPr lang="en-GB" dirty="0" smtClean="0"/>
              <a:t>Galleries - pictures</a:t>
            </a:r>
            <a:endParaRPr lang="en-GB" dirty="0"/>
          </a:p>
        </p:txBody>
      </p:sp>
      <p:pic>
        <p:nvPicPr>
          <p:cNvPr id="4098" name="Picture 2" descr="C:\Users\babak\Desktop\Maple´s documents\aj - prezentace - culture and entertainment\dataz\pictures\galleries\national-gallery-of-art-washington-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764705"/>
            <a:ext cx="4004786" cy="2664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99" name="Picture 3" descr="C:\Users\babak\Desktop\Maple´s documents\aj - prezentace - culture and entertainment\dataz\pictures\galleries\East-Building-National-Gallery-of-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220" y="767012"/>
            <a:ext cx="3909236" cy="2664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C:\Users\babak\Desktop\Maple´s documents\aj - prezentace - culture and entertainment\dataz\pictures\galleries\image_pre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4074393"/>
            <a:ext cx="4004786" cy="234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1" name="Picture 5" descr="C:\Users\babak\Desktop\Maple´s documents\aj - prezentace - culture and entertainment\dataz\pictures\galleries\national-galler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3814149"/>
            <a:ext cx="3816424" cy="2863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6555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abak\Desktop\Maple´s documents\aj - prezentace - culture and entertainment\dataz\pictures\galleries\tate-mode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4138612" cy="2944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3" name="Picture 3" descr="C:\Users\babak\Desktop\Maple´s documents\aj - prezentace - culture and entertainment\dataz\pictures\galleries\London 5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429000"/>
            <a:ext cx="4080620" cy="3060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descr="C:\Users\babak\Desktop\Maple´s documents\aj - prezentace - culture and entertainment\dataz\pictures\galleries\London 59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25" y="3429000"/>
            <a:ext cx="4080620" cy="3060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5" name="Picture 5" descr="C:\Users\babak\Desktop\Maple´s documents\aj - prezentace - culture and entertainment\dataz\pictures\galleries\London 57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0524" y="476672"/>
            <a:ext cx="1938507" cy="2584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6" name="Picture 6" descr="C:\Users\babak\Desktop\Maple´s documents\aj - prezentace - culture and entertainment\dataz\pictures\galleries\London 56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2637" y="476672"/>
            <a:ext cx="1938508" cy="2584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00802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5400" b="1" dirty="0" smtClean="0"/>
              <a:t>Culture</a:t>
            </a:r>
            <a:endParaRPr lang="en-GB" sz="5400" b="1" dirty="0"/>
          </a:p>
        </p:txBody>
      </p:sp>
      <p:sp>
        <p:nvSpPr>
          <p:cNvPr id="3" name="Zástupný symbol pro obsah 2"/>
          <p:cNvSpPr>
            <a:spLocks noGrp="1"/>
          </p:cNvSpPr>
          <p:nvPr>
            <p:ph sz="quarter" idx="1"/>
          </p:nvPr>
        </p:nvSpPr>
        <p:spPr/>
        <p:txBody>
          <a:bodyPr>
            <a:normAutofit/>
          </a:bodyPr>
          <a:lstStyle/>
          <a:p>
            <a:r>
              <a:rPr lang="en-GB" dirty="0" smtClean="0"/>
              <a:t>can be</a:t>
            </a:r>
            <a:r>
              <a:rPr lang="cs-CZ" dirty="0" smtClean="0"/>
              <a:t> </a:t>
            </a:r>
            <a:r>
              <a:rPr lang="en-GB" dirty="0" smtClean="0"/>
              <a:t>characterized as the patterns</a:t>
            </a:r>
            <a:r>
              <a:rPr lang="cs-CZ" dirty="0" smtClean="0"/>
              <a:t> </a:t>
            </a:r>
            <a:r>
              <a:rPr lang="en-GB" dirty="0" smtClean="0"/>
              <a:t>of behaviour</a:t>
            </a:r>
            <a:r>
              <a:rPr lang="cs-CZ" dirty="0" smtClean="0"/>
              <a:t> </a:t>
            </a:r>
            <a:r>
              <a:rPr lang="en-GB" dirty="0" smtClean="0"/>
              <a:t>and thinking that people</a:t>
            </a:r>
            <a:r>
              <a:rPr lang="cs-CZ" dirty="0" smtClean="0"/>
              <a:t> </a:t>
            </a:r>
            <a:r>
              <a:rPr lang="en-GB" dirty="0" smtClean="0"/>
              <a:t>learn, create and share</a:t>
            </a:r>
            <a:endParaRPr lang="cs-CZ" dirty="0" smtClean="0"/>
          </a:p>
          <a:p>
            <a:r>
              <a:rPr lang="en-GB" dirty="0" smtClean="0"/>
              <a:t>distinguishes one group of people from others</a:t>
            </a:r>
            <a:endParaRPr lang="cs-CZ" dirty="0" smtClean="0"/>
          </a:p>
          <a:p>
            <a:r>
              <a:rPr lang="en-GB" dirty="0" smtClean="0"/>
              <a:t>includes: beliefs, rules of behaviour, language, rituals, art, technology, fashion, ways of producing and cooking food, religion, political and economical system</a:t>
            </a:r>
            <a:r>
              <a:rPr lang="cs-CZ" dirty="0" smtClean="0"/>
              <a:t>s</a:t>
            </a:r>
            <a:r>
              <a:rPr lang="en-GB" dirty="0" smtClean="0"/>
              <a:t>, …</a:t>
            </a:r>
            <a:endParaRPr lang="en-GB" dirty="0"/>
          </a:p>
        </p:txBody>
      </p:sp>
    </p:spTree>
    <p:extLst>
      <p:ext uri="{BB962C8B-B14F-4D97-AF65-F5344CB8AC3E}">
        <p14:creationId xmlns:p14="http://schemas.microsoft.com/office/powerpoint/2010/main" val="1439326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4000" b="1" dirty="0" smtClean="0"/>
              <a:t>Libraries</a:t>
            </a:r>
            <a:endParaRPr lang="en-GB" sz="4000" dirty="0"/>
          </a:p>
        </p:txBody>
      </p:sp>
      <p:sp>
        <p:nvSpPr>
          <p:cNvPr id="3" name="Zástupný symbol pro obsah 2"/>
          <p:cNvSpPr>
            <a:spLocks noGrp="1"/>
          </p:cNvSpPr>
          <p:nvPr>
            <p:ph sz="quarter" idx="1"/>
          </p:nvPr>
        </p:nvSpPr>
        <p:spPr/>
        <p:txBody>
          <a:bodyPr/>
          <a:lstStyle/>
          <a:p>
            <a:r>
              <a:rPr lang="en-GB" dirty="0" smtClean="0"/>
              <a:t>organised collection of information resources made accessible to a community for reference or borrowing</a:t>
            </a:r>
          </a:p>
          <a:p>
            <a:r>
              <a:rPr lang="en-GB" dirty="0" smtClean="0"/>
              <a:t>it provides physical or digital access to material</a:t>
            </a:r>
            <a:endParaRPr lang="cs-CZ" dirty="0" smtClean="0"/>
          </a:p>
          <a:p>
            <a:r>
              <a:rPr lang="en-GB" dirty="0" smtClean="0"/>
              <a:t>can include books, periodicals, newspapers, manuscripts, maps, documents and more…</a:t>
            </a:r>
            <a:endParaRPr lang="cs-CZ" dirty="0" smtClean="0"/>
          </a:p>
          <a:p>
            <a:r>
              <a:rPr lang="cs-CZ" dirty="0" smtClean="0"/>
              <a:t>public x </a:t>
            </a:r>
            <a:r>
              <a:rPr lang="en-GB" dirty="0" smtClean="0"/>
              <a:t>private</a:t>
            </a:r>
          </a:p>
          <a:p>
            <a:endParaRPr lang="en-GB" dirty="0" smtClean="0"/>
          </a:p>
          <a:p>
            <a:r>
              <a:rPr lang="en-GB" dirty="0" smtClean="0"/>
              <a:t>in Prague we have network of public libraries, so called „City libraries of Prague“ (www.mlp.cz)</a:t>
            </a:r>
            <a:endParaRPr lang="en-GB" dirty="0"/>
          </a:p>
        </p:txBody>
      </p:sp>
    </p:spTree>
    <p:extLst>
      <p:ext uri="{BB962C8B-B14F-4D97-AF65-F5344CB8AC3E}">
        <p14:creationId xmlns:p14="http://schemas.microsoft.com/office/powerpoint/2010/main" val="2098166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4000" b="1" dirty="0" smtClean="0"/>
              <a:t>Theatres</a:t>
            </a:r>
            <a:endParaRPr lang="en-GB" sz="4000" b="1" dirty="0"/>
          </a:p>
        </p:txBody>
      </p:sp>
      <p:sp>
        <p:nvSpPr>
          <p:cNvPr id="3" name="Zástupný symbol pro obsah 2"/>
          <p:cNvSpPr>
            <a:spLocks noGrp="1"/>
          </p:cNvSpPr>
          <p:nvPr>
            <p:ph sz="quarter" idx="1"/>
          </p:nvPr>
        </p:nvSpPr>
        <p:spPr>
          <a:xfrm>
            <a:off x="457200" y="1600200"/>
            <a:ext cx="7931224" cy="4873752"/>
          </a:xfrm>
        </p:spPr>
        <p:txBody>
          <a:bodyPr/>
          <a:lstStyle/>
          <a:p>
            <a:r>
              <a:rPr lang="en-GB" dirty="0" smtClean="0"/>
              <a:t>places where drama is performed</a:t>
            </a:r>
          </a:p>
          <a:p>
            <a:r>
              <a:rPr lang="en-GB" dirty="0" smtClean="0"/>
              <a:t>comedy x tragedy</a:t>
            </a:r>
            <a:endParaRPr lang="cs-CZ" dirty="0" smtClean="0"/>
          </a:p>
          <a:p>
            <a:r>
              <a:rPr lang="en-GB" dirty="0" smtClean="0"/>
              <a:t>musicals</a:t>
            </a:r>
            <a:r>
              <a:rPr lang="cs-CZ" dirty="0" smtClean="0"/>
              <a:t>: </a:t>
            </a:r>
            <a:r>
              <a:rPr lang="en-GB" dirty="0" smtClean="0"/>
              <a:t>Carmen, Cats</a:t>
            </a:r>
            <a:r>
              <a:rPr lang="cs-CZ" dirty="0" smtClean="0"/>
              <a:t>, </a:t>
            </a:r>
            <a:r>
              <a:rPr lang="cs-CZ" dirty="0" err="1" smtClean="0"/>
              <a:t>Mamma</a:t>
            </a:r>
            <a:r>
              <a:rPr lang="cs-CZ" dirty="0" smtClean="0"/>
              <a:t> </a:t>
            </a:r>
            <a:r>
              <a:rPr lang="cs-CZ" dirty="0" err="1" smtClean="0"/>
              <a:t>mia</a:t>
            </a:r>
            <a:r>
              <a:rPr lang="cs-CZ" dirty="0" smtClean="0"/>
              <a:t>!, …</a:t>
            </a:r>
            <a:endParaRPr lang="en-GB" dirty="0" smtClean="0"/>
          </a:p>
          <a:p>
            <a:r>
              <a:rPr lang="en-GB" dirty="0" smtClean="0"/>
              <a:t>famous dramatist and playwrights:</a:t>
            </a:r>
          </a:p>
          <a:p>
            <a:pPr lvl="1"/>
            <a:r>
              <a:rPr lang="en-GB" dirty="0" smtClean="0"/>
              <a:t>UK: William Shakespeare, Samuel Beckett, …</a:t>
            </a:r>
          </a:p>
          <a:p>
            <a:pPr lvl="1"/>
            <a:r>
              <a:rPr lang="en-GB" dirty="0" smtClean="0"/>
              <a:t>USA: Tennessee Williams, …</a:t>
            </a:r>
          </a:p>
          <a:p>
            <a:pPr lvl="1"/>
            <a:r>
              <a:rPr lang="en-GB" dirty="0" smtClean="0"/>
              <a:t>CZ:</a:t>
            </a:r>
            <a:r>
              <a:rPr lang="cs-CZ" dirty="0" smtClean="0"/>
              <a:t> Karel Čapek, …</a:t>
            </a:r>
            <a:endParaRPr lang="cs-CZ" dirty="0"/>
          </a:p>
          <a:p>
            <a:r>
              <a:rPr lang="en-GB" dirty="0" smtClean="0"/>
              <a:t>famous theatres:</a:t>
            </a:r>
          </a:p>
          <a:p>
            <a:pPr lvl="1"/>
            <a:r>
              <a:rPr lang="en-GB" dirty="0" smtClean="0"/>
              <a:t>UK: Shakespeare's Globe, The royal national theatre, …</a:t>
            </a:r>
          </a:p>
          <a:p>
            <a:pPr lvl="1"/>
            <a:r>
              <a:rPr lang="cs-CZ" dirty="0" smtClean="0"/>
              <a:t>USA: Broadway, …</a:t>
            </a:r>
          </a:p>
          <a:p>
            <a:pPr lvl="1"/>
            <a:r>
              <a:rPr lang="cs-CZ" dirty="0" smtClean="0"/>
              <a:t>CZ: </a:t>
            </a:r>
            <a:r>
              <a:rPr lang="en-GB" dirty="0" smtClean="0"/>
              <a:t>The National theatre</a:t>
            </a:r>
            <a:r>
              <a:rPr lang="cs-CZ" dirty="0" smtClean="0"/>
              <a:t>, Vinohrady </a:t>
            </a:r>
            <a:r>
              <a:rPr lang="en-GB" dirty="0" smtClean="0"/>
              <a:t>theatre</a:t>
            </a:r>
            <a:r>
              <a:rPr lang="cs-CZ" dirty="0" smtClean="0"/>
              <a:t>, …</a:t>
            </a:r>
            <a:endParaRPr lang="en-GB" dirty="0" smtClean="0"/>
          </a:p>
          <a:p>
            <a:pPr lvl="1"/>
            <a:endParaRPr lang="cs-CZ" dirty="0" smtClean="0"/>
          </a:p>
        </p:txBody>
      </p:sp>
    </p:spTree>
    <p:extLst>
      <p:ext uri="{BB962C8B-B14F-4D97-AF65-F5344CB8AC3E}">
        <p14:creationId xmlns:p14="http://schemas.microsoft.com/office/powerpoint/2010/main" val="1539670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Theatre</a:t>
            </a:r>
            <a:endParaRPr lang="en-GB" b="1" dirty="0"/>
          </a:p>
        </p:txBody>
      </p:sp>
      <p:pic>
        <p:nvPicPr>
          <p:cNvPr id="7" name="Zástupný symbol pro obrázek 6"/>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539552" y="1412776"/>
            <a:ext cx="7848872" cy="4153709"/>
          </a:xfrm>
        </p:spPr>
      </p:pic>
      <p:sp>
        <p:nvSpPr>
          <p:cNvPr id="9" name="TextovéPole 8"/>
          <p:cNvSpPr txBox="1"/>
          <p:nvPr/>
        </p:nvSpPr>
        <p:spPr>
          <a:xfrm>
            <a:off x="216125" y="1628800"/>
            <a:ext cx="432048" cy="369332"/>
          </a:xfrm>
          <a:prstGeom prst="rect">
            <a:avLst/>
          </a:prstGeom>
          <a:noFill/>
        </p:spPr>
        <p:txBody>
          <a:bodyPr wrap="square" rtlCol="0">
            <a:spAutoFit/>
          </a:bodyPr>
          <a:lstStyle/>
          <a:p>
            <a:r>
              <a:rPr lang="cs-CZ" dirty="0" smtClean="0"/>
              <a:t>1)</a:t>
            </a:r>
            <a:endParaRPr lang="cs-CZ" dirty="0"/>
          </a:p>
        </p:txBody>
      </p:sp>
      <p:sp>
        <p:nvSpPr>
          <p:cNvPr id="10" name="TextovéPole 9"/>
          <p:cNvSpPr txBox="1"/>
          <p:nvPr/>
        </p:nvSpPr>
        <p:spPr>
          <a:xfrm>
            <a:off x="216125" y="2276872"/>
            <a:ext cx="432048" cy="369332"/>
          </a:xfrm>
          <a:prstGeom prst="rect">
            <a:avLst/>
          </a:prstGeom>
          <a:noFill/>
        </p:spPr>
        <p:txBody>
          <a:bodyPr wrap="square" rtlCol="0">
            <a:spAutoFit/>
          </a:bodyPr>
          <a:lstStyle/>
          <a:p>
            <a:r>
              <a:rPr lang="cs-CZ" dirty="0" smtClean="0"/>
              <a:t>2)</a:t>
            </a:r>
            <a:endParaRPr lang="cs-CZ" dirty="0"/>
          </a:p>
        </p:txBody>
      </p:sp>
      <p:sp>
        <p:nvSpPr>
          <p:cNvPr id="11" name="TextovéPole 10"/>
          <p:cNvSpPr txBox="1"/>
          <p:nvPr/>
        </p:nvSpPr>
        <p:spPr>
          <a:xfrm>
            <a:off x="216125" y="2996952"/>
            <a:ext cx="432048" cy="369332"/>
          </a:xfrm>
          <a:prstGeom prst="rect">
            <a:avLst/>
          </a:prstGeom>
          <a:noFill/>
        </p:spPr>
        <p:txBody>
          <a:bodyPr wrap="square" rtlCol="0">
            <a:spAutoFit/>
          </a:bodyPr>
          <a:lstStyle/>
          <a:p>
            <a:r>
              <a:rPr lang="cs-CZ" dirty="0" smtClean="0"/>
              <a:t>3)</a:t>
            </a:r>
            <a:endParaRPr lang="cs-CZ" dirty="0"/>
          </a:p>
        </p:txBody>
      </p:sp>
      <p:sp>
        <p:nvSpPr>
          <p:cNvPr id="12" name="TextovéPole 11"/>
          <p:cNvSpPr txBox="1"/>
          <p:nvPr/>
        </p:nvSpPr>
        <p:spPr>
          <a:xfrm>
            <a:off x="216125" y="4437112"/>
            <a:ext cx="432048" cy="369332"/>
          </a:xfrm>
          <a:prstGeom prst="rect">
            <a:avLst/>
          </a:prstGeom>
          <a:noFill/>
        </p:spPr>
        <p:txBody>
          <a:bodyPr wrap="square" rtlCol="0">
            <a:spAutoFit/>
          </a:bodyPr>
          <a:lstStyle/>
          <a:p>
            <a:r>
              <a:rPr lang="cs-CZ" dirty="0" smtClean="0"/>
              <a:t>4)</a:t>
            </a:r>
            <a:endParaRPr lang="cs-CZ" dirty="0"/>
          </a:p>
        </p:txBody>
      </p:sp>
      <p:sp>
        <p:nvSpPr>
          <p:cNvPr id="13" name="TextovéPole 12"/>
          <p:cNvSpPr txBox="1"/>
          <p:nvPr/>
        </p:nvSpPr>
        <p:spPr>
          <a:xfrm>
            <a:off x="216125" y="5301208"/>
            <a:ext cx="432048" cy="369332"/>
          </a:xfrm>
          <a:prstGeom prst="rect">
            <a:avLst/>
          </a:prstGeom>
          <a:noFill/>
        </p:spPr>
        <p:txBody>
          <a:bodyPr wrap="square" rtlCol="0">
            <a:spAutoFit/>
          </a:bodyPr>
          <a:lstStyle/>
          <a:p>
            <a:r>
              <a:rPr lang="cs-CZ" dirty="0" smtClean="0"/>
              <a:t>5)</a:t>
            </a:r>
            <a:endParaRPr lang="cs-CZ" dirty="0"/>
          </a:p>
        </p:txBody>
      </p:sp>
      <p:sp>
        <p:nvSpPr>
          <p:cNvPr id="14" name="TextovéPole 13"/>
          <p:cNvSpPr txBox="1"/>
          <p:nvPr/>
        </p:nvSpPr>
        <p:spPr>
          <a:xfrm>
            <a:off x="8316416" y="1794791"/>
            <a:ext cx="432048" cy="369332"/>
          </a:xfrm>
          <a:prstGeom prst="rect">
            <a:avLst/>
          </a:prstGeom>
          <a:noFill/>
        </p:spPr>
        <p:txBody>
          <a:bodyPr wrap="square" rtlCol="0">
            <a:spAutoFit/>
          </a:bodyPr>
          <a:lstStyle/>
          <a:p>
            <a:r>
              <a:rPr lang="cs-CZ" dirty="0" smtClean="0"/>
              <a:t>6)</a:t>
            </a:r>
            <a:endParaRPr lang="cs-CZ" dirty="0"/>
          </a:p>
        </p:txBody>
      </p:sp>
      <p:sp>
        <p:nvSpPr>
          <p:cNvPr id="15" name="TextovéPole 14"/>
          <p:cNvSpPr txBox="1"/>
          <p:nvPr/>
        </p:nvSpPr>
        <p:spPr>
          <a:xfrm>
            <a:off x="8316416" y="2996952"/>
            <a:ext cx="432048" cy="369332"/>
          </a:xfrm>
          <a:prstGeom prst="rect">
            <a:avLst/>
          </a:prstGeom>
          <a:noFill/>
        </p:spPr>
        <p:txBody>
          <a:bodyPr wrap="square" rtlCol="0">
            <a:spAutoFit/>
          </a:bodyPr>
          <a:lstStyle/>
          <a:p>
            <a:r>
              <a:rPr lang="cs-CZ" dirty="0" smtClean="0"/>
              <a:t>7)</a:t>
            </a:r>
            <a:endParaRPr lang="cs-CZ" dirty="0"/>
          </a:p>
        </p:txBody>
      </p:sp>
      <p:sp>
        <p:nvSpPr>
          <p:cNvPr id="16" name="TextovéPole 15"/>
          <p:cNvSpPr txBox="1"/>
          <p:nvPr/>
        </p:nvSpPr>
        <p:spPr>
          <a:xfrm>
            <a:off x="8316416" y="3933056"/>
            <a:ext cx="432048" cy="369332"/>
          </a:xfrm>
          <a:prstGeom prst="rect">
            <a:avLst/>
          </a:prstGeom>
          <a:noFill/>
        </p:spPr>
        <p:txBody>
          <a:bodyPr wrap="square" rtlCol="0">
            <a:spAutoFit/>
          </a:bodyPr>
          <a:lstStyle/>
          <a:p>
            <a:r>
              <a:rPr lang="cs-CZ" dirty="0" smtClean="0"/>
              <a:t>8)</a:t>
            </a:r>
            <a:endParaRPr lang="cs-CZ" dirty="0"/>
          </a:p>
        </p:txBody>
      </p:sp>
      <p:sp>
        <p:nvSpPr>
          <p:cNvPr id="17" name="TextovéPole 16"/>
          <p:cNvSpPr txBox="1"/>
          <p:nvPr/>
        </p:nvSpPr>
        <p:spPr>
          <a:xfrm>
            <a:off x="8316416" y="4621778"/>
            <a:ext cx="432048" cy="369332"/>
          </a:xfrm>
          <a:prstGeom prst="rect">
            <a:avLst/>
          </a:prstGeom>
          <a:noFill/>
        </p:spPr>
        <p:txBody>
          <a:bodyPr wrap="square" rtlCol="0">
            <a:spAutoFit/>
          </a:bodyPr>
          <a:lstStyle/>
          <a:p>
            <a:r>
              <a:rPr lang="cs-CZ" dirty="0" smtClean="0"/>
              <a:t>9)</a:t>
            </a:r>
            <a:endParaRPr lang="cs-CZ" dirty="0"/>
          </a:p>
        </p:txBody>
      </p:sp>
      <p:sp>
        <p:nvSpPr>
          <p:cNvPr id="18" name="TextovéPole 17"/>
          <p:cNvSpPr txBox="1"/>
          <p:nvPr/>
        </p:nvSpPr>
        <p:spPr>
          <a:xfrm>
            <a:off x="8316416" y="5301208"/>
            <a:ext cx="576064" cy="369332"/>
          </a:xfrm>
          <a:prstGeom prst="rect">
            <a:avLst/>
          </a:prstGeom>
          <a:noFill/>
        </p:spPr>
        <p:txBody>
          <a:bodyPr wrap="square" rtlCol="0">
            <a:spAutoFit/>
          </a:bodyPr>
          <a:lstStyle/>
          <a:p>
            <a:r>
              <a:rPr lang="cs-CZ" dirty="0" smtClean="0"/>
              <a:t>10)</a:t>
            </a:r>
            <a:endParaRPr lang="cs-CZ" dirty="0"/>
          </a:p>
        </p:txBody>
      </p:sp>
      <p:cxnSp>
        <p:nvCxnSpPr>
          <p:cNvPr id="21" name="Přímá spojnice 20"/>
          <p:cNvCxnSpPr/>
          <p:nvPr/>
        </p:nvCxnSpPr>
        <p:spPr>
          <a:xfrm>
            <a:off x="539552" y="1855766"/>
            <a:ext cx="1800200" cy="289682"/>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539552" y="2501363"/>
            <a:ext cx="2304256" cy="144841"/>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flipV="1">
            <a:off x="539552" y="3140968"/>
            <a:ext cx="864096" cy="4065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545185" y="4621778"/>
            <a:ext cx="1218503"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flipV="1">
            <a:off x="539552" y="5425384"/>
            <a:ext cx="1080120" cy="3968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flipV="1">
            <a:off x="7740352" y="1979911"/>
            <a:ext cx="648072" cy="234208"/>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flipV="1">
            <a:off x="5508104" y="3285810"/>
            <a:ext cx="2873716" cy="64724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flipV="1">
            <a:off x="4788024" y="4185084"/>
            <a:ext cx="3600400" cy="436694"/>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flipV="1">
            <a:off x="6463533" y="4823972"/>
            <a:ext cx="1924891" cy="27874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a:off x="7956376" y="5322786"/>
            <a:ext cx="424911" cy="9118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ovéPole 59"/>
          <p:cNvSpPr txBox="1"/>
          <p:nvPr/>
        </p:nvSpPr>
        <p:spPr>
          <a:xfrm>
            <a:off x="545185" y="5733256"/>
            <a:ext cx="7519203" cy="923330"/>
          </a:xfrm>
          <a:prstGeom prst="rect">
            <a:avLst/>
          </a:prstGeom>
          <a:noFill/>
        </p:spPr>
        <p:txBody>
          <a:bodyPr wrap="square" rtlCol="0">
            <a:spAutoFit/>
          </a:bodyPr>
          <a:lstStyle/>
          <a:p>
            <a:pPr marL="342900" indent="-342900">
              <a:buAutoNum type="arabicParenR"/>
            </a:pPr>
            <a:r>
              <a:rPr lang="en-GB" dirty="0" smtClean="0"/>
              <a:t>curtain	4) aisle		6) box		8) orchestra pit</a:t>
            </a:r>
          </a:p>
          <a:p>
            <a:pPr marL="342900" indent="-342900">
              <a:buAutoNum type="arabicParenR"/>
            </a:pPr>
            <a:r>
              <a:rPr lang="en-GB" dirty="0" smtClean="0"/>
              <a:t>set/scene	5) audience	7) stage		9) stalls</a:t>
            </a:r>
          </a:p>
          <a:p>
            <a:pPr marL="342900" indent="-342900">
              <a:buAutoNum type="arabicParenR"/>
            </a:pPr>
            <a:r>
              <a:rPr lang="en-GB" dirty="0" smtClean="0"/>
              <a:t>gallery				</a:t>
            </a:r>
            <a:r>
              <a:rPr lang="cs-CZ" dirty="0" smtClean="0"/>
              <a:t>             </a:t>
            </a:r>
            <a:r>
              <a:rPr lang="en-GB" dirty="0" smtClean="0"/>
              <a:t>10) circle</a:t>
            </a:r>
            <a:endParaRPr lang="en-GB" dirty="0"/>
          </a:p>
        </p:txBody>
      </p:sp>
    </p:spTree>
    <p:extLst>
      <p:ext uri="{BB962C8B-B14F-4D97-AF65-F5344CB8AC3E}">
        <p14:creationId xmlns:p14="http://schemas.microsoft.com/office/powerpoint/2010/main" val="3348500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7467600" cy="432048"/>
          </a:xfrm>
        </p:spPr>
        <p:txBody>
          <a:bodyPr>
            <a:normAutofit fontScale="90000"/>
          </a:bodyPr>
          <a:lstStyle/>
          <a:p>
            <a:r>
              <a:rPr lang="en-GB" dirty="0" smtClean="0"/>
              <a:t>Theatres</a:t>
            </a:r>
            <a:r>
              <a:rPr lang="cs-CZ" dirty="0" smtClean="0"/>
              <a:t> </a:t>
            </a:r>
            <a:r>
              <a:rPr lang="en-GB" dirty="0" smtClean="0"/>
              <a:t>- pictures</a:t>
            </a:r>
            <a:endParaRPr lang="en-GB" dirty="0"/>
          </a:p>
        </p:txBody>
      </p:sp>
      <p:pic>
        <p:nvPicPr>
          <p:cNvPr id="1026" name="Picture 2" descr="O:\dataz\pictures\theatres\591_a78bcc06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69768"/>
            <a:ext cx="4927036" cy="3128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descr="O:\dataz\pictures\theatres\300px-Southwark_reconstructed_glo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845630"/>
            <a:ext cx="3810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O:\dataz\pictures\theatres\theatre_fro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590856"/>
            <a:ext cx="2476500" cy="308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13716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4000" b="1" dirty="0" smtClean="0"/>
              <a:t>Amusement parks</a:t>
            </a:r>
            <a:endParaRPr lang="en-GB" sz="4000" b="1" dirty="0"/>
          </a:p>
        </p:txBody>
      </p:sp>
      <p:sp>
        <p:nvSpPr>
          <p:cNvPr id="3" name="Zástupný symbol pro obsah 2"/>
          <p:cNvSpPr>
            <a:spLocks noGrp="1"/>
          </p:cNvSpPr>
          <p:nvPr>
            <p:ph sz="quarter" idx="1"/>
          </p:nvPr>
        </p:nvSpPr>
        <p:spPr>
          <a:xfrm>
            <a:off x="457200" y="1600200"/>
            <a:ext cx="7859216" cy="4873752"/>
          </a:xfrm>
        </p:spPr>
        <p:txBody>
          <a:bodyPr/>
          <a:lstStyle/>
          <a:p>
            <a:r>
              <a:rPr lang="en-GB" dirty="0" smtClean="0"/>
              <a:t>„parks“ with a lot of attractions, roller coasters and other events</a:t>
            </a:r>
          </a:p>
          <a:p>
            <a:r>
              <a:rPr lang="en-GB" dirty="0" smtClean="0"/>
              <a:t>sometimes are themed to a certain subject or group</a:t>
            </a:r>
            <a:endParaRPr lang="cs-CZ" dirty="0" smtClean="0"/>
          </a:p>
          <a:p>
            <a:r>
              <a:rPr lang="en-GB" dirty="0" smtClean="0"/>
              <a:t>examples:</a:t>
            </a:r>
          </a:p>
          <a:p>
            <a:pPr lvl="1"/>
            <a:r>
              <a:rPr lang="en-GB" dirty="0" err="1" smtClean="0"/>
              <a:t>Legoland</a:t>
            </a:r>
            <a:r>
              <a:rPr lang="en-GB" dirty="0" smtClean="0"/>
              <a:t> (Windsor, UK)</a:t>
            </a:r>
          </a:p>
          <a:p>
            <a:pPr lvl="1"/>
            <a:r>
              <a:rPr lang="en-GB" dirty="0" smtClean="0"/>
              <a:t>Disneyland (California, USA)</a:t>
            </a:r>
          </a:p>
          <a:p>
            <a:pPr lvl="1"/>
            <a:r>
              <a:rPr lang="en-GB" dirty="0" smtClean="0"/>
              <a:t>Canada's Wonderland (Vaughan, Canada)</a:t>
            </a:r>
          </a:p>
          <a:p>
            <a:pPr lvl="1"/>
            <a:endParaRPr lang="cs-CZ" dirty="0" smtClean="0"/>
          </a:p>
          <a:p>
            <a:endParaRPr lang="en-GB" dirty="0"/>
          </a:p>
        </p:txBody>
      </p:sp>
      <p:pic>
        <p:nvPicPr>
          <p:cNvPr id="1026" name="Picture 2" descr="O:\dataz\pictures\amusement parks\Legoland-Winds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581354"/>
            <a:ext cx="3203848" cy="2132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descr="O:\dataz\pictures\amusement parks\disneyland-californi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4581354"/>
            <a:ext cx="2843414" cy="2132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89258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4000" b="1" dirty="0" smtClean="0"/>
              <a:t>Zoos</a:t>
            </a:r>
            <a:endParaRPr lang="en-GB" sz="4000" b="1" dirty="0"/>
          </a:p>
        </p:txBody>
      </p:sp>
      <p:sp>
        <p:nvSpPr>
          <p:cNvPr id="3" name="Zástupný symbol pro obsah 2"/>
          <p:cNvSpPr>
            <a:spLocks noGrp="1"/>
          </p:cNvSpPr>
          <p:nvPr>
            <p:ph sz="quarter" idx="1"/>
          </p:nvPr>
        </p:nvSpPr>
        <p:spPr/>
        <p:txBody>
          <a:bodyPr/>
          <a:lstStyle/>
          <a:p>
            <a:r>
              <a:rPr lang="en-GB" dirty="0" smtClean="0"/>
              <a:t>facilities</a:t>
            </a:r>
            <a:r>
              <a:rPr lang="cs-CZ" dirty="0" smtClean="0"/>
              <a:t> </a:t>
            </a:r>
            <a:r>
              <a:rPr lang="en-GB" dirty="0" smtClean="0"/>
              <a:t>in which are kept animals to show them to the public</a:t>
            </a:r>
          </a:p>
          <a:p>
            <a:r>
              <a:rPr lang="en-GB" dirty="0" smtClean="0"/>
              <a:t>zoos typically house more wild animals than domesticated ones</a:t>
            </a:r>
          </a:p>
          <a:p>
            <a:r>
              <a:rPr lang="en-GB" dirty="0" smtClean="0"/>
              <a:t>can also help to save endangered species</a:t>
            </a:r>
            <a:endParaRPr lang="cs-CZ" dirty="0" smtClean="0"/>
          </a:p>
          <a:p>
            <a:r>
              <a:rPr lang="en-GB" dirty="0" smtClean="0"/>
              <a:t>almost in every large</a:t>
            </a:r>
            <a:r>
              <a:rPr lang="cs-CZ" dirty="0" smtClean="0"/>
              <a:t> </a:t>
            </a:r>
            <a:r>
              <a:rPr lang="en-GB" dirty="0" smtClean="0"/>
              <a:t>city</a:t>
            </a:r>
            <a:endParaRPr lang="en-GB" dirty="0"/>
          </a:p>
        </p:txBody>
      </p:sp>
      <p:pic>
        <p:nvPicPr>
          <p:cNvPr id="2050" name="Picture 2" descr="O:\dataz\pictures\zoos\Zoo-Praha_color_logo_on_white_sRGB_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221088"/>
            <a:ext cx="1960441" cy="2510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descr="O:\dataz\pictures\zoos\San_Diego_Zoo_entrance_eleph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221088"/>
            <a:ext cx="4392488" cy="2510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19621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4000" b="1" dirty="0" smtClean="0"/>
              <a:t>Games</a:t>
            </a:r>
            <a:endParaRPr lang="en-GB" sz="4000" b="1" dirty="0"/>
          </a:p>
        </p:txBody>
      </p:sp>
      <p:sp>
        <p:nvSpPr>
          <p:cNvPr id="3" name="Zástupný symbol pro obsah 2"/>
          <p:cNvSpPr>
            <a:spLocks noGrp="1"/>
          </p:cNvSpPr>
          <p:nvPr>
            <p:ph sz="quarter" idx="1"/>
          </p:nvPr>
        </p:nvSpPr>
        <p:spPr>
          <a:xfrm>
            <a:off x="457199" y="1600200"/>
            <a:ext cx="8145887" cy="4873752"/>
          </a:xfrm>
        </p:spPr>
        <p:txBody>
          <a:bodyPr>
            <a:normAutofit lnSpcReduction="10000"/>
          </a:bodyPr>
          <a:lstStyle/>
          <a:p>
            <a:r>
              <a:rPr lang="en-GB" dirty="0" smtClean="0"/>
              <a:t>a game is structured playing, usually undertaken for enjoyment and sometimes used as an educational tool</a:t>
            </a:r>
          </a:p>
          <a:p>
            <a:r>
              <a:rPr lang="en-GB" dirty="0" smtClean="0"/>
              <a:t>games generally involve mental or physical stimulation, often both</a:t>
            </a:r>
          </a:p>
          <a:p>
            <a:r>
              <a:rPr lang="cs-CZ" dirty="0"/>
              <a:t>m</a:t>
            </a:r>
            <a:r>
              <a:rPr lang="en-GB" dirty="0" smtClean="0"/>
              <a:t>any games help </a:t>
            </a:r>
            <a:r>
              <a:rPr lang="cs-CZ" dirty="0" smtClean="0"/>
              <a:t>to </a:t>
            </a:r>
            <a:r>
              <a:rPr lang="en-GB" dirty="0" smtClean="0"/>
              <a:t>develop practical skills or serve as a form of exercise</a:t>
            </a:r>
          </a:p>
          <a:p>
            <a:endParaRPr lang="en-GB" dirty="0" smtClean="0"/>
          </a:p>
          <a:p>
            <a:pPr marL="0" indent="0">
              <a:buNone/>
            </a:pPr>
            <a:r>
              <a:rPr lang="en-GB" dirty="0" smtClean="0"/>
              <a:t>Types of games:</a:t>
            </a:r>
          </a:p>
          <a:p>
            <a:pPr marL="457200" indent="-457200">
              <a:buAutoNum type="arabicParenR"/>
            </a:pPr>
            <a:r>
              <a:rPr lang="en-GB" dirty="0" smtClean="0"/>
              <a:t>sports</a:t>
            </a:r>
          </a:p>
          <a:p>
            <a:pPr marL="457200" indent="-457200">
              <a:buAutoNum type="arabicParenR"/>
            </a:pPr>
            <a:r>
              <a:rPr lang="en-GB" dirty="0" smtClean="0"/>
              <a:t>table</a:t>
            </a:r>
            <a:r>
              <a:rPr lang="cs-CZ" dirty="0" smtClean="0"/>
              <a:t>-</a:t>
            </a:r>
            <a:r>
              <a:rPr lang="en-GB" dirty="0" smtClean="0"/>
              <a:t>top games</a:t>
            </a:r>
          </a:p>
          <a:p>
            <a:pPr lvl="1"/>
            <a:r>
              <a:rPr lang="en-GB" dirty="0" smtClean="0"/>
              <a:t>board games, card games, dice games</a:t>
            </a:r>
            <a:r>
              <a:rPr lang="en-GB" smtClean="0"/>
              <a:t>, guess </a:t>
            </a:r>
            <a:r>
              <a:rPr lang="en-GB" dirty="0" smtClean="0"/>
              <a:t>games</a:t>
            </a:r>
          </a:p>
          <a:p>
            <a:pPr marL="457200" indent="-457200">
              <a:buFont typeface="+mj-lt"/>
              <a:buAutoNum type="arabicParenR"/>
            </a:pPr>
            <a:r>
              <a:rPr lang="en-GB" dirty="0" smtClean="0"/>
              <a:t>video games</a:t>
            </a:r>
          </a:p>
          <a:p>
            <a:pPr lvl="1"/>
            <a:endParaRPr lang="cs-CZ" dirty="0"/>
          </a:p>
          <a:p>
            <a:pPr marL="365760" lvl="1" indent="0">
              <a:buNone/>
            </a:pPr>
            <a:endParaRPr lang="cs-CZ" dirty="0" smtClean="0"/>
          </a:p>
        </p:txBody>
      </p:sp>
      <p:pic>
        <p:nvPicPr>
          <p:cNvPr id="1026" name="Picture 2" descr="O:\dataz\pictures\games\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659335"/>
            <a:ext cx="1944216" cy="14516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O:\dataz\pictures\games\Playing-Cards-1129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6631" y="3557084"/>
            <a:ext cx="165618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325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Games</a:t>
            </a:r>
            <a:endParaRPr lang="en-GB" b="1" dirty="0"/>
          </a:p>
        </p:txBody>
      </p:sp>
      <p:sp>
        <p:nvSpPr>
          <p:cNvPr id="3" name="Zástupný symbol pro obsah 2"/>
          <p:cNvSpPr>
            <a:spLocks noGrp="1"/>
          </p:cNvSpPr>
          <p:nvPr>
            <p:ph sz="quarter" idx="1"/>
          </p:nvPr>
        </p:nvSpPr>
        <p:spPr/>
        <p:txBody>
          <a:bodyPr/>
          <a:lstStyle/>
          <a:p>
            <a:r>
              <a:rPr lang="en-GB" dirty="0" smtClean="0"/>
              <a:t>another way how to divide games:</a:t>
            </a:r>
          </a:p>
          <a:p>
            <a:pPr lvl="1"/>
            <a:r>
              <a:rPr lang="en-GB" dirty="0" smtClean="0"/>
              <a:t>single</a:t>
            </a:r>
            <a:r>
              <a:rPr lang="cs-CZ" dirty="0" smtClean="0"/>
              <a:t>-</a:t>
            </a:r>
            <a:r>
              <a:rPr lang="en-GB" dirty="0" smtClean="0"/>
              <a:t>player</a:t>
            </a:r>
            <a:r>
              <a:rPr lang="cs-CZ" dirty="0" smtClean="0"/>
              <a:t> </a:t>
            </a:r>
            <a:r>
              <a:rPr lang="en-GB" dirty="0" smtClean="0"/>
              <a:t>games</a:t>
            </a:r>
          </a:p>
          <a:p>
            <a:pPr lvl="1"/>
            <a:r>
              <a:rPr lang="en-GB" dirty="0" smtClean="0"/>
              <a:t>multi</a:t>
            </a:r>
            <a:r>
              <a:rPr lang="cs-CZ" dirty="0" smtClean="0"/>
              <a:t>-</a:t>
            </a:r>
            <a:r>
              <a:rPr lang="en-GB" dirty="0" smtClean="0"/>
              <a:t>player</a:t>
            </a:r>
            <a:r>
              <a:rPr lang="cs-CZ" dirty="0" smtClean="0"/>
              <a:t> </a:t>
            </a:r>
            <a:r>
              <a:rPr lang="en-GB" dirty="0" smtClean="0"/>
              <a:t>games</a:t>
            </a:r>
            <a:endParaRPr lang="cs-CZ" dirty="0"/>
          </a:p>
          <a:p>
            <a:r>
              <a:rPr lang="en-GB" dirty="0" smtClean="0"/>
              <a:t>special types:</a:t>
            </a:r>
          </a:p>
          <a:p>
            <a:pPr lvl="1"/>
            <a:r>
              <a:rPr lang="en-GB" dirty="0" smtClean="0"/>
              <a:t>role-playing games</a:t>
            </a:r>
          </a:p>
          <a:p>
            <a:pPr lvl="1"/>
            <a:r>
              <a:rPr lang="en-GB" dirty="0" smtClean="0"/>
              <a:t>simulation games</a:t>
            </a:r>
          </a:p>
          <a:p>
            <a:pPr lvl="1"/>
            <a:r>
              <a:rPr lang="en-GB" dirty="0" smtClean="0"/>
              <a:t>business games</a:t>
            </a:r>
            <a:endParaRPr lang="en-GB" dirty="0"/>
          </a:p>
        </p:txBody>
      </p:sp>
      <p:pic>
        <p:nvPicPr>
          <p:cNvPr id="2050" name="Picture 2" descr="O:\dataz\pictures\games\Tug-of-w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449688"/>
            <a:ext cx="3024336" cy="2268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descr="O:\dataz\pictures\games\Video-Game-Collages-video-games-22728041-1024-7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645024"/>
            <a:ext cx="4097222" cy="30729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dataz\pictures\game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187" y="1484784"/>
            <a:ext cx="2769035" cy="198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164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95536" y="116632"/>
            <a:ext cx="7467600" cy="490066"/>
          </a:xfrm>
        </p:spPr>
        <p:txBody>
          <a:bodyPr>
            <a:noAutofit/>
          </a:bodyPr>
          <a:lstStyle/>
          <a:p>
            <a:r>
              <a:rPr lang="cs-CZ" b="1" dirty="0" smtClean="0"/>
              <a:t>Mind map</a:t>
            </a:r>
            <a:endParaRPr lang="cs-CZ" b="1" dirty="0"/>
          </a:p>
        </p:txBody>
      </p:sp>
      <p:graphicFrame>
        <p:nvGraphicFramePr>
          <p:cNvPr id="5" name="Diagram 4"/>
          <p:cNvGraphicFramePr/>
          <p:nvPr>
            <p:extLst>
              <p:ext uri="{D42A27DB-BD31-4B8C-83A1-F6EECF244321}">
                <p14:modId xmlns:p14="http://schemas.microsoft.com/office/powerpoint/2010/main" val="2317445308"/>
              </p:ext>
            </p:extLst>
          </p:nvPr>
        </p:nvGraphicFramePr>
        <p:xfrm>
          <a:off x="-900608" y="620631"/>
          <a:ext cx="813690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004048" y="116632"/>
            <a:ext cx="3541354" cy="1200329"/>
          </a:xfrm>
          <a:prstGeom prst="rect">
            <a:avLst/>
          </a:prstGeom>
          <a:noFill/>
        </p:spPr>
        <p:txBody>
          <a:bodyPr wrap="none" rtlCol="0">
            <a:spAutoFit/>
          </a:bodyPr>
          <a:lstStyle/>
          <a:p>
            <a:pPr marL="285750" indent="-285750">
              <a:buFont typeface="Arial" panose="020B0604020202020204" pitchFamily="34" charset="0"/>
              <a:buChar char="•"/>
            </a:pPr>
            <a:r>
              <a:rPr lang="en-GB" dirty="0" smtClean="0"/>
              <a:t>description </a:t>
            </a:r>
          </a:p>
          <a:p>
            <a:pPr marL="742950" lvl="1" indent="-285750">
              <a:buFont typeface="Arial" panose="020B0604020202020204" pitchFamily="34" charset="0"/>
              <a:buChar char="•"/>
            </a:pPr>
            <a:r>
              <a:rPr lang="en-GB" dirty="0" smtClean="0"/>
              <a:t>what, where, who</a:t>
            </a:r>
          </a:p>
          <a:p>
            <a:pPr marL="742950" lvl="1" indent="-285750">
              <a:buFont typeface="Arial" panose="020B0604020202020204" pitchFamily="34" charset="0"/>
              <a:buChar char="•"/>
            </a:pPr>
            <a:r>
              <a:rPr lang="en-GB" dirty="0" smtClean="0"/>
              <a:t>if they are divided: how?</a:t>
            </a:r>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301748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4000" b="1" dirty="0" smtClean="0"/>
              <a:t>Questions</a:t>
            </a:r>
            <a:endParaRPr lang="en-GB" sz="4000" b="1" dirty="0"/>
          </a:p>
        </p:txBody>
      </p:sp>
      <p:sp>
        <p:nvSpPr>
          <p:cNvPr id="4" name="Zástupný symbol pro obsah 3"/>
          <p:cNvSpPr>
            <a:spLocks noGrp="1"/>
          </p:cNvSpPr>
          <p:nvPr>
            <p:ph sz="quarter" idx="1"/>
          </p:nvPr>
        </p:nvSpPr>
        <p:spPr/>
        <p:txBody>
          <a:bodyPr>
            <a:normAutofit/>
          </a:bodyPr>
          <a:lstStyle/>
          <a:p>
            <a:pPr marL="514350" indent="-514350">
              <a:buAutoNum type="arabicParenR"/>
            </a:pPr>
            <a:r>
              <a:rPr lang="en-US" sz="2800" dirty="0" smtClean="0"/>
              <a:t>Is </a:t>
            </a:r>
            <a:r>
              <a:rPr lang="en-US" sz="2800" dirty="0"/>
              <a:t>culture a part of your life</a:t>
            </a:r>
            <a:r>
              <a:rPr lang="en-US" sz="2800" dirty="0" smtClean="0"/>
              <a:t>?</a:t>
            </a:r>
            <a:r>
              <a:rPr lang="cs-CZ" sz="2800" dirty="0" smtClean="0"/>
              <a:t> </a:t>
            </a:r>
            <a:r>
              <a:rPr lang="en-GB" sz="2800" dirty="0" smtClean="0"/>
              <a:t>If yes, what do you do?</a:t>
            </a:r>
          </a:p>
          <a:p>
            <a:pPr marL="514350" indent="-514350">
              <a:buAutoNum type="arabicParenR"/>
            </a:pPr>
            <a:r>
              <a:rPr lang="en-US" sz="2800" dirty="0" smtClean="0"/>
              <a:t>Do </a:t>
            </a:r>
            <a:r>
              <a:rPr lang="en-US" sz="2800" dirty="0"/>
              <a:t>you think that cinemas and </a:t>
            </a:r>
            <a:r>
              <a:rPr lang="en-GB" sz="2800" dirty="0" smtClean="0"/>
              <a:t>theatres</a:t>
            </a:r>
            <a:r>
              <a:rPr lang="cs-CZ" sz="2800" dirty="0" smtClean="0"/>
              <a:t> </a:t>
            </a:r>
            <a:r>
              <a:rPr lang="en-US" sz="2800" dirty="0" smtClean="0"/>
              <a:t>will </a:t>
            </a:r>
            <a:r>
              <a:rPr lang="en-GB" sz="2800" dirty="0" smtClean="0"/>
              <a:t>still</a:t>
            </a:r>
            <a:r>
              <a:rPr lang="cs-CZ" sz="2800" dirty="0" smtClean="0"/>
              <a:t> </a:t>
            </a:r>
            <a:r>
              <a:rPr lang="en-US" sz="2800" dirty="0" smtClean="0"/>
              <a:t>exist </a:t>
            </a:r>
            <a:r>
              <a:rPr lang="en-US" sz="2800" dirty="0"/>
              <a:t>in the next 20 </a:t>
            </a:r>
            <a:r>
              <a:rPr lang="en-US" sz="2800" dirty="0" smtClean="0"/>
              <a:t>years</a:t>
            </a:r>
            <a:r>
              <a:rPr lang="cs-CZ" sz="2800" dirty="0"/>
              <a:t> </a:t>
            </a:r>
            <a:r>
              <a:rPr lang="en-GB" sz="2800" dirty="0" smtClean="0"/>
              <a:t>or they will be replaced by something new?</a:t>
            </a:r>
          </a:p>
          <a:p>
            <a:pPr marL="514350" indent="-514350">
              <a:buAutoNum type="arabicParenR"/>
            </a:pPr>
            <a:r>
              <a:rPr lang="en-GB" sz="2800" dirty="0" smtClean="0"/>
              <a:t>What styles of music do you like? What you don</a:t>
            </a:r>
            <a:r>
              <a:rPr lang="en-GB" sz="2800" dirty="0"/>
              <a:t>'</a:t>
            </a:r>
            <a:r>
              <a:rPr lang="en-GB" sz="2800" dirty="0" smtClean="0"/>
              <a:t>t like? Why?</a:t>
            </a:r>
          </a:p>
          <a:p>
            <a:pPr marL="514350" indent="-514350">
              <a:buAutoNum type="arabicParenR"/>
            </a:pPr>
            <a:r>
              <a:rPr lang="en-GB" sz="2800" dirty="0" smtClean="0"/>
              <a:t>Have you </a:t>
            </a:r>
            <a:r>
              <a:rPr lang="cs-CZ" sz="2800" dirty="0" err="1" smtClean="0"/>
              <a:t>got</a:t>
            </a:r>
            <a:r>
              <a:rPr lang="cs-CZ" sz="2800" smtClean="0"/>
              <a:t> </a:t>
            </a:r>
            <a:r>
              <a:rPr lang="en-GB" sz="2800" smtClean="0"/>
              <a:t>any </a:t>
            </a:r>
            <a:r>
              <a:rPr lang="en-GB" sz="2800" dirty="0" smtClean="0"/>
              <a:t>favourite</a:t>
            </a:r>
            <a:r>
              <a:rPr lang="cs-CZ" sz="2800" dirty="0" smtClean="0"/>
              <a:t> </a:t>
            </a:r>
            <a:r>
              <a:rPr lang="en-GB" sz="2800" dirty="0" smtClean="0"/>
              <a:t>artists or places connected to culture? Why do you like them?</a:t>
            </a:r>
            <a:endParaRPr lang="en-GB" sz="2800" dirty="0"/>
          </a:p>
        </p:txBody>
      </p:sp>
    </p:spTree>
    <p:extLst>
      <p:ext uri="{BB962C8B-B14F-4D97-AF65-F5344CB8AC3E}">
        <p14:creationId xmlns:p14="http://schemas.microsoft.com/office/powerpoint/2010/main" val="168509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4000" b="1" dirty="0" smtClean="0"/>
              <a:t>History</a:t>
            </a:r>
            <a:endParaRPr lang="en-GB" sz="4000" b="1" dirty="0"/>
          </a:p>
        </p:txBody>
      </p:sp>
      <p:sp>
        <p:nvSpPr>
          <p:cNvPr id="3" name="Zástupný symbol pro obsah 2"/>
          <p:cNvSpPr>
            <a:spLocks noGrp="1"/>
          </p:cNvSpPr>
          <p:nvPr>
            <p:ph sz="quarter" idx="1"/>
          </p:nvPr>
        </p:nvSpPr>
        <p:spPr/>
        <p:txBody>
          <a:bodyPr/>
          <a:lstStyle/>
          <a:p>
            <a:r>
              <a:rPr lang="en-GB" sz="1700" dirty="0" smtClean="0"/>
              <a:t>as everything, culture changes with time – not only because of that we can find out </a:t>
            </a:r>
            <a:r>
              <a:rPr lang="cs-CZ" sz="1700" dirty="0" smtClean="0"/>
              <a:t>a </a:t>
            </a:r>
            <a:r>
              <a:rPr lang="en-GB" sz="1700" dirty="0" smtClean="0"/>
              <a:t>lot of information about ancient nations from learning their culture</a:t>
            </a:r>
          </a:p>
          <a:p>
            <a:pPr marL="0" indent="0">
              <a:buNone/>
            </a:pPr>
            <a:endParaRPr lang="cs-CZ" dirty="0"/>
          </a:p>
          <a:p>
            <a:pPr marL="0" indent="0">
              <a:buNone/>
            </a:pPr>
            <a:r>
              <a:rPr lang="en-GB" b="1" dirty="0" smtClean="0"/>
              <a:t>Gladiatorial games</a:t>
            </a:r>
          </a:p>
          <a:p>
            <a:r>
              <a:rPr lang="en-GB" sz="1700" dirty="0" smtClean="0"/>
              <a:t>gladiators entertained audiences in the Roman Empire in violent confrontations with other gladiators, wild animals or condemned criminals</a:t>
            </a:r>
          </a:p>
          <a:p>
            <a:r>
              <a:rPr lang="en-GB" sz="1700" dirty="0" smtClean="0"/>
              <a:t>some gladiators were volunteers, but most of them were slaves</a:t>
            </a:r>
          </a:p>
          <a:p>
            <a:endParaRPr lang="en-GB" sz="1700" dirty="0" smtClean="0"/>
          </a:p>
          <a:p>
            <a:pPr marL="0" indent="0">
              <a:buNone/>
            </a:pPr>
            <a:r>
              <a:rPr lang="en-GB" b="1" dirty="0" smtClean="0"/>
              <a:t>Hunting</a:t>
            </a:r>
          </a:p>
          <a:p>
            <a:r>
              <a:rPr lang="en-GB" sz="1700" dirty="0" smtClean="0"/>
              <a:t>used to be one of the most favourite entertainment of nobility</a:t>
            </a:r>
          </a:p>
          <a:p>
            <a:r>
              <a:rPr lang="en-GB" sz="1700" dirty="0" smtClean="0"/>
              <a:t>nowadays it still exists but in smaller extent and more for money than for fun (= poaching)</a:t>
            </a:r>
            <a:endParaRPr lang="en-GB" sz="1700" dirty="0"/>
          </a:p>
        </p:txBody>
      </p:sp>
    </p:spTree>
    <p:extLst>
      <p:ext uri="{BB962C8B-B14F-4D97-AF65-F5344CB8AC3E}">
        <p14:creationId xmlns:p14="http://schemas.microsoft.com/office/powerpoint/2010/main" val="356962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2400" dirty="0" smtClean="0"/>
              <a:t>Thank you for your attention…</a:t>
            </a:r>
            <a:endParaRPr lang="en-GB" sz="2400" dirty="0"/>
          </a:p>
        </p:txBody>
      </p:sp>
      <p:sp>
        <p:nvSpPr>
          <p:cNvPr id="4" name="Zástupný symbol pro text 3"/>
          <p:cNvSpPr>
            <a:spLocks noGrp="1"/>
          </p:cNvSpPr>
          <p:nvPr>
            <p:ph type="body" idx="1"/>
          </p:nvPr>
        </p:nvSpPr>
        <p:spPr>
          <a:xfrm>
            <a:off x="2286000" y="5010150"/>
            <a:ext cx="6318448" cy="1371600"/>
          </a:xfrm>
        </p:spPr>
        <p:txBody>
          <a:bodyPr>
            <a:normAutofit lnSpcReduction="10000"/>
          </a:bodyPr>
          <a:lstStyle/>
          <a:p>
            <a:r>
              <a:rPr lang="en-GB" dirty="0" smtClean="0"/>
              <a:t>…hope, you</a:t>
            </a:r>
            <a:r>
              <a:rPr lang="en-GB" dirty="0"/>
              <a:t>'</a:t>
            </a:r>
            <a:r>
              <a:rPr lang="en-GB" dirty="0" smtClean="0"/>
              <a:t>ve enjoyed it and learned something. </a:t>
            </a:r>
            <a:r>
              <a:rPr lang="en-GB" dirty="0" smtClean="0">
                <a:sym typeface="Wingdings" pitchFamily="2" charset="2"/>
              </a:rPr>
              <a:t></a:t>
            </a:r>
          </a:p>
          <a:p>
            <a:endParaRPr lang="en-GB" dirty="0" smtClean="0">
              <a:sym typeface="Wingdings" pitchFamily="2" charset="2"/>
            </a:endParaRPr>
          </a:p>
          <a:p>
            <a:endParaRPr lang="en-GB" dirty="0" smtClean="0">
              <a:sym typeface="Wingdings" pitchFamily="2" charset="2"/>
            </a:endParaRPr>
          </a:p>
          <a:p>
            <a:r>
              <a:rPr lang="en-GB" dirty="0" smtClean="0">
                <a:sym typeface="Wingdings" pitchFamily="2" charset="2"/>
              </a:rPr>
              <a:t>(If you have a question, don</a:t>
            </a:r>
            <a:r>
              <a:rPr lang="en-GB" dirty="0"/>
              <a:t>'</a:t>
            </a:r>
            <a:r>
              <a:rPr lang="en-GB" dirty="0" smtClean="0">
                <a:sym typeface="Wingdings" pitchFamily="2" charset="2"/>
              </a:rPr>
              <a:t>t be afraid to ask..)</a:t>
            </a:r>
            <a:endParaRPr lang="en-GB" dirty="0"/>
          </a:p>
        </p:txBody>
      </p:sp>
      <p:pic>
        <p:nvPicPr>
          <p:cNvPr id="1027" name="Picture 3" descr="O:\dataz\Culture_by_Aagaard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987" y="188640"/>
            <a:ext cx="6273874" cy="41810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546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4000" b="1" dirty="0" smtClean="0"/>
              <a:t>Literature</a:t>
            </a:r>
            <a:endParaRPr lang="en-GB" sz="4000" b="1" dirty="0"/>
          </a:p>
        </p:txBody>
      </p:sp>
      <p:sp>
        <p:nvSpPr>
          <p:cNvPr id="3" name="Zástupný symbol pro obsah 2"/>
          <p:cNvSpPr>
            <a:spLocks noGrp="1"/>
          </p:cNvSpPr>
          <p:nvPr>
            <p:ph sz="quarter" idx="1"/>
          </p:nvPr>
        </p:nvSpPr>
        <p:spPr/>
        <p:txBody>
          <a:bodyPr>
            <a:normAutofit fontScale="70000" lnSpcReduction="20000"/>
          </a:bodyPr>
          <a:lstStyle/>
          <a:p>
            <a:r>
              <a:rPr lang="en-GB" dirty="0" smtClean="0"/>
              <a:t>art of written work</a:t>
            </a:r>
          </a:p>
          <a:p>
            <a:r>
              <a:rPr lang="en-GB" dirty="0" smtClean="0"/>
              <a:t>main types of literature:</a:t>
            </a:r>
          </a:p>
          <a:p>
            <a:pPr lvl="1"/>
            <a:r>
              <a:rPr lang="en-GB" b="1" dirty="0" smtClean="0"/>
              <a:t>prose</a:t>
            </a:r>
          </a:p>
          <a:p>
            <a:pPr lvl="2"/>
            <a:r>
              <a:rPr lang="en-GB" dirty="0" smtClean="0"/>
              <a:t>novels, essays, short stories, …</a:t>
            </a:r>
          </a:p>
          <a:p>
            <a:pPr lvl="2"/>
            <a:r>
              <a:rPr lang="en-GB" dirty="0" smtClean="0"/>
              <a:t>famous writers:</a:t>
            </a:r>
          </a:p>
          <a:p>
            <a:pPr lvl="3"/>
            <a:r>
              <a:rPr lang="en-GB" dirty="0" smtClean="0"/>
              <a:t>CZ: </a:t>
            </a:r>
            <a:r>
              <a:rPr lang="en-GB" dirty="0" err="1" smtClean="0"/>
              <a:t>Jaroslav</a:t>
            </a:r>
            <a:r>
              <a:rPr lang="en-GB" dirty="0" smtClean="0"/>
              <a:t> </a:t>
            </a:r>
            <a:r>
              <a:rPr lang="en-GB" dirty="0" err="1" smtClean="0"/>
              <a:t>Hašek</a:t>
            </a:r>
            <a:r>
              <a:rPr lang="en-GB" dirty="0" smtClean="0"/>
              <a:t> – „The good soldier </a:t>
            </a:r>
            <a:r>
              <a:rPr lang="en-GB" dirty="0" err="1" smtClean="0"/>
              <a:t>Schweik</a:t>
            </a:r>
            <a:r>
              <a:rPr lang="en-GB" dirty="0" smtClean="0"/>
              <a:t>“ </a:t>
            </a:r>
          </a:p>
          <a:p>
            <a:pPr lvl="3"/>
            <a:r>
              <a:rPr lang="en-GB" dirty="0" smtClean="0"/>
              <a:t>UK: George Orwell – „1984“, „Animal farm“</a:t>
            </a:r>
          </a:p>
          <a:p>
            <a:pPr lvl="3"/>
            <a:r>
              <a:rPr lang="en-GB" dirty="0" smtClean="0"/>
              <a:t>USA: Ernest Hemingway – „The old man and the sea“</a:t>
            </a:r>
          </a:p>
          <a:p>
            <a:pPr lvl="1"/>
            <a:r>
              <a:rPr lang="en-GB" b="1" dirty="0" smtClean="0"/>
              <a:t>poetry</a:t>
            </a:r>
          </a:p>
          <a:p>
            <a:pPr lvl="2"/>
            <a:r>
              <a:rPr lang="en-GB" dirty="0" smtClean="0"/>
              <a:t>poem, elegy, …</a:t>
            </a:r>
          </a:p>
          <a:p>
            <a:pPr lvl="2"/>
            <a:r>
              <a:rPr lang="en-GB" dirty="0" smtClean="0"/>
              <a:t>famous poets:</a:t>
            </a:r>
          </a:p>
          <a:p>
            <a:pPr lvl="3"/>
            <a:r>
              <a:rPr lang="en-GB" dirty="0" smtClean="0"/>
              <a:t>CZ: </a:t>
            </a:r>
            <a:r>
              <a:rPr lang="en-GB" dirty="0" err="1" smtClean="0"/>
              <a:t>Karel</a:t>
            </a:r>
            <a:r>
              <a:rPr lang="en-GB" dirty="0" smtClean="0"/>
              <a:t> </a:t>
            </a:r>
            <a:r>
              <a:rPr lang="en-GB" dirty="0" err="1" smtClean="0"/>
              <a:t>Jaromír</a:t>
            </a:r>
            <a:r>
              <a:rPr lang="en-GB" dirty="0" smtClean="0"/>
              <a:t> </a:t>
            </a:r>
            <a:r>
              <a:rPr lang="en-GB" dirty="0" err="1" smtClean="0"/>
              <a:t>Erben</a:t>
            </a:r>
            <a:r>
              <a:rPr lang="en-GB" dirty="0" smtClean="0"/>
              <a:t> – „Bouquet“</a:t>
            </a:r>
          </a:p>
          <a:p>
            <a:pPr lvl="3"/>
            <a:r>
              <a:rPr lang="en-GB" dirty="0" smtClean="0"/>
              <a:t>UK: Geoffrey Chaucer – „The Canterbury tales“</a:t>
            </a:r>
          </a:p>
          <a:p>
            <a:pPr lvl="3"/>
            <a:r>
              <a:rPr lang="en-GB" dirty="0" smtClean="0"/>
              <a:t>USA: Edgar Allan Poe – „The Raven“</a:t>
            </a:r>
          </a:p>
          <a:p>
            <a:pPr lvl="1"/>
            <a:r>
              <a:rPr lang="en-GB" b="1" dirty="0" smtClean="0"/>
              <a:t>drama</a:t>
            </a:r>
          </a:p>
          <a:p>
            <a:pPr lvl="2"/>
            <a:r>
              <a:rPr lang="en-GB" dirty="0" smtClean="0"/>
              <a:t>drama, opera,  …</a:t>
            </a:r>
          </a:p>
          <a:p>
            <a:pPr lvl="2"/>
            <a:r>
              <a:rPr lang="en-GB" dirty="0" smtClean="0"/>
              <a:t>famous playwrights:</a:t>
            </a:r>
          </a:p>
          <a:p>
            <a:pPr lvl="3"/>
            <a:r>
              <a:rPr lang="en-GB" dirty="0" smtClean="0"/>
              <a:t>CZ: </a:t>
            </a:r>
            <a:r>
              <a:rPr lang="en-GB" dirty="0" err="1" smtClean="0"/>
              <a:t>Karel</a:t>
            </a:r>
            <a:r>
              <a:rPr lang="en-GB" dirty="0" smtClean="0"/>
              <a:t> </a:t>
            </a:r>
            <a:r>
              <a:rPr lang="en-GB" dirty="0" err="1" smtClean="0"/>
              <a:t>Čapek</a:t>
            </a:r>
            <a:r>
              <a:rPr lang="en-GB" dirty="0" smtClean="0"/>
              <a:t> – „R.U.R.“</a:t>
            </a:r>
          </a:p>
          <a:p>
            <a:pPr lvl="3"/>
            <a:r>
              <a:rPr lang="en-GB" dirty="0" smtClean="0"/>
              <a:t>UK: George Bernard Shaw – „Pygmalion“</a:t>
            </a:r>
          </a:p>
          <a:p>
            <a:pPr lvl="3"/>
            <a:r>
              <a:rPr lang="en-GB" dirty="0" smtClean="0"/>
              <a:t>USA: </a:t>
            </a:r>
            <a:r>
              <a:rPr lang="cs-CZ" dirty="0" smtClean="0"/>
              <a:t>Edward </a:t>
            </a:r>
            <a:r>
              <a:rPr lang="cs-CZ" dirty="0" err="1" smtClean="0"/>
              <a:t>Albee</a:t>
            </a:r>
            <a:r>
              <a:rPr lang="cs-CZ" dirty="0" smtClean="0"/>
              <a:t> – </a:t>
            </a:r>
            <a:r>
              <a:rPr lang="en-GB" dirty="0" smtClean="0"/>
              <a:t>„The American dream</a:t>
            </a:r>
            <a:r>
              <a:rPr lang="cs-CZ" dirty="0" smtClean="0"/>
              <a:t>“</a:t>
            </a:r>
            <a:endParaRPr lang="en-GB" dirty="0" smtClean="0"/>
          </a:p>
          <a:p>
            <a:r>
              <a:rPr lang="en-GB" dirty="0" smtClean="0"/>
              <a:t>fiction x non-fiction</a:t>
            </a:r>
          </a:p>
          <a:p>
            <a:r>
              <a:rPr lang="en-GB" dirty="0" smtClean="0"/>
              <a:t>book: hardback x paperback</a:t>
            </a:r>
          </a:p>
          <a:p>
            <a:endParaRPr lang="cs-CZ" dirty="0" smtClean="0"/>
          </a:p>
        </p:txBody>
      </p:sp>
    </p:spTree>
    <p:extLst>
      <p:ext uri="{BB962C8B-B14F-4D97-AF65-F5344CB8AC3E}">
        <p14:creationId xmlns:p14="http://schemas.microsoft.com/office/powerpoint/2010/main" val="338125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4000" b="1" dirty="0" smtClean="0"/>
              <a:t>Visual art</a:t>
            </a:r>
            <a:endParaRPr lang="en-GB" sz="4000" b="1" dirty="0"/>
          </a:p>
        </p:txBody>
      </p:sp>
      <p:sp>
        <p:nvSpPr>
          <p:cNvPr id="3" name="Zástupný symbol pro obsah 2"/>
          <p:cNvSpPr>
            <a:spLocks noGrp="1"/>
          </p:cNvSpPr>
          <p:nvPr>
            <p:ph sz="quarter" idx="1"/>
          </p:nvPr>
        </p:nvSpPr>
        <p:spPr/>
        <p:txBody>
          <a:bodyPr/>
          <a:lstStyle/>
          <a:p>
            <a:r>
              <a:rPr lang="en-GB" dirty="0" smtClean="0"/>
              <a:t>includes: paintings, sculptures, photos, mosaic, tapestry, sketch, mural, …</a:t>
            </a:r>
          </a:p>
          <a:p>
            <a:r>
              <a:rPr lang="en-GB" dirty="0" smtClean="0"/>
              <a:t>types of paintings: landscape, oil painting, portrait, abstract art, watercolour, still life, …</a:t>
            </a:r>
          </a:p>
          <a:p>
            <a:r>
              <a:rPr lang="en-GB" dirty="0" smtClean="0"/>
              <a:t>famous artists:</a:t>
            </a:r>
          </a:p>
          <a:p>
            <a:pPr lvl="1"/>
            <a:r>
              <a:rPr lang="en-GB" dirty="0" smtClean="0"/>
              <a:t>USA: James Coleman</a:t>
            </a:r>
          </a:p>
          <a:p>
            <a:pPr lvl="1"/>
            <a:r>
              <a:rPr lang="en-GB" dirty="0" smtClean="0"/>
              <a:t>CZ: </a:t>
            </a:r>
            <a:r>
              <a:rPr lang="en-GB" dirty="0" err="1" smtClean="0"/>
              <a:t>Alfons</a:t>
            </a:r>
            <a:r>
              <a:rPr lang="en-GB" dirty="0" smtClean="0"/>
              <a:t> </a:t>
            </a:r>
            <a:r>
              <a:rPr lang="en-GB" dirty="0" err="1" smtClean="0"/>
              <a:t>Mucha</a:t>
            </a:r>
            <a:r>
              <a:rPr lang="en-GB" dirty="0" smtClean="0"/>
              <a:t>, Josef </a:t>
            </a:r>
            <a:r>
              <a:rPr lang="en-GB" dirty="0" err="1" smtClean="0"/>
              <a:t>Václav</a:t>
            </a:r>
            <a:r>
              <a:rPr lang="en-GB" dirty="0" smtClean="0"/>
              <a:t> </a:t>
            </a:r>
            <a:r>
              <a:rPr lang="en-GB" dirty="0" err="1" smtClean="0"/>
              <a:t>Myslbek</a:t>
            </a:r>
            <a:r>
              <a:rPr lang="en-GB" dirty="0" smtClean="0"/>
              <a:t>, Jan </a:t>
            </a:r>
            <a:r>
              <a:rPr lang="en-GB" dirty="0" err="1" smtClean="0"/>
              <a:t>Saudek</a:t>
            </a:r>
            <a:endParaRPr lang="en-GB" dirty="0"/>
          </a:p>
        </p:txBody>
      </p:sp>
    </p:spTree>
    <p:extLst>
      <p:ext uri="{BB962C8B-B14F-4D97-AF65-F5344CB8AC3E}">
        <p14:creationId xmlns:p14="http://schemas.microsoft.com/office/powerpoint/2010/main" val="331367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7467600" cy="432048"/>
          </a:xfrm>
        </p:spPr>
        <p:txBody>
          <a:bodyPr>
            <a:normAutofit fontScale="90000"/>
          </a:bodyPr>
          <a:lstStyle/>
          <a:p>
            <a:r>
              <a:rPr lang="en-GB" dirty="0" smtClean="0"/>
              <a:t>Art - pictures</a:t>
            </a:r>
            <a:endParaRPr lang="en-GB" dirty="0"/>
          </a:p>
        </p:txBody>
      </p:sp>
      <p:pic>
        <p:nvPicPr>
          <p:cNvPr id="2050" name="Picture 2" descr="O:\dataz\pictures\art\Alfons_Mucha_-_1898_-_D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854516"/>
            <a:ext cx="2880320" cy="46784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dataz\pictures\art\23731fec13_80738468_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854516"/>
            <a:ext cx="3508859" cy="4678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81041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4000" b="1" dirty="0" smtClean="0"/>
              <a:t>Architecture</a:t>
            </a:r>
            <a:endParaRPr lang="en-GB" sz="4000" b="1" dirty="0"/>
          </a:p>
        </p:txBody>
      </p:sp>
      <p:sp>
        <p:nvSpPr>
          <p:cNvPr id="3" name="Zástupný symbol pro obsah 2"/>
          <p:cNvSpPr>
            <a:spLocks noGrp="1"/>
          </p:cNvSpPr>
          <p:nvPr>
            <p:ph sz="quarter" idx="1"/>
          </p:nvPr>
        </p:nvSpPr>
        <p:spPr/>
        <p:txBody>
          <a:bodyPr/>
          <a:lstStyle/>
          <a:p>
            <a:r>
              <a:rPr lang="en-GB" dirty="0" smtClean="0"/>
              <a:t>process of planning, designing and constructing of historical as well as modern buildings all around</a:t>
            </a:r>
            <a:r>
              <a:rPr lang="cs-CZ" dirty="0" smtClean="0"/>
              <a:t> </a:t>
            </a:r>
            <a:r>
              <a:rPr lang="en-GB" dirty="0" smtClean="0"/>
              <a:t>the world</a:t>
            </a:r>
          </a:p>
          <a:p>
            <a:r>
              <a:rPr lang="en-GB" dirty="0" smtClean="0"/>
              <a:t>we divide architecture according to the era, in which the</a:t>
            </a:r>
            <a:r>
              <a:rPr lang="cs-CZ" dirty="0" smtClean="0"/>
              <a:t> </a:t>
            </a:r>
            <a:r>
              <a:rPr lang="en-GB" dirty="0" smtClean="0"/>
              <a:t>building ha</a:t>
            </a:r>
            <a:r>
              <a:rPr lang="cs-CZ" dirty="0" smtClean="0"/>
              <a:t>s</a:t>
            </a:r>
            <a:r>
              <a:rPr lang="en-GB" dirty="0" smtClean="0"/>
              <a:t> been built</a:t>
            </a:r>
            <a:r>
              <a:rPr lang="cs-CZ" dirty="0" smtClean="0"/>
              <a:t>:</a:t>
            </a:r>
            <a:endParaRPr lang="en-GB" dirty="0" smtClean="0"/>
          </a:p>
          <a:p>
            <a:pPr lvl="1"/>
            <a:r>
              <a:rPr lang="en-GB" dirty="0" smtClean="0"/>
              <a:t>for example gothic, renaissance, baroque, neoclassical, modern or post-modern architecture</a:t>
            </a:r>
            <a:endParaRPr lang="cs-CZ" dirty="0" smtClean="0"/>
          </a:p>
          <a:p>
            <a:r>
              <a:rPr lang="en-GB" dirty="0" smtClean="0"/>
              <a:t>we can also divide it according to the geography:</a:t>
            </a:r>
          </a:p>
          <a:p>
            <a:pPr lvl="1"/>
            <a:r>
              <a:rPr lang="en-GB" dirty="0" smtClean="0"/>
              <a:t>Asian, Islamic etc.</a:t>
            </a:r>
            <a:endParaRPr lang="en-GB" dirty="0"/>
          </a:p>
        </p:txBody>
      </p:sp>
    </p:spTree>
    <p:extLst>
      <p:ext uri="{BB962C8B-B14F-4D97-AF65-F5344CB8AC3E}">
        <p14:creationId xmlns:p14="http://schemas.microsoft.com/office/powerpoint/2010/main" val="501825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smtClean="0"/>
              <a:t>Music</a:t>
            </a:r>
            <a:endParaRPr lang="cs-CZ" sz="4000" b="1" dirty="0"/>
          </a:p>
        </p:txBody>
      </p:sp>
      <p:sp>
        <p:nvSpPr>
          <p:cNvPr id="3" name="Zástupný symbol pro obsah 2"/>
          <p:cNvSpPr>
            <a:spLocks noGrp="1"/>
          </p:cNvSpPr>
          <p:nvPr>
            <p:ph sz="quarter" idx="1"/>
          </p:nvPr>
        </p:nvSpPr>
        <p:spPr>
          <a:xfrm>
            <a:off x="457200" y="1600200"/>
            <a:ext cx="8219256" cy="4873752"/>
          </a:xfrm>
        </p:spPr>
        <p:txBody>
          <a:bodyPr>
            <a:normAutofit fontScale="92500" lnSpcReduction="20000"/>
          </a:bodyPr>
          <a:lstStyle/>
          <a:p>
            <a:r>
              <a:rPr lang="en-GB" dirty="0" smtClean="0"/>
              <a:t>types of music: classical, pop, rock, rap, disco, </a:t>
            </a:r>
            <a:r>
              <a:rPr lang="en-GB" dirty="0" err="1" smtClean="0"/>
              <a:t>ska</a:t>
            </a:r>
            <a:r>
              <a:rPr lang="en-GB" dirty="0" smtClean="0"/>
              <a:t>, punk, jazz, folk, reggae, country, heavy metal, techno, </a:t>
            </a:r>
            <a:r>
              <a:rPr lang="en-GB" dirty="0" err="1" smtClean="0"/>
              <a:t>hardstyle</a:t>
            </a:r>
            <a:r>
              <a:rPr lang="en-GB" dirty="0" smtClean="0"/>
              <a:t>, </a:t>
            </a:r>
            <a:r>
              <a:rPr lang="en-GB" dirty="0" err="1" smtClean="0"/>
              <a:t>dubstep</a:t>
            </a:r>
            <a:r>
              <a:rPr lang="en-GB" dirty="0" smtClean="0"/>
              <a:t>, electronic etc..</a:t>
            </a:r>
          </a:p>
          <a:p>
            <a:r>
              <a:rPr lang="en-GB" dirty="0" smtClean="0"/>
              <a:t>places to listen to music: home, concerts, clubs, …</a:t>
            </a:r>
          </a:p>
          <a:p>
            <a:r>
              <a:rPr lang="en-GB" dirty="0" smtClean="0"/>
              <a:t>used also for music therapies to improve or maintain health</a:t>
            </a:r>
            <a:endParaRPr lang="cs-CZ" dirty="0" smtClean="0"/>
          </a:p>
          <a:p>
            <a:r>
              <a:rPr lang="en-GB" dirty="0" smtClean="0"/>
              <a:t>sometimes music also influences</a:t>
            </a:r>
            <a:r>
              <a:rPr lang="cs-CZ" dirty="0" smtClean="0"/>
              <a:t> </a:t>
            </a:r>
            <a:r>
              <a:rPr lang="en-GB" dirty="0" smtClean="0"/>
              <a:t>fashion</a:t>
            </a:r>
          </a:p>
          <a:p>
            <a:r>
              <a:rPr lang="en-GB" dirty="0" smtClean="0"/>
              <a:t>famous solo musicians:</a:t>
            </a:r>
          </a:p>
          <a:p>
            <a:pPr lvl="1"/>
            <a:r>
              <a:rPr lang="en-GB" dirty="0" smtClean="0"/>
              <a:t>UK: Jimmy Crawford, …</a:t>
            </a:r>
          </a:p>
          <a:p>
            <a:pPr lvl="1"/>
            <a:r>
              <a:rPr lang="en-GB" dirty="0" smtClean="0"/>
              <a:t>USA: Michael Jackson, Madonna, Sonny John Moore (</a:t>
            </a:r>
            <a:r>
              <a:rPr lang="en-GB" dirty="0" err="1" smtClean="0"/>
              <a:t>Skrillex</a:t>
            </a:r>
            <a:r>
              <a:rPr lang="en-GB" dirty="0" smtClean="0"/>
              <a:t>), …</a:t>
            </a:r>
          </a:p>
          <a:p>
            <a:pPr lvl="1"/>
            <a:r>
              <a:rPr lang="en-GB" dirty="0" smtClean="0"/>
              <a:t>CZ: </a:t>
            </a:r>
            <a:r>
              <a:rPr lang="en-GB" dirty="0" err="1" smtClean="0"/>
              <a:t>Jaromír</a:t>
            </a:r>
            <a:r>
              <a:rPr lang="en-GB" dirty="0" smtClean="0"/>
              <a:t> </a:t>
            </a:r>
            <a:r>
              <a:rPr lang="en-GB" dirty="0" err="1" smtClean="0"/>
              <a:t>Nohavica</a:t>
            </a:r>
            <a:r>
              <a:rPr lang="en-GB" dirty="0" smtClean="0"/>
              <a:t>, </a:t>
            </a:r>
            <a:r>
              <a:rPr lang="en-GB" dirty="0" err="1" smtClean="0"/>
              <a:t>Marpo</a:t>
            </a:r>
            <a:r>
              <a:rPr lang="en-GB" dirty="0" smtClean="0"/>
              <a:t>, …</a:t>
            </a:r>
          </a:p>
          <a:p>
            <a:r>
              <a:rPr lang="en-GB" dirty="0" smtClean="0"/>
              <a:t>famous bands:</a:t>
            </a:r>
          </a:p>
          <a:p>
            <a:pPr lvl="1"/>
            <a:r>
              <a:rPr lang="en-GB" dirty="0" smtClean="0"/>
              <a:t>UK: Queen , The Beatles, …</a:t>
            </a:r>
          </a:p>
          <a:p>
            <a:pPr lvl="1"/>
            <a:r>
              <a:rPr lang="en-GB" dirty="0" smtClean="0"/>
              <a:t>USA: </a:t>
            </a:r>
            <a:r>
              <a:rPr lang="en-GB" dirty="0" err="1" smtClean="0"/>
              <a:t>Linkin</a:t>
            </a:r>
            <a:r>
              <a:rPr lang="en-GB" dirty="0" smtClean="0"/>
              <a:t> Park, …</a:t>
            </a:r>
          </a:p>
          <a:p>
            <a:pPr lvl="1"/>
            <a:r>
              <a:rPr lang="en-GB" dirty="0" smtClean="0"/>
              <a:t>CZ: </a:t>
            </a:r>
            <a:r>
              <a:rPr lang="en-GB" dirty="0" err="1" smtClean="0"/>
              <a:t>Kabát</a:t>
            </a:r>
            <a:r>
              <a:rPr lang="en-GB" dirty="0" smtClean="0"/>
              <a:t>, …</a:t>
            </a:r>
          </a:p>
          <a:p>
            <a:r>
              <a:rPr lang="en-GB" dirty="0" smtClean="0"/>
              <a:t>MTV Awards</a:t>
            </a:r>
            <a:endParaRPr lang="en-GB" dirty="0"/>
          </a:p>
        </p:txBody>
      </p:sp>
    </p:spTree>
    <p:extLst>
      <p:ext uri="{BB962C8B-B14F-4D97-AF65-F5344CB8AC3E}">
        <p14:creationId xmlns:p14="http://schemas.microsoft.com/office/powerpoint/2010/main" val="151490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t>Dance</a:t>
            </a:r>
            <a:endParaRPr lang="cs-CZ" sz="4000" b="1" dirty="0"/>
          </a:p>
        </p:txBody>
      </p:sp>
      <p:sp>
        <p:nvSpPr>
          <p:cNvPr id="3" name="Zástupný symbol pro obsah 2"/>
          <p:cNvSpPr>
            <a:spLocks noGrp="1"/>
          </p:cNvSpPr>
          <p:nvPr>
            <p:ph sz="quarter" idx="1"/>
          </p:nvPr>
        </p:nvSpPr>
        <p:spPr>
          <a:xfrm>
            <a:off x="457200" y="1600200"/>
            <a:ext cx="7859216" cy="4873752"/>
          </a:xfrm>
        </p:spPr>
        <p:txBody>
          <a:bodyPr/>
          <a:lstStyle/>
          <a:p>
            <a:r>
              <a:rPr lang="en-GB" dirty="0" smtClean="0"/>
              <a:t>type of art that involves movement of the body to the music</a:t>
            </a:r>
          </a:p>
          <a:p>
            <a:r>
              <a:rPr lang="en-GB" dirty="0" smtClean="0"/>
              <a:t>it is performed as a form of emotional expression, social interaction or exercise</a:t>
            </a:r>
          </a:p>
          <a:p>
            <a:r>
              <a:rPr lang="en-GB" dirty="0" smtClean="0"/>
              <a:t>we have </a:t>
            </a:r>
            <a:r>
              <a:rPr lang="cs-CZ" dirty="0" smtClean="0"/>
              <a:t>many </a:t>
            </a:r>
            <a:r>
              <a:rPr lang="en-GB" dirty="0" smtClean="0"/>
              <a:t>forms of dance:</a:t>
            </a:r>
          </a:p>
          <a:p>
            <a:pPr lvl="1"/>
            <a:r>
              <a:rPr lang="en-GB" dirty="0" smtClean="0"/>
              <a:t>classical ones such as waltz, tango, rumba or salsa</a:t>
            </a:r>
          </a:p>
          <a:p>
            <a:pPr lvl="1"/>
            <a:r>
              <a:rPr lang="en-GB" dirty="0" smtClean="0"/>
              <a:t>modern ones such as hip-hop</a:t>
            </a:r>
          </a:p>
          <a:p>
            <a:pPr lvl="1"/>
            <a:r>
              <a:rPr lang="en-GB" dirty="0" smtClean="0"/>
              <a:t>special „dances“ </a:t>
            </a:r>
            <a:r>
              <a:rPr lang="cs-CZ" dirty="0" smtClean="0"/>
              <a:t>such as </a:t>
            </a:r>
            <a:r>
              <a:rPr lang="cs-CZ" dirty="0"/>
              <a:t>Michael </a:t>
            </a:r>
            <a:r>
              <a:rPr lang="cs-CZ" dirty="0" smtClean="0"/>
              <a:t>Jackson</a:t>
            </a:r>
            <a:r>
              <a:rPr lang="en-GB" dirty="0"/>
              <a:t>'s</a:t>
            </a:r>
            <a:r>
              <a:rPr lang="cs-CZ" dirty="0" smtClean="0"/>
              <a:t> „</a:t>
            </a:r>
            <a:r>
              <a:rPr lang="en-GB" dirty="0" smtClean="0"/>
              <a:t>Moonwalk</a:t>
            </a:r>
            <a:r>
              <a:rPr lang="cs-CZ" dirty="0" smtClean="0"/>
              <a:t>“</a:t>
            </a:r>
            <a:endParaRPr lang="cs-CZ" dirty="0"/>
          </a:p>
        </p:txBody>
      </p:sp>
      <p:pic>
        <p:nvPicPr>
          <p:cNvPr id="3075" name="Picture 3" descr="O:\dataz\pictures\dance\Bez názv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6" y="4862732"/>
            <a:ext cx="5832648" cy="188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9893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527</TotalTime>
  <Words>1920</Words>
  <Application>Microsoft Office PowerPoint</Application>
  <PresentationFormat>Předvádění na obrazovce (4:3)</PresentationFormat>
  <Paragraphs>275</Paragraphs>
  <Slides>30</Slides>
  <Notes>20</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Arkýř</vt:lpstr>
      <vt:lpstr>Culture and entertainment</vt:lpstr>
      <vt:lpstr>Culture</vt:lpstr>
      <vt:lpstr>History</vt:lpstr>
      <vt:lpstr>Literature</vt:lpstr>
      <vt:lpstr>Visual art</vt:lpstr>
      <vt:lpstr>Art - pictures</vt:lpstr>
      <vt:lpstr>Architecture</vt:lpstr>
      <vt:lpstr>Music</vt:lpstr>
      <vt:lpstr>Dance</vt:lpstr>
      <vt:lpstr>Film</vt:lpstr>
      <vt:lpstr>Entertainment</vt:lpstr>
      <vt:lpstr>Why do we need entertainment?</vt:lpstr>
      <vt:lpstr>What can we do?</vt:lpstr>
      <vt:lpstr>Museums</vt:lpstr>
      <vt:lpstr>Museums - pictures</vt:lpstr>
      <vt:lpstr>Prezentace aplikace PowerPoint</vt:lpstr>
      <vt:lpstr>Galleries</vt:lpstr>
      <vt:lpstr>Galleries - pictures</vt:lpstr>
      <vt:lpstr>Prezentace aplikace PowerPoint</vt:lpstr>
      <vt:lpstr>Libraries</vt:lpstr>
      <vt:lpstr>Theatres</vt:lpstr>
      <vt:lpstr>Theatre</vt:lpstr>
      <vt:lpstr>Theatres - pictures</vt:lpstr>
      <vt:lpstr>Amusement parks</vt:lpstr>
      <vt:lpstr>Zoos</vt:lpstr>
      <vt:lpstr>Games</vt:lpstr>
      <vt:lpstr>Games</vt:lpstr>
      <vt:lpstr>Mind map</vt:lpstr>
      <vt:lpstr>Questions</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and entertainment</dc:title>
  <dc:creator>Jakub Javůrek;Miroslav Vlach</dc:creator>
  <cp:lastModifiedBy>Vlach, Miroslav</cp:lastModifiedBy>
  <cp:revision>101</cp:revision>
  <dcterms:created xsi:type="dcterms:W3CDTF">2013-03-13T22:31:57Z</dcterms:created>
  <dcterms:modified xsi:type="dcterms:W3CDTF">2013-03-15T08:52:11Z</dcterms:modified>
</cp:coreProperties>
</file>