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58" r:id="rId5"/>
    <p:sldId id="259" r:id="rId6"/>
    <p:sldId id="260" r:id="rId7"/>
    <p:sldId id="261" r:id="rId8"/>
    <p:sldId id="262" r:id="rId9"/>
    <p:sldId id="263" r:id="rId10"/>
    <p:sldId id="266" r:id="rId11"/>
    <p:sldId id="265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20" Type="http://schemas.openxmlformats.org/officeDocument/2006/relationships/customXml" Target="../customXml/item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DC55D-EA71-4781-A931-42B81AD5ED2E}" type="datetimeFigureOut">
              <a:rPr lang="cs-CZ" smtClean="0"/>
              <a:t>28.9.2012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F66E-B2B2-49E4-9F49-61C0228606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0613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DC55D-EA71-4781-A931-42B81AD5ED2E}" type="datetimeFigureOut">
              <a:rPr lang="cs-CZ" smtClean="0"/>
              <a:t>28.9.2012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F66E-B2B2-49E4-9F49-61C0228606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8185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DC55D-EA71-4781-A931-42B81AD5ED2E}" type="datetimeFigureOut">
              <a:rPr lang="cs-CZ" smtClean="0"/>
              <a:t>28.9.2012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F66E-B2B2-49E4-9F49-61C0228606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6838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DC55D-EA71-4781-A931-42B81AD5ED2E}" type="datetimeFigureOut">
              <a:rPr lang="cs-CZ" smtClean="0"/>
              <a:t>28.9.2012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F66E-B2B2-49E4-9F49-61C0228606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3921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DC55D-EA71-4781-A931-42B81AD5ED2E}" type="datetimeFigureOut">
              <a:rPr lang="cs-CZ" smtClean="0"/>
              <a:t>28.9.2012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F66E-B2B2-49E4-9F49-61C0228606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5225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DC55D-EA71-4781-A931-42B81AD5ED2E}" type="datetimeFigureOut">
              <a:rPr lang="cs-CZ" smtClean="0"/>
              <a:t>28.9.2012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F66E-B2B2-49E4-9F49-61C0228606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0521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DC55D-EA71-4781-A931-42B81AD5ED2E}" type="datetimeFigureOut">
              <a:rPr lang="cs-CZ" smtClean="0"/>
              <a:t>28.9.2012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F66E-B2B2-49E4-9F49-61C0228606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3941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DC55D-EA71-4781-A931-42B81AD5ED2E}" type="datetimeFigureOut">
              <a:rPr lang="cs-CZ" smtClean="0"/>
              <a:t>28.9.2012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F66E-B2B2-49E4-9F49-61C0228606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7053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DC55D-EA71-4781-A931-42B81AD5ED2E}" type="datetimeFigureOut">
              <a:rPr lang="cs-CZ" smtClean="0"/>
              <a:t>28.9.2012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F66E-B2B2-49E4-9F49-61C0228606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5142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DC55D-EA71-4781-A931-42B81AD5ED2E}" type="datetimeFigureOut">
              <a:rPr lang="cs-CZ" smtClean="0"/>
              <a:t>28.9.2012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F66E-B2B2-49E4-9F49-61C0228606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3161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DC55D-EA71-4781-A931-42B81AD5ED2E}" type="datetimeFigureOut">
              <a:rPr lang="cs-CZ" smtClean="0"/>
              <a:t>28.9.2012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F66E-B2B2-49E4-9F49-61C0228606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5736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ADC55D-EA71-4781-A931-42B81AD5ED2E}" type="datetimeFigureOut">
              <a:rPr lang="cs-CZ" smtClean="0"/>
              <a:t>28.9.2012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B7F66E-B2B2-49E4-9F49-61C0228606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6273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http://www.thehealthbenefitsof.net/wp-content/uploads/2012/08/health-benefits-of-drinking-water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3021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78906" y="1196752"/>
            <a:ext cx="7772400" cy="1470025"/>
          </a:xfrm>
        </p:spPr>
        <p:txBody>
          <a:bodyPr>
            <a:prstTxWarp prst="textArchUp">
              <a:avLst/>
            </a:prstTxWarp>
            <a:normAutofit/>
          </a:bodyPr>
          <a:lstStyle/>
          <a:p>
            <a:r>
              <a:rPr lang="cs-CZ" sz="8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Hydrosféra</a:t>
            </a:r>
            <a:endParaRPr lang="cs-CZ" sz="80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AutoShape 2" descr="http://www.industrialroplants.com/images/water_bg.jpg"/>
          <p:cNvSpPr>
            <a:spLocks noChangeAspect="1" noChangeArrowheads="1"/>
          </p:cNvSpPr>
          <p:nvPr/>
        </p:nvSpPr>
        <p:spPr bwMode="auto">
          <a:xfrm>
            <a:off x="155575" y="-2286000"/>
            <a:ext cx="5838825" cy="476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5196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foltyn.cz/fk/images/kolobe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0" y="1196752"/>
            <a:ext cx="4953000" cy="469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3631902" y="6237312"/>
            <a:ext cx="18801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400" dirty="0" smtClean="0"/>
              <a:t>Koloběh vody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396896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cs-CZ" u="sng" dirty="0" smtClean="0"/>
              <a:t>Vypracoval:</a:t>
            </a:r>
          </a:p>
          <a:p>
            <a:pPr marL="0" indent="0" algn="ctr">
              <a:buNone/>
            </a:pPr>
            <a:r>
              <a:rPr lang="cs-CZ" dirty="0" smtClean="0"/>
              <a:t>Michal Singer</a:t>
            </a:r>
          </a:p>
          <a:p>
            <a:pPr marL="0" indent="0" algn="ctr">
              <a:buNone/>
            </a:pPr>
            <a:r>
              <a:rPr lang="cs-CZ" dirty="0" smtClean="0"/>
              <a:t>6. XB</a:t>
            </a:r>
          </a:p>
          <a:p>
            <a:pPr algn="ctr"/>
            <a:endParaRPr lang="cs-CZ" dirty="0"/>
          </a:p>
          <a:p>
            <a:pPr marL="0" indent="0" algn="ctr">
              <a:buNone/>
            </a:pPr>
            <a:r>
              <a:rPr lang="cs-CZ" u="sng" dirty="0" smtClean="0"/>
              <a:t>Zdroje:</a:t>
            </a:r>
            <a:br>
              <a:rPr lang="cs-CZ" u="sng" dirty="0" smtClean="0"/>
            </a:br>
            <a:r>
              <a:rPr lang="cs-CZ" dirty="0" smtClean="0"/>
              <a:t>www.wikipedie.cz</a:t>
            </a:r>
          </a:p>
          <a:p>
            <a:pPr marL="0" indent="0" algn="ctr">
              <a:buNone/>
            </a:pPr>
            <a:r>
              <a:rPr lang="cs-CZ" dirty="0" smtClean="0"/>
              <a:t>www.zemepis.com</a:t>
            </a:r>
          </a:p>
          <a:p>
            <a:pPr marL="0" indent="0" algn="ctr">
              <a:buNone/>
            </a:pPr>
            <a:r>
              <a:rPr lang="cs-CZ" dirty="0" smtClean="0"/>
              <a:t>knížky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55425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u="sng" dirty="0" smtClean="0"/>
              <a:t>Charakteristika: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Soubor všeho vodstva Země</a:t>
            </a:r>
          </a:p>
          <a:p>
            <a:r>
              <a:rPr lang="cs-CZ" dirty="0" smtClean="0"/>
              <a:t>Zabývá se: Hydrologie, oceánografie, hydrogeologie</a:t>
            </a:r>
          </a:p>
          <a:p>
            <a:r>
              <a:rPr lang="cs-CZ" dirty="0" smtClean="0"/>
              <a:t>Objem: 1,4.10</a:t>
            </a:r>
            <a:r>
              <a:rPr lang="cs-CZ" baseline="30000" dirty="0" smtClean="0"/>
              <a:t>9</a:t>
            </a:r>
            <a:r>
              <a:rPr lang="cs-CZ" dirty="0" smtClean="0"/>
              <a:t> </a:t>
            </a:r>
            <a:r>
              <a:rPr lang="cs-CZ" dirty="0"/>
              <a:t>km</a:t>
            </a:r>
            <a:r>
              <a:rPr lang="cs-CZ" baseline="30000" dirty="0"/>
              <a:t>3</a:t>
            </a:r>
            <a:r>
              <a:rPr lang="cs-CZ" dirty="0"/>
              <a:t> </a:t>
            </a:r>
            <a:r>
              <a:rPr lang="cs-CZ" dirty="0" smtClean="0"/>
              <a:t>vody</a:t>
            </a:r>
            <a:endParaRPr lang="cs-CZ" dirty="0"/>
          </a:p>
          <a:p>
            <a:pPr lvl="4">
              <a:buFont typeface="Courier New" pitchFamily="49" charset="0"/>
              <a:buChar char="o"/>
            </a:pPr>
            <a:r>
              <a:rPr lang="cs-CZ" dirty="0" smtClean="0"/>
              <a:t>98 % slaná</a:t>
            </a:r>
          </a:p>
          <a:p>
            <a:pPr lvl="4">
              <a:buFont typeface="Courier New" pitchFamily="49" charset="0"/>
              <a:buChar char="o"/>
            </a:pPr>
            <a:r>
              <a:rPr lang="cs-CZ" dirty="0" smtClean="0"/>
              <a:t>2% sladká – z toho 60 % v ledovcích</a:t>
            </a:r>
          </a:p>
          <a:p>
            <a:r>
              <a:rPr lang="cs-CZ" dirty="0" smtClean="0"/>
              <a:t>Rozmístění vody:</a:t>
            </a:r>
          </a:p>
          <a:p>
            <a:pPr lvl="4">
              <a:buFont typeface="Courier New" pitchFamily="49" charset="0"/>
              <a:buChar char="o"/>
            </a:pPr>
            <a:r>
              <a:rPr lang="cs-CZ" dirty="0" smtClean="0"/>
              <a:t>97 % oceány</a:t>
            </a:r>
          </a:p>
          <a:p>
            <a:pPr lvl="4">
              <a:buFont typeface="Courier New" pitchFamily="49" charset="0"/>
              <a:buChar char="o"/>
            </a:pPr>
            <a:r>
              <a:rPr lang="cs-CZ" dirty="0" smtClean="0"/>
              <a:t>2% ledovce</a:t>
            </a:r>
          </a:p>
          <a:p>
            <a:pPr lvl="4">
              <a:buFont typeface="Courier New" pitchFamily="49" charset="0"/>
              <a:buChar char="o"/>
            </a:pPr>
            <a:r>
              <a:rPr lang="cs-CZ" dirty="0" smtClean="0"/>
              <a:t>1</a:t>
            </a:r>
            <a:r>
              <a:rPr lang="cs-CZ" smtClean="0"/>
              <a:t>% ostatní</a:t>
            </a:r>
            <a:endParaRPr lang="cs-CZ" dirty="0" smtClean="0"/>
          </a:p>
          <a:p>
            <a:pPr lvl="4">
              <a:buFont typeface="Courier New" pitchFamily="49" charset="0"/>
              <a:buChar char="o"/>
            </a:pPr>
            <a:endParaRPr lang="cs-CZ" dirty="0" smtClean="0"/>
          </a:p>
          <a:p>
            <a:endParaRPr lang="cs-CZ" dirty="0" smtClean="0"/>
          </a:p>
        </p:txBody>
      </p:sp>
      <p:pic>
        <p:nvPicPr>
          <p:cNvPr id="4098" name="Picture 2" descr="http://static.ddmcdn.com/gif/earth-c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3933056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3785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Dělení podle skupenství: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A) Pevné – led, sníh</a:t>
            </a:r>
          </a:p>
          <a:p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B) Kapalné – voda</a:t>
            </a:r>
          </a:p>
          <a:p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C) Plynné – vodní pára</a:t>
            </a:r>
            <a:endParaRPr lang="cs-CZ" dirty="0"/>
          </a:p>
        </p:txBody>
      </p:sp>
      <p:pic>
        <p:nvPicPr>
          <p:cNvPr id="2056" name="Picture 8" descr="http://www.bluewallpaper.org/backgrounds/melted-ice-119977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2911669"/>
            <a:ext cx="3724697" cy="267757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702349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53752"/>
            <a:ext cx="8229600" cy="1143000"/>
          </a:xfrm>
        </p:spPr>
        <p:txBody>
          <a:bodyPr/>
          <a:lstStyle/>
          <a:p>
            <a:r>
              <a:rPr lang="cs-CZ" u="sng" dirty="0" smtClean="0"/>
              <a:t>Dělení podle místa: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A) Povrchová voda</a:t>
            </a:r>
          </a:p>
          <a:p>
            <a:pPr marL="514350" indent="-514350">
              <a:buAutoNum type="alphaUcParenR"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B) Podpovrchová voda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C) Voda v atmosféře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D) Voda v živých organismech</a:t>
            </a:r>
            <a:endParaRPr lang="cs-CZ" dirty="0"/>
          </a:p>
        </p:txBody>
      </p:sp>
      <p:sp>
        <p:nvSpPr>
          <p:cNvPr id="4" name="AutoShape 2" descr="http://www.industrialroplants.com/images/water_bg.jpg"/>
          <p:cNvSpPr>
            <a:spLocks noChangeAspect="1" noChangeArrowheads="1"/>
          </p:cNvSpPr>
          <p:nvPr/>
        </p:nvSpPr>
        <p:spPr bwMode="auto">
          <a:xfrm>
            <a:off x="155575" y="-2286000"/>
            <a:ext cx="5838825" cy="476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2054" name="Picture 6" descr="http://www.hannytech.com/wallpapers/walls/natural_water_droplet-norma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7976" y="4581128"/>
            <a:ext cx="2352000" cy="1764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http://images.nationalgeographic.com/wpf/media-live/photos/000/009/cache/cumulonimbus-cloud_910_600x45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0297" y="3272937"/>
            <a:ext cx="2352000" cy="1764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://www.cc.gatech.edu/cpl/projects/graphcuttextures/data/interaction/LittleRiver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080" y="1052736"/>
            <a:ext cx="2374152" cy="1764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http://best-places.net/wp-content/uploads/2011/01/Yucatan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7976" y="2296100"/>
            <a:ext cx="2351999" cy="1764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5288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A) Povrchová voda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Světový oceán, vodní toky, přírodní vodní nádrže, umělé vodní nádrže</a:t>
            </a:r>
            <a:endParaRPr lang="cs-CZ" dirty="0"/>
          </a:p>
          <a:p>
            <a:endParaRPr lang="cs-CZ" dirty="0" smtClean="0"/>
          </a:p>
          <a:p>
            <a:r>
              <a:rPr lang="cs-CZ" dirty="0" smtClean="0"/>
              <a:t>Další dělení: </a:t>
            </a:r>
          </a:p>
          <a:p>
            <a:pPr lvl="5">
              <a:buFont typeface="Courier New" pitchFamily="49" charset="0"/>
              <a:buChar char="o"/>
            </a:pPr>
            <a:r>
              <a:rPr lang="cs-CZ" dirty="0" smtClean="0"/>
              <a:t>tekoucí voda</a:t>
            </a:r>
          </a:p>
          <a:p>
            <a:pPr lvl="5">
              <a:buFont typeface="Courier New" pitchFamily="49" charset="0"/>
              <a:buChar char="o"/>
            </a:pPr>
            <a:r>
              <a:rPr lang="cs-CZ" dirty="0" smtClean="0"/>
              <a:t>stojatá voda</a:t>
            </a:r>
          </a:p>
          <a:p>
            <a:pPr marL="2286000" lvl="5" indent="0">
              <a:buNone/>
            </a:pPr>
            <a:endParaRPr lang="cs-CZ" dirty="0" smtClean="0"/>
          </a:p>
          <a:p>
            <a:r>
              <a:rPr lang="cs-CZ" dirty="0" smtClean="0"/>
              <a:t>Problémy: Znečištění, záplavy, vysychání </a:t>
            </a:r>
          </a:p>
          <a:p>
            <a:endParaRPr lang="cs-CZ" dirty="0" smtClean="0"/>
          </a:p>
          <a:p>
            <a:r>
              <a:rPr lang="cs-CZ" dirty="0" smtClean="0"/>
              <a:t>Skupenství: pevné, kapalné</a:t>
            </a:r>
            <a:endParaRPr lang="cs-CZ" dirty="0"/>
          </a:p>
        </p:txBody>
      </p:sp>
      <p:pic>
        <p:nvPicPr>
          <p:cNvPr id="4" name="Picture 7" descr="http://4.bp.blogspot.com/-dxrrbNdt0cA/UCu7pea3ouI/AAAAAAAAAjY/v_uGZhnJOhc/s1600/ocean+wallpape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132856"/>
            <a:ext cx="3048000" cy="2286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715955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B) Podpovrchová voda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Půdní póry, průliny</a:t>
            </a:r>
          </a:p>
          <a:p>
            <a:r>
              <a:rPr lang="cs-CZ" dirty="0" smtClean="0"/>
              <a:t>Další dělení: </a:t>
            </a:r>
          </a:p>
          <a:p>
            <a:pPr marL="0" indent="0">
              <a:buNone/>
            </a:pPr>
            <a:r>
              <a:rPr lang="cs-CZ" dirty="0" smtClean="0"/>
              <a:t>		a) Podzemní</a:t>
            </a:r>
          </a:p>
          <a:p>
            <a:pPr lvl="5">
              <a:buFont typeface="Courier New" pitchFamily="49" charset="0"/>
              <a:buChar char="o"/>
            </a:pPr>
            <a:r>
              <a:rPr lang="cs-CZ" dirty="0" smtClean="0"/>
              <a:t>Prostá</a:t>
            </a:r>
          </a:p>
          <a:p>
            <a:pPr lvl="5">
              <a:buFont typeface="Courier New" pitchFamily="49" charset="0"/>
              <a:buChar char="o"/>
            </a:pPr>
            <a:r>
              <a:rPr lang="cs-CZ" dirty="0" smtClean="0"/>
              <a:t>Minerální </a:t>
            </a:r>
          </a:p>
          <a:p>
            <a:pPr marL="1828800" lvl="4" indent="0">
              <a:buNone/>
            </a:pPr>
            <a:r>
              <a:rPr lang="cs-CZ" sz="3200" dirty="0"/>
              <a:t>b) Půdní </a:t>
            </a:r>
            <a:r>
              <a:rPr lang="cs-CZ" sz="1800" dirty="0" smtClean="0"/>
              <a:t>– vázaná na půdní částice</a:t>
            </a:r>
            <a:r>
              <a:rPr lang="cs-CZ" dirty="0" smtClean="0"/>
              <a:t>	</a:t>
            </a:r>
          </a:p>
          <a:p>
            <a:endParaRPr lang="cs-CZ" dirty="0" smtClean="0"/>
          </a:p>
          <a:p>
            <a:r>
              <a:rPr lang="cs-CZ" dirty="0" smtClean="0"/>
              <a:t>Hůře dostupná než voda povrchová</a:t>
            </a:r>
          </a:p>
          <a:p>
            <a:r>
              <a:rPr lang="cs-CZ" dirty="0" smtClean="0"/>
              <a:t>Skupenství: všechna (permafrost-pevné)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3538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C) Voda v atmosféře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Troposféra</a:t>
            </a:r>
          </a:p>
          <a:p>
            <a:r>
              <a:rPr lang="cs-CZ" dirty="0" smtClean="0"/>
              <a:t>Nejvyšší množství vodní páry – podél rovníku</a:t>
            </a:r>
          </a:p>
          <a:p>
            <a:r>
              <a:rPr lang="cs-CZ" dirty="0" smtClean="0"/>
              <a:t>Nejnižší množství vodní páry – polární oblasti</a:t>
            </a:r>
          </a:p>
          <a:p>
            <a:pPr marL="0" indent="0">
              <a:buNone/>
            </a:pPr>
            <a:r>
              <a:rPr lang="cs-CZ" dirty="0" smtClean="0"/>
              <a:t>	→ ovlivněno teplotou</a:t>
            </a:r>
          </a:p>
          <a:p>
            <a:pPr marL="0" indent="0">
              <a:buNone/>
            </a:pPr>
            <a:r>
              <a:rPr lang="cs-CZ" dirty="0"/>
              <a:t> </a:t>
            </a:r>
            <a:endParaRPr lang="cs-CZ" dirty="0" smtClean="0"/>
          </a:p>
          <a:p>
            <a:r>
              <a:rPr lang="cs-CZ" dirty="0" smtClean="0"/>
              <a:t>Vypařování:</a:t>
            </a:r>
            <a:endParaRPr lang="cs-CZ" dirty="0"/>
          </a:p>
          <a:p>
            <a:pPr lvl="2">
              <a:buFont typeface="Courier New" pitchFamily="49" charset="0"/>
              <a:buChar char="o"/>
            </a:pPr>
            <a:r>
              <a:rPr lang="cs-CZ" dirty="0" smtClean="0"/>
              <a:t>Evaporace - výpar </a:t>
            </a:r>
            <a:r>
              <a:rPr lang="cs-CZ" dirty="0"/>
              <a:t>odehrávající se v anorganickém </a:t>
            </a:r>
            <a:r>
              <a:rPr lang="cs-CZ" dirty="0" smtClean="0"/>
              <a:t>prostředí</a:t>
            </a:r>
          </a:p>
          <a:p>
            <a:pPr lvl="2">
              <a:buFont typeface="Courier New" pitchFamily="49" charset="0"/>
              <a:buChar char="o"/>
            </a:pPr>
            <a:r>
              <a:rPr lang="cs-CZ" dirty="0" smtClean="0"/>
              <a:t>Transpirace - výpar odehrávající v organickém prostředí</a:t>
            </a:r>
          </a:p>
          <a:p>
            <a:pPr marL="1828800" lvl="4" indent="0">
              <a:buNone/>
            </a:pPr>
            <a:r>
              <a:rPr lang="cs-CZ" sz="2900" dirty="0" smtClean="0"/>
              <a:t>→Evapotranspirace</a:t>
            </a:r>
          </a:p>
          <a:p>
            <a:endParaRPr lang="cs-CZ" dirty="0" smtClean="0"/>
          </a:p>
          <a:p>
            <a:r>
              <a:rPr lang="cs-CZ" dirty="0" smtClean="0"/>
              <a:t>Kondenzace </a:t>
            </a:r>
            <a:r>
              <a:rPr lang="cs-CZ" dirty="0"/>
              <a:t>- </a:t>
            </a:r>
            <a:r>
              <a:rPr lang="cs-CZ" sz="2900" dirty="0" smtClean="0"/>
              <a:t>voda </a:t>
            </a:r>
            <a:r>
              <a:rPr lang="cs-CZ" sz="2900" dirty="0"/>
              <a:t>ve formě </a:t>
            </a:r>
            <a:r>
              <a:rPr lang="cs-CZ" sz="2900" dirty="0" smtClean="0"/>
              <a:t>srážek dopadá </a:t>
            </a:r>
            <a:r>
              <a:rPr lang="cs-CZ" sz="2900" dirty="0"/>
              <a:t>na zemský </a:t>
            </a:r>
            <a:r>
              <a:rPr lang="cs-CZ" sz="2900" dirty="0" smtClean="0"/>
              <a:t>povrch</a:t>
            </a:r>
            <a:endParaRPr lang="cs-CZ" dirty="0"/>
          </a:p>
          <a:p>
            <a:r>
              <a:rPr lang="cs-CZ" dirty="0" smtClean="0"/>
              <a:t>Skupenství: všechna</a:t>
            </a:r>
            <a:endParaRPr lang="cs-CZ" dirty="0"/>
          </a:p>
        </p:txBody>
      </p:sp>
      <p:pic>
        <p:nvPicPr>
          <p:cNvPr id="4" name="Picture 5" descr="http://cdn.schneiderb.com/wp-content/uploads/2012/01/cloud-based-applications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772816"/>
            <a:ext cx="2111557" cy="158366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349020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D) Voda v organismech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Bezpodmínečná součást života</a:t>
            </a:r>
          </a:p>
          <a:p>
            <a:endParaRPr lang="cs-CZ" dirty="0"/>
          </a:p>
          <a:p>
            <a:r>
              <a:rPr lang="cs-CZ" dirty="0" smtClean="0"/>
              <a:t>Funkce vody v organismu:</a:t>
            </a:r>
          </a:p>
          <a:p>
            <a:pPr lvl="5">
              <a:buFont typeface="Courier New" pitchFamily="49" charset="0"/>
              <a:buChar char="o"/>
            </a:pPr>
            <a:r>
              <a:rPr lang="cs-CZ" dirty="0" smtClean="0"/>
              <a:t>Podpora vstřebávání živin</a:t>
            </a:r>
          </a:p>
          <a:p>
            <a:pPr lvl="5">
              <a:buFont typeface="Courier New" pitchFamily="49" charset="0"/>
              <a:buChar char="o"/>
            </a:pPr>
            <a:r>
              <a:rPr lang="cs-CZ" dirty="0" smtClean="0"/>
              <a:t>Přenos živin k buňkám</a:t>
            </a:r>
          </a:p>
          <a:p>
            <a:pPr lvl="5">
              <a:buFont typeface="Courier New" pitchFamily="49" charset="0"/>
              <a:buChar char="o"/>
            </a:pPr>
            <a:r>
              <a:rPr lang="cs-CZ" dirty="0" smtClean="0"/>
              <a:t>Rozpouští nadbytečné látky</a:t>
            </a:r>
          </a:p>
          <a:p>
            <a:pPr marL="3200400" lvl="7" indent="0">
              <a:buNone/>
            </a:pPr>
            <a:r>
              <a:rPr lang="cs-CZ" dirty="0" smtClean="0"/>
              <a:t>+ mnoho dalších</a:t>
            </a:r>
            <a:endParaRPr lang="cs-CZ" dirty="0"/>
          </a:p>
          <a:p>
            <a:r>
              <a:rPr lang="cs-CZ" dirty="0" smtClean="0"/>
              <a:t>Lidské tělo – 70% vody</a:t>
            </a:r>
          </a:p>
          <a:p>
            <a:r>
              <a:rPr lang="cs-CZ" dirty="0" smtClean="0"/>
              <a:t>Rostliny – až 90 % vody</a:t>
            </a:r>
          </a:p>
          <a:p>
            <a:endParaRPr lang="cs-CZ" dirty="0"/>
          </a:p>
        </p:txBody>
      </p:sp>
      <p:pic>
        <p:nvPicPr>
          <p:cNvPr id="5122" name="Picture 2" descr="http://www.wateratleeds.org/images/water-drops-on-leaf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7962" y="2911573"/>
            <a:ext cx="2132064" cy="159754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5124" name="Picture 4" descr="http://www.sfos.uaf.edu/sewardline/ZoopSpecies/cnidarian/images/Chrysaora_melanaster_400x30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3050" y="4509120"/>
            <a:ext cx="2801888" cy="210141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292305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Koloběh vody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/>
              <a:t>O</a:t>
            </a:r>
            <a:r>
              <a:rPr lang="cs-CZ" dirty="0" smtClean="0"/>
              <a:t>běh </a:t>
            </a:r>
            <a:r>
              <a:rPr lang="cs-CZ" dirty="0"/>
              <a:t>povrchové a podzemní </a:t>
            </a:r>
            <a:r>
              <a:rPr lang="cs-CZ" dirty="0" smtClean="0"/>
              <a:t>vody, </a:t>
            </a:r>
            <a:r>
              <a:rPr lang="cs-CZ" dirty="0"/>
              <a:t>doprovázený změnami </a:t>
            </a:r>
            <a:r>
              <a:rPr lang="cs-CZ" dirty="0" smtClean="0"/>
              <a:t>skupenství</a:t>
            </a:r>
          </a:p>
          <a:p>
            <a:endParaRPr lang="cs-CZ" dirty="0" smtClean="0"/>
          </a:p>
          <a:p>
            <a:r>
              <a:rPr lang="cs-CZ" dirty="0" smtClean="0"/>
              <a:t>Účinky: sluneční energie, zemská gravitace a rotace Země</a:t>
            </a:r>
          </a:p>
          <a:p>
            <a:endParaRPr lang="cs-CZ" dirty="0" smtClean="0"/>
          </a:p>
          <a:p>
            <a:r>
              <a:rPr lang="cs-CZ" dirty="0" smtClean="0"/>
              <a:t>Vypařování → kondenzace → déšť → vodní toky, prosakování → vypařování</a:t>
            </a:r>
          </a:p>
          <a:p>
            <a:endParaRPr lang="cs-CZ" dirty="0" smtClean="0"/>
          </a:p>
          <a:p>
            <a:r>
              <a:rPr lang="cs-CZ" u="sng" dirty="0" smtClean="0"/>
              <a:t>Malý </a:t>
            </a:r>
            <a:r>
              <a:rPr lang="cs-CZ" u="sng" dirty="0"/>
              <a:t>koloběh vody </a:t>
            </a:r>
            <a:r>
              <a:rPr lang="cs-CZ" dirty="0"/>
              <a:t>– probíhá pouze nad bezodtokovými oblastmi pevniny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u="sng" dirty="0"/>
              <a:t>Velký koloběh vody </a:t>
            </a:r>
            <a:r>
              <a:rPr lang="cs-CZ" dirty="0"/>
              <a:t>– přesun vody mezi oceánem a </a:t>
            </a:r>
            <a:r>
              <a:rPr lang="cs-CZ" dirty="0" smtClean="0"/>
              <a:t>pevninou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49917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0F635AD3BA2CF44A3B9B86DC2AD9EC1" ma:contentTypeVersion="1" ma:contentTypeDescription="Vytvoří nový dokument" ma:contentTypeScope="" ma:versionID="8f7326285afd49f5ef5002430cc49389">
  <xsd:schema xmlns:xsd="http://www.w3.org/2001/XMLSchema" xmlns:xs="http://www.w3.org/2001/XMLSchema" xmlns:p="http://schemas.microsoft.com/office/2006/metadata/properties" xmlns:ns2="739c032b-a5be-4b43-b007-0b056e5ef5b0" targetNamespace="http://schemas.microsoft.com/office/2006/metadata/properties" ma:root="true" ma:fieldsID="5f670596faa504749097f9c31e0ae072" ns2:_="">
    <xsd:import namespace="739c032b-a5be-4b43-b007-0b056e5ef5b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c032b-a5be-4b43-b007-0b056e5ef5b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 dokumentu" ma:description="Hodnota ID dokumentu přiřazená této položce" ma:internalName="_dlc_DocId" ma:readOnly="true">
      <xsd:simpleType>
        <xsd:restriction base="dms:Text"/>
      </xsd:simpleType>
    </xsd:element>
    <xsd:element name="_dlc_DocIdUrl" ma:index="9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Zachovat ID" ma:description="Ponechat ID po přidání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39c032b-a5be-4b43-b007-0b056e5ef5b0">2QZ4H56NJ3VP-63-1352</_dlc_DocId>
    <_dlc_DocIdUrl xmlns="739c032b-a5be-4b43-b007-0b056e5ef5b0">
      <Url>https://sharepoint.postupicka.cz/seminar4/_layouts/DocIdRedir.aspx?ID=2QZ4H56NJ3VP-63-1352</Url>
      <Description>2QZ4H56NJ3VP-63-1352</Description>
    </_dlc_DocIdUrl>
  </documentManagement>
</p:properties>
</file>

<file path=customXml/itemProps1.xml><?xml version="1.0" encoding="utf-8"?>
<ds:datastoreItem xmlns:ds="http://schemas.openxmlformats.org/officeDocument/2006/customXml" ds:itemID="{B312FE05-B106-486A-8279-D237D46DD0F8}"/>
</file>

<file path=customXml/itemProps2.xml><?xml version="1.0" encoding="utf-8"?>
<ds:datastoreItem xmlns:ds="http://schemas.openxmlformats.org/officeDocument/2006/customXml" ds:itemID="{BB755A1F-F9B2-463B-923E-967BC39CD8B8}"/>
</file>

<file path=customXml/itemProps3.xml><?xml version="1.0" encoding="utf-8"?>
<ds:datastoreItem xmlns:ds="http://schemas.openxmlformats.org/officeDocument/2006/customXml" ds:itemID="{D962313E-5D46-4F4D-909A-717FB479B67B}"/>
</file>

<file path=customXml/itemProps4.xml><?xml version="1.0" encoding="utf-8"?>
<ds:datastoreItem xmlns:ds="http://schemas.openxmlformats.org/officeDocument/2006/customXml" ds:itemID="{6C24BE88-1CAF-4A4C-9DE8-8AF9B6E1B192}"/>
</file>

<file path=docProps/app.xml><?xml version="1.0" encoding="utf-8"?>
<Properties xmlns="http://schemas.openxmlformats.org/officeDocument/2006/extended-properties" xmlns:vt="http://schemas.openxmlformats.org/officeDocument/2006/docPropsVTypes">
  <TotalTime>445</TotalTime>
  <Words>259</Words>
  <Application>Microsoft Office PowerPoint</Application>
  <PresentationFormat>Předvádění na obrazovce (4:3)</PresentationFormat>
  <Paragraphs>89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systému Office</vt:lpstr>
      <vt:lpstr>Hydrosféra</vt:lpstr>
      <vt:lpstr>Charakteristika:</vt:lpstr>
      <vt:lpstr>Dělení podle skupenství:</vt:lpstr>
      <vt:lpstr>Dělení podle místa:</vt:lpstr>
      <vt:lpstr>A) Povrchová voda</vt:lpstr>
      <vt:lpstr>B) Podpovrchová voda</vt:lpstr>
      <vt:lpstr>C) Voda v atmosféře</vt:lpstr>
      <vt:lpstr>D) Voda v organismech</vt:lpstr>
      <vt:lpstr>Koloběh vody</vt:lpstr>
      <vt:lpstr>Prezentace aplikace PowerPoint</vt:lpstr>
      <vt:lpstr>Prezentace aplikace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Hydrosféra</dc:title>
  <dc:creator>SINGER</dc:creator>
  <cp:lastModifiedBy>SINGER</cp:lastModifiedBy>
  <cp:revision>40</cp:revision>
  <dcterms:created xsi:type="dcterms:W3CDTF">2012-09-17T16:50:18Z</dcterms:created>
  <dcterms:modified xsi:type="dcterms:W3CDTF">2012-09-28T08:31:59Z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0x010100E0F635AD3BA2CF44A3B9B86DC2AD9EC1</vt:lpwstr>
  </property>
  <property fmtid="{D5CDD505-2E9C-101B-9397-08002B2CF9AE}" pid="3" name="_dlc_DocIdItemGuid">
    <vt:lpwstr>a480f75c-2cef-4251-84e6-b6f34cd03656</vt:lpwstr>
  </property>
</Properties>
</file>