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6"/>
  </p:sldMasterIdLst>
  <p:notesMasterIdLst>
    <p:notesMasterId r:id="rId59"/>
  </p:notesMasterIdLst>
  <p:sldIdLst>
    <p:sldId id="256" r:id="rId7"/>
    <p:sldId id="260" r:id="rId8"/>
    <p:sldId id="261" r:id="rId9"/>
    <p:sldId id="280" r:id="rId10"/>
    <p:sldId id="272" r:id="rId11"/>
    <p:sldId id="279" r:id="rId12"/>
    <p:sldId id="262" r:id="rId13"/>
    <p:sldId id="263" r:id="rId14"/>
    <p:sldId id="278" r:id="rId15"/>
    <p:sldId id="257" r:id="rId16"/>
    <p:sldId id="258" r:id="rId17"/>
    <p:sldId id="259" r:id="rId18"/>
    <p:sldId id="282" r:id="rId19"/>
    <p:sldId id="283" r:id="rId20"/>
    <p:sldId id="264" r:id="rId21"/>
    <p:sldId id="273" r:id="rId22"/>
    <p:sldId id="274" r:id="rId23"/>
    <p:sldId id="276" r:id="rId24"/>
    <p:sldId id="277" r:id="rId25"/>
    <p:sldId id="275" r:id="rId26"/>
    <p:sldId id="284" r:id="rId27"/>
    <p:sldId id="265" r:id="rId28"/>
    <p:sldId id="281" r:id="rId29"/>
    <p:sldId id="287" r:id="rId30"/>
    <p:sldId id="286" r:id="rId31"/>
    <p:sldId id="285" r:id="rId32"/>
    <p:sldId id="288" r:id="rId33"/>
    <p:sldId id="289" r:id="rId34"/>
    <p:sldId id="290" r:id="rId35"/>
    <p:sldId id="266" r:id="rId36"/>
    <p:sldId id="291" r:id="rId37"/>
    <p:sldId id="292" r:id="rId38"/>
    <p:sldId id="267" r:id="rId39"/>
    <p:sldId id="295" r:id="rId40"/>
    <p:sldId id="293" r:id="rId41"/>
    <p:sldId id="294" r:id="rId42"/>
    <p:sldId id="304" r:id="rId43"/>
    <p:sldId id="268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269" r:id="rId53"/>
    <p:sldId id="270" r:id="rId54"/>
    <p:sldId id="305" r:id="rId55"/>
    <p:sldId id="306" r:id="rId56"/>
    <p:sldId id="307" r:id="rId57"/>
    <p:sldId id="271" r:id="rId5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60" autoAdjust="0"/>
  </p:normalViewPr>
  <p:slideViewPr>
    <p:cSldViewPr>
      <p:cViewPr varScale="1">
        <p:scale>
          <a:sx n="108" d="100"/>
          <a:sy n="108" d="100"/>
        </p:scale>
        <p:origin x="16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4195ED-2D6F-4ADB-B916-1140B8BAADB8}" type="datetimeFigureOut">
              <a:rPr lang="cs-CZ"/>
              <a:pPr>
                <a:defRPr/>
              </a:pPr>
              <a:t>28.12.2012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C18C8E-BF62-46FA-9348-6D99471AC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171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http://the-eniac.com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http://www.youtube.com/watch?v=qundvme1Tik&amp;feature=relmfu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http://www.youtube.com/watch?v=WU_Xfk3rWvA&amp;feature=related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967B19-B086-47BA-A04F-A78020E0758B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155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9A57751-4CE2-49B4-892B-D4DBB934437B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4881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http://pctuning.tyden.cz/hardware/procesory-pameti/19723-core-i7-2600k-a-core-i5-2500k-velky-test-intel-sandy-bridge?start=5 – k tématu, docela zajímavý přehled rozdílů jednotlivých chipsetů</a:t>
            </a:r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EE7BDA-0914-4885-B1B4-37E73B32408B}" type="slidenum">
              <a:rPr lang="cs-CZ" smtClean="0"/>
              <a:pPr eaLnBrk="1" hangingPunct="1"/>
              <a:t>20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0053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http://www.cpushack.com/chippics/</a:t>
            </a:r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3C2D42-2716-425B-80AD-4C723AEDE373}" type="slidenum">
              <a:rPr lang="cs-CZ" smtClean="0"/>
              <a:pPr eaLnBrk="1" hangingPunct="1"/>
              <a:t>26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1878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530 h 1000"/>
                <a:gd name="T2" fmla="*/ 0 w 1000"/>
                <a:gd name="T3" fmla="*/ 530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359 h 1000"/>
                <a:gd name="T6" fmla="*/ 0 w 1000"/>
                <a:gd name="T7" fmla="*/ 359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01DC-76CD-4584-8423-1E681D4D9C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20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703F-8926-459F-A07D-9503E7CE20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6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7790C-6E80-4935-922A-0941871DB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20F2-7AD4-4ACB-88EF-7F6BB95A99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4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57F90-3053-4D62-A2AF-C1BB30E87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8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7434-D226-44FD-A088-F8A54579D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854E-C6AC-4676-AF86-B7477D58AD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8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71D4D-26DE-462F-8738-FA9F1B599C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9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5694-71A5-428E-872C-FEDB27D68B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16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89A62-734F-40FC-9AA3-76C09F00BA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4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A935-680F-4764-9EBE-B503DE77D4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3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>
              <a:latin typeface="Times New Roman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2400">
              <a:latin typeface="Times New Roman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F146F69-A448-4138-929B-962B51F9EE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  <a:cs typeface="+mn-cs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k.intel.com/" TargetMode="External"/><Relationship Id="rId2" Type="http://schemas.openxmlformats.org/officeDocument/2006/relationships/hyperlink" Target="http://ark.intel.com/products/codename/29900/Sandy-Brid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l.com/products/processor_number/about/core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amd.com/en-us/DesktopAPUResult.aspx" TargetMode="External"/><Relationship Id="rId2" Type="http://schemas.openxmlformats.org/officeDocument/2006/relationships/hyperlink" Target="http://products.amd.com/en-us/DesktopCPURes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ducts.amd.com/en-us/OpteronCPUResult.aspx?f1=AMD+Opteron%e2%84%a2+6100+Series+Processo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Úvod do hardware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Životně důležité komponenty počítačů klasické stavby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CPU – procesor</a:t>
            </a:r>
          </a:p>
          <a:p>
            <a:pPr eaLnBrk="1" hangingPunct="1"/>
            <a:r>
              <a:rPr lang="cs-CZ" smtClean="0"/>
              <a:t>Základní deska</a:t>
            </a:r>
          </a:p>
          <a:p>
            <a:pPr eaLnBrk="1" hangingPunct="1"/>
            <a:r>
              <a:rPr lang="cs-CZ" smtClean="0"/>
              <a:t>BIOS (firmware apod.)</a:t>
            </a:r>
          </a:p>
          <a:p>
            <a:pPr eaLnBrk="1" hangingPunct="1"/>
            <a:r>
              <a:rPr lang="cs-CZ" smtClean="0"/>
              <a:t>Operační paměť</a:t>
            </a:r>
          </a:p>
          <a:p>
            <a:pPr eaLnBrk="1" hangingPunct="1"/>
            <a:r>
              <a:rPr lang="cs-CZ" smtClean="0"/>
              <a:t>Zdroj napájení</a:t>
            </a:r>
          </a:p>
          <a:p>
            <a:pPr eaLnBrk="1" hangingPunct="1"/>
            <a:r>
              <a:rPr lang="cs-CZ" smtClean="0"/>
              <a:t>Datové úložiště, nebo host bus adaptér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podstatné komponenty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Počítačová skříň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Chladící systém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smtClean="0"/>
              <a:t>Přídavné karty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Grafické akcelerátory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Zvukové karty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Síťové karty (drátové, bezdrátové)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Multimediální adaptéry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Řadiče pevných disků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cs-CZ" sz="2400" smtClean="0"/>
              <a:t>Port extendery (rozšíření počtu USB, IEE1394a portů)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Periferní zařízení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Vstupní zařízení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Klávesnice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Myši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Trackbally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Tablety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Scannery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Dotykové displaye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Výstupní zařízení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Zobrazovací zařízení (monitory, projektory)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Tiskárny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Reproduktory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000" smtClean="0"/>
              <a:t>Plottery</a:t>
            </a:r>
          </a:p>
          <a:p>
            <a:pPr lvl="1"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Slovník pojmů – základní desky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497887" cy="4968875"/>
          </a:xfrm>
        </p:spPr>
        <p:txBody>
          <a:bodyPr/>
          <a:lstStyle/>
          <a:p>
            <a:pPr marL="361950" lvl="1" indent="-261938"/>
            <a:r>
              <a:rPr lang="cs-CZ" sz="1800" b="1" smtClean="0"/>
              <a:t>Základní deska</a:t>
            </a:r>
            <a:r>
              <a:rPr lang="cs-CZ" sz="1800" smtClean="0"/>
              <a:t> – Základní propojovací komponenta, slučuje všechny komponenty do sebe a prostřednictvím chipsetu řídí komunikaci s CPU. Dále distribuje napájení pro některé komponenty a disponuje vstupními a výstupními konektory.</a:t>
            </a:r>
          </a:p>
          <a:p>
            <a:pPr marL="361950" lvl="1" indent="-261938"/>
            <a:r>
              <a:rPr lang="cs-CZ" sz="1800" b="1" smtClean="0"/>
              <a:t>Chipset</a:t>
            </a:r>
            <a:r>
              <a:rPr lang="cs-CZ" sz="1800" smtClean="0"/>
              <a:t> – čipová sada – řídící prvek počítače, odpovídá za řízení komunikace mezi komponentami a procesorem, fyzicky spojuje jednotlivé sběrnice dohromady.</a:t>
            </a:r>
          </a:p>
          <a:p>
            <a:pPr marL="361950" lvl="1" indent="-261938"/>
            <a:r>
              <a:rPr lang="cs-CZ" sz="1800" b="1" smtClean="0"/>
              <a:t>BIOS</a:t>
            </a:r>
            <a:r>
              <a:rPr lang="cs-CZ" sz="1800" smtClean="0"/>
              <a:t> – Základní software každého počítače, uložený obvykle v EEPROM paměti, dnes má k dispozici paměť flash, kam ukládá nastavení. Zajišťuje kontrolu a správné spuštění jednotlivých komponent hardware, ověřuje všechny obvody, eviduje parametry jednotlivých zařízení, umožňuje nastavování některých parametrů zařízení. Spouští iniciaci operačního systému.</a:t>
            </a:r>
          </a:p>
          <a:p>
            <a:pPr marL="361950" lvl="1" indent="-261938"/>
            <a:r>
              <a:rPr lang="cs-CZ" sz="1800" b="1" smtClean="0"/>
              <a:t>UEFI</a:t>
            </a:r>
            <a:r>
              <a:rPr lang="cs-CZ" sz="1800" smtClean="0"/>
              <a:t> – modernější varianta BIOS, resp. rozšíření. Na rozdíl od BIOS není platformě závislý na použitém CPU. Je to v zásadě interface nad úrovní BIOS (případně non-BIOS) řešení.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Slovník pojmů – základní desky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395288" y="1773238"/>
            <a:ext cx="8497887" cy="4608512"/>
          </a:xfrm>
        </p:spPr>
        <p:txBody>
          <a:bodyPr/>
          <a:lstStyle/>
          <a:p>
            <a:pPr marL="361950" lvl="1" indent="-261938"/>
            <a:r>
              <a:rPr lang="cs-CZ" sz="1800" b="1" smtClean="0"/>
              <a:t>Sběrnice</a:t>
            </a:r>
            <a:r>
              <a:rPr lang="cs-CZ" sz="1800" smtClean="0"/>
              <a:t> – Zajišťuje komunikaci mezi dvěma zařízeními (obvykle chipsetem a zařízením, nebo procesorem a chipsetem). Sběrnice má vždy stanoven komunikační standard (protokol, jazyk), pomocí kterého komunikuje s okolím.</a:t>
            </a:r>
          </a:p>
          <a:p>
            <a:pPr marL="361950" lvl="1" indent="-261938"/>
            <a:r>
              <a:rPr lang="cs-CZ" sz="1800" b="1" smtClean="0"/>
              <a:t>Jumper</a:t>
            </a:r>
            <a:r>
              <a:rPr lang="cs-CZ" sz="1800" smtClean="0"/>
              <a:t> – propojka, používá se k hardware konfiguraci parametrů základní desky (např. nastavení frekvencí sběrnice, reset flash, nebo CMOS paměti).</a:t>
            </a:r>
          </a:p>
          <a:p>
            <a:pPr marL="361950" lvl="1" indent="-261938"/>
            <a:r>
              <a:rPr lang="cs-CZ" sz="1800" b="1" smtClean="0"/>
              <a:t>DIP switch</a:t>
            </a:r>
            <a:r>
              <a:rPr lang="cs-CZ" sz="1800" smtClean="0"/>
              <a:t> – Obvykle sada přepínačů v pouzdře, nastavují se přes ně parametry základní desky</a:t>
            </a:r>
          </a:p>
          <a:p>
            <a:pPr marL="361950" lvl="1" indent="-261938"/>
            <a:r>
              <a:rPr lang="cs-CZ" sz="1800" b="1" smtClean="0"/>
              <a:t>North bridge</a:t>
            </a:r>
            <a:r>
              <a:rPr lang="cs-CZ" sz="1800" smtClean="0"/>
              <a:t> – severní můstek chipsetu – odpovědný za komunikaci procesoru a pamětí se zbytkem počítače, na northbridge končí také sběrnice PCI Express 16.</a:t>
            </a:r>
          </a:p>
          <a:p>
            <a:pPr marL="361950" lvl="1" indent="-261938"/>
            <a:r>
              <a:rPr lang="cs-CZ" sz="1800" b="1" smtClean="0"/>
              <a:t>South bridge</a:t>
            </a:r>
            <a:r>
              <a:rPr lang="cs-CZ" sz="1800" smtClean="0"/>
              <a:t> – jižní můstek chipsetu – odpovědný za napojení všech sběrnic mimo procesor, paměť a PCI Express 16. S Northbridge spojen speciální sběrnicí.</a:t>
            </a:r>
          </a:p>
          <a:p>
            <a:pPr marL="361950" lvl="1" indent="-261938"/>
            <a:r>
              <a:rPr lang="cs-CZ" sz="1800" b="1" smtClean="0"/>
              <a:t>Socket</a:t>
            </a:r>
            <a:r>
              <a:rPr lang="cs-CZ" sz="1800" smtClean="0"/>
              <a:t> – patice pro umístění čipu procesoru, patice může mít různé podoby (např. LGA, ZIFF atd.)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/>
              <a:t>Základní desky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Popis základní desky z hlediska funkce tj. k čemu je, co ovlivňuje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Definice hlavních komponent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Popis čipové sady z hlediska funkcí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Zaměřit se na vývoj konstrukce základní desky ve vztahu k pamětem a procesorům rodiny Intel </a:t>
            </a:r>
            <a:r>
              <a:rPr lang="cs-CZ" sz="2400" dirty="0" err="1" smtClean="0"/>
              <a:t>Nehalem</a:t>
            </a:r>
            <a:r>
              <a:rPr lang="cs-CZ" sz="2400" dirty="0" smtClean="0"/>
              <a:t> (</a:t>
            </a:r>
            <a:r>
              <a:rPr lang="cs-CZ" sz="2400" dirty="0" err="1" smtClean="0"/>
              <a:t>Westmere</a:t>
            </a:r>
            <a:r>
              <a:rPr lang="cs-CZ" sz="2400" dirty="0" smtClean="0"/>
              <a:t>, </a:t>
            </a:r>
            <a:r>
              <a:rPr lang="cs-CZ" sz="2400" dirty="0" err="1" smtClean="0"/>
              <a:t>Sandybridge</a:t>
            </a:r>
            <a:r>
              <a:rPr lang="cs-CZ" sz="2400" dirty="0" smtClean="0"/>
              <a:t>), AMD 64, </a:t>
            </a:r>
            <a:r>
              <a:rPr lang="cs-CZ" sz="2400" dirty="0" err="1" smtClean="0"/>
              <a:t>Opteron</a:t>
            </a:r>
            <a:r>
              <a:rPr lang="cs-CZ" sz="2400" dirty="0" smtClean="0"/>
              <a:t> atd.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Vypsat formáty základních desek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400" dirty="0" smtClean="0"/>
              <a:t>Věnovat se současným trendům základních desek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3300"/>
            <a:ext cx="5582394" cy="55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99592" y="620688"/>
            <a:ext cx="7510463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 smtClean="0"/>
              <a:t>Jste schopni popsat schéma základní desky?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Schémata čipových sad</a:t>
            </a:r>
            <a:br>
              <a:rPr lang="cs-CZ" dirty="0" smtClean="0"/>
            </a:br>
            <a:endParaRPr lang="cs-CZ" dirty="0" smtClean="0"/>
          </a:p>
        </p:txBody>
      </p:sp>
      <p:pic>
        <p:nvPicPr>
          <p:cNvPr id="1945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30813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37338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076700"/>
            <a:ext cx="28575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AMD </a:t>
            </a:r>
            <a:r>
              <a:rPr lang="cs-CZ" dirty="0" err="1" smtClean="0"/>
              <a:t>chipsety</a:t>
            </a: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87932"/>
              </p:ext>
            </p:extLst>
          </p:nvPr>
        </p:nvGraphicFramePr>
        <p:xfrm>
          <a:off x="971600" y="1916832"/>
          <a:ext cx="6096000" cy="33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80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Chipset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Procesory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A75 FCH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 FM1 A-/E2-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760G/SB710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 AM3+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880G/SB850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</a:t>
                      </a:r>
                      <a:r>
                        <a:rPr lang="cs-CZ" sz="1800" baseline="0" dirty="0" smtClean="0"/>
                        <a:t> AM3+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990X/SB950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 AM3+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870/SB850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 AM3+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970/SB950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</a:t>
                      </a:r>
                      <a:r>
                        <a:rPr lang="cs-CZ" sz="1800" baseline="0" dirty="0" smtClean="0"/>
                        <a:t> AM3+</a:t>
                      </a:r>
                      <a:endParaRPr lang="cs-CZ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980G/SB950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 AM3</a:t>
                      </a:r>
                      <a:r>
                        <a:rPr lang="en-US" sz="1800" dirty="0" smtClean="0"/>
                        <a:t>+</a:t>
                      </a:r>
                      <a:endParaRPr lang="cs-CZ" sz="1800" dirty="0" smtClean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990FX a X/SB950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AMD AM3</a:t>
                      </a:r>
                      <a:r>
                        <a:rPr lang="en-US" sz="1800" dirty="0" smtClean="0"/>
                        <a:t>+</a:t>
                      </a:r>
                      <a:endParaRPr lang="cs-CZ" sz="1800" dirty="0" smtClean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42762"/>
              </p:ext>
            </p:extLst>
          </p:nvPr>
        </p:nvGraphicFramePr>
        <p:xfrm>
          <a:off x="971600" y="1556792"/>
          <a:ext cx="7388225" cy="475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34"/>
                <a:gridCol w="4897091"/>
              </a:tblGrid>
              <a:tr h="365694"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Chipset</a:t>
                      </a:r>
                      <a:endParaRPr lang="cs-CZ" sz="18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Procesory</a:t>
                      </a:r>
                      <a:endParaRPr lang="cs-CZ" sz="18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Z77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i3,i5 Ivy </a:t>
                      </a:r>
                      <a:r>
                        <a:rPr lang="cs-CZ" sz="1200" dirty="0" err="1" smtClean="0"/>
                        <a:t>Bridge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H77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i3,I5 Ivy </a:t>
                      </a:r>
                      <a:r>
                        <a:rPr lang="cs-CZ" sz="1200" dirty="0" err="1" smtClean="0"/>
                        <a:t>Bridge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Q77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i5,i7</a:t>
                      </a:r>
                      <a:r>
                        <a:rPr lang="cs-CZ" sz="1200" baseline="0" dirty="0" smtClean="0"/>
                        <a:t> Ivy </a:t>
                      </a:r>
                      <a:r>
                        <a:rPr lang="cs-CZ" sz="1200" baseline="0" dirty="0" err="1" smtClean="0"/>
                        <a:t>Bridge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dirty="0" smtClean="0"/>
                        <a:t>řady 3xxx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C608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E5-26xx,</a:t>
                      </a:r>
                      <a:r>
                        <a:rPr lang="cs-CZ" sz="1200" baseline="0" dirty="0" smtClean="0"/>
                        <a:t> E5-24xx, E5-4xxx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H61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i3-2xxx/i5-2xxx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P67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i3-2xxx/i5-2xxx/i7-2xxx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 smtClean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C202/204/206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i3-2xxx/i5-2xxx/i7-2xxx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 smtClean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H67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i3-2xxx/i5-2xxx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 smtClean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Q67/QM67/QS67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i3-2xxx/i5-2xxx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 smtClean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Z68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i3-2xxx/i5-2xxx/i7-2xxx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 smtClean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5500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baseline="0" dirty="0" err="1" smtClean="0"/>
                        <a:t>Xeon</a:t>
                      </a:r>
                      <a:r>
                        <a:rPr lang="cs-CZ" sz="1200" baseline="0" dirty="0" smtClean="0"/>
                        <a:t> E55xx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3450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Xeon</a:t>
                      </a:r>
                      <a:r>
                        <a:rPr lang="cs-CZ" sz="1200" baseline="0" dirty="0" smtClean="0"/>
                        <a:t> W3xxx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H57/Q57/H55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i3, i5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P55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i5, i7</a:t>
                      </a:r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UM67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Celeron</a:t>
                      </a:r>
                      <a:r>
                        <a:rPr lang="cs-CZ" sz="1200" dirty="0" smtClean="0"/>
                        <a:t>,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i5, i7 mobile </a:t>
                      </a:r>
                      <a:r>
                        <a:rPr lang="cs-CZ" sz="1200" dirty="0" err="1" smtClean="0"/>
                        <a:t>Sandybridge</a:t>
                      </a:r>
                      <a:endParaRPr lang="cs-CZ" sz="1200" dirty="0" smtClean="0"/>
                    </a:p>
                  </a:txBody>
                  <a:tcPr marL="91450" marR="91450" marT="45691" marB="45691"/>
                </a:tc>
              </a:tr>
              <a:tr h="27425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HM55</a:t>
                      </a:r>
                      <a:endParaRPr lang="cs-CZ" sz="1200" dirty="0"/>
                    </a:p>
                  </a:txBody>
                  <a:tcPr marL="91450" marR="91450" marT="45691" marB="4569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Celeron</a:t>
                      </a:r>
                      <a:r>
                        <a:rPr lang="cs-CZ" sz="1200" dirty="0" smtClean="0"/>
                        <a:t>,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i5, i7 mobile</a:t>
                      </a:r>
                    </a:p>
                  </a:txBody>
                  <a:tcPr marL="91450" marR="91450" marT="45691" marB="45691"/>
                </a:tc>
              </a:tr>
            </a:tbl>
          </a:graphicData>
        </a:graphic>
      </p:graphicFrame>
      <p:sp>
        <p:nvSpPr>
          <p:cNvPr id="21557" name="TextovéPole 4"/>
          <p:cNvSpPr txBox="1">
            <a:spLocks noChangeArrowheads="1"/>
          </p:cNvSpPr>
          <p:nvPr/>
        </p:nvSpPr>
        <p:spPr bwMode="auto">
          <a:xfrm>
            <a:off x="1691680" y="702271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sz="3600" dirty="0" smtClean="0"/>
              <a:t>Intel </a:t>
            </a:r>
            <a:r>
              <a:rPr lang="cs-CZ" sz="3600" dirty="0" err="1" smtClean="0"/>
              <a:t>chipsety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principy počítačů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Počítač zpracovává vstupy ze vstupních zařízení a výsledky výpočtů předává na výstupní zařízení. Poprvé bylo toto schéma navrženo von Neumannem v roce 1945</a:t>
            </a:r>
          </a:p>
          <a:p>
            <a:pPr eaLnBrk="1" hangingPunct="1"/>
            <a:endParaRPr lang="cs-CZ" smtClean="0"/>
          </a:p>
        </p:txBody>
      </p:sp>
      <p:pic>
        <p:nvPicPr>
          <p:cNvPr id="4100" name="Picture 4" descr="VNE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429000"/>
            <a:ext cx="43561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Procesory a jejich </a:t>
            </a:r>
            <a:r>
              <a:rPr lang="cs-CZ" dirty="0" err="1" smtClean="0"/>
              <a:t>sockety</a:t>
            </a: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10218"/>
              </p:ext>
            </p:extLst>
          </p:nvPr>
        </p:nvGraphicFramePr>
        <p:xfrm>
          <a:off x="395288" y="1628775"/>
          <a:ext cx="8137526" cy="495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763"/>
                <a:gridCol w="4068763"/>
              </a:tblGrid>
              <a:tr h="365758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CPU</a:t>
                      </a:r>
                      <a:endParaRPr lang="cs-CZ" sz="18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Socket</a:t>
                      </a:r>
                      <a:endParaRPr lang="cs-CZ" sz="18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Xeon</a:t>
                      </a:r>
                      <a:r>
                        <a:rPr lang="cs-CZ" sz="1200" baseline="0" dirty="0" smtClean="0"/>
                        <a:t> E56xx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LGA1366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</a:t>
                      </a:r>
                      <a:r>
                        <a:rPr lang="cs-CZ" sz="1200" baseline="0" dirty="0" smtClean="0"/>
                        <a:t>l </a:t>
                      </a:r>
                      <a:r>
                        <a:rPr lang="cs-CZ" sz="1200" baseline="0" dirty="0" err="1" smtClean="0"/>
                        <a:t>Core</a:t>
                      </a:r>
                      <a:r>
                        <a:rPr lang="cs-CZ" sz="1200" baseline="0" dirty="0" smtClean="0"/>
                        <a:t> i3-2xxx, i3-3xxx (Ivy </a:t>
                      </a:r>
                      <a:r>
                        <a:rPr lang="cs-CZ" sz="1200" baseline="0" dirty="0" err="1" smtClean="0"/>
                        <a:t>Bridge</a:t>
                      </a:r>
                      <a:r>
                        <a:rPr lang="cs-CZ" sz="1200" baseline="0" dirty="0" smtClean="0"/>
                        <a:t>)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LGA1155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i5-2xxx a i5-3xxxx</a:t>
                      </a:r>
                      <a:r>
                        <a:rPr lang="cs-CZ" sz="1200" baseline="0" dirty="0" smtClean="0"/>
                        <a:t> (Ivy </a:t>
                      </a:r>
                      <a:r>
                        <a:rPr lang="cs-CZ" sz="1200" baseline="0" dirty="0" err="1" smtClean="0"/>
                        <a:t>Bridge</a:t>
                      </a:r>
                      <a:r>
                        <a:rPr lang="cs-CZ" sz="1200" baseline="0" dirty="0" smtClean="0"/>
                        <a:t>)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LGA1155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i3-xxxi,5-xxx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LGA1156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Xeon</a:t>
                      </a:r>
                      <a:r>
                        <a:rPr lang="cs-CZ" sz="1200" baseline="0" dirty="0" smtClean="0"/>
                        <a:t> E5-26xx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LGA2011 (Ivy </a:t>
                      </a:r>
                      <a:r>
                        <a:rPr lang="cs-CZ" sz="1200" dirty="0" err="1" smtClean="0"/>
                        <a:t>Bridge</a:t>
                      </a:r>
                      <a:r>
                        <a:rPr lang="cs-CZ" sz="1200" dirty="0" smtClean="0"/>
                        <a:t>)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i7-xxx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LGA1366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Core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Xeon</a:t>
                      </a:r>
                      <a:r>
                        <a:rPr lang="cs-CZ" sz="1200" baseline="0" dirty="0" smtClean="0"/>
                        <a:t> W3xxx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LGA1366</a:t>
                      </a:r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Intel </a:t>
                      </a:r>
                      <a:r>
                        <a:rPr lang="cs-CZ" sz="1200" dirty="0" err="1" smtClean="0"/>
                        <a:t>Xeon</a:t>
                      </a:r>
                      <a:r>
                        <a:rPr lang="cs-CZ" sz="1200" dirty="0" smtClean="0"/>
                        <a:t> E7-xxxx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LGA1567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AMD </a:t>
                      </a:r>
                      <a:r>
                        <a:rPr lang="cs-CZ" sz="1200" dirty="0" err="1" smtClean="0"/>
                        <a:t>Phenom</a:t>
                      </a:r>
                      <a:r>
                        <a:rPr lang="cs-CZ" sz="1200" baseline="0" dirty="0" smtClean="0"/>
                        <a:t> II X2, X4, X6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AM3/AM3+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AMD </a:t>
                      </a:r>
                      <a:r>
                        <a:rPr lang="cs-CZ" sz="1200" dirty="0" err="1" smtClean="0"/>
                        <a:t>Athlon</a:t>
                      </a:r>
                      <a:r>
                        <a:rPr lang="cs-CZ" sz="1200" dirty="0" smtClean="0"/>
                        <a:t> II X2, X3, X4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AM3/AM3+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AMD A4,A6,A8, </a:t>
                      </a:r>
                      <a:r>
                        <a:rPr lang="cs-CZ" sz="1200" dirty="0" err="1" smtClean="0"/>
                        <a:t>Athlon</a:t>
                      </a:r>
                      <a:r>
                        <a:rPr lang="cs-CZ" sz="1200" dirty="0" smtClean="0"/>
                        <a:t> II X4-631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FM1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AMD </a:t>
                      </a:r>
                      <a:r>
                        <a:rPr lang="cs-CZ" sz="1200" dirty="0" err="1" smtClean="0"/>
                        <a:t>Sempron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AM3/AM3+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AMD 8xxx</a:t>
                      </a:r>
                      <a:r>
                        <a:rPr lang="cs-CZ" sz="1200" baseline="0" dirty="0" smtClean="0"/>
                        <a:t> FX (</a:t>
                      </a:r>
                      <a:r>
                        <a:rPr lang="cs-CZ" sz="1200" baseline="0" dirty="0" err="1" smtClean="0"/>
                        <a:t>Bulldozer</a:t>
                      </a:r>
                      <a:r>
                        <a:rPr lang="cs-CZ" sz="1200" baseline="0" dirty="0" smtClean="0"/>
                        <a:t>)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AM3</a:t>
                      </a:r>
                      <a:r>
                        <a:rPr lang="en-US" sz="1200" dirty="0" smtClean="0"/>
                        <a:t>+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AMD </a:t>
                      </a:r>
                      <a:r>
                        <a:rPr lang="cs-CZ" sz="1200" dirty="0" err="1" smtClean="0"/>
                        <a:t>Athlon</a:t>
                      </a:r>
                      <a:r>
                        <a:rPr lang="cs-CZ" sz="1200" dirty="0" smtClean="0"/>
                        <a:t> FX</a:t>
                      </a:r>
                      <a:endParaRPr lang="cs-CZ" sz="1200" dirty="0"/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Socket</a:t>
                      </a:r>
                      <a:r>
                        <a:rPr lang="cs-CZ" sz="1200" baseline="0" dirty="0" smtClean="0"/>
                        <a:t> F 1207</a:t>
                      </a:r>
                      <a:endParaRPr lang="cs-CZ" sz="1200" dirty="0" smtClean="0"/>
                    </a:p>
                  </a:txBody>
                  <a:tcPr marL="91447" marR="91447" marT="45719" marB="45719"/>
                </a:tc>
              </a:tr>
              <a:tr h="3060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AMD Opteron 61xx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G34</a:t>
                      </a:r>
                    </a:p>
                  </a:txBody>
                  <a:tcPr marL="91447" marR="91447" marT="45719" marB="4571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028700"/>
          </a:xfrm>
        </p:spPr>
        <p:txBody>
          <a:bodyPr/>
          <a:lstStyle/>
          <a:p>
            <a:r>
              <a:rPr lang="cs-CZ" smtClean="0"/>
              <a:t>Slovník pojmů - CPU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95288" y="1700213"/>
            <a:ext cx="8497887" cy="4824412"/>
          </a:xfrm>
        </p:spPr>
        <p:txBody>
          <a:bodyPr/>
          <a:lstStyle/>
          <a:p>
            <a:pPr marL="361950" lvl="1" indent="-261938"/>
            <a:r>
              <a:rPr lang="cs-CZ" sz="1800" b="1" smtClean="0"/>
              <a:t>RISC</a:t>
            </a:r>
            <a:r>
              <a:rPr lang="cs-CZ" sz="1800" smtClean="0"/>
              <a:t> – architektura založena na zjednodušených instrukcí, na hardware úroveň se integruje minimum funkcí, větší velikost zpracovaného kódu</a:t>
            </a:r>
          </a:p>
          <a:p>
            <a:pPr marL="361950" lvl="1" indent="-261938"/>
            <a:r>
              <a:rPr lang="cs-CZ" sz="1800" b="1" smtClean="0"/>
              <a:t>CISC</a:t>
            </a:r>
            <a:r>
              <a:rPr lang="cs-CZ" sz="1800" smtClean="0"/>
              <a:t> – architektura založena na složených a složitých instrukcí, integrováno z větší části na hardware úroveň. Je náročnější na výrobu.</a:t>
            </a:r>
          </a:p>
          <a:p>
            <a:pPr marL="361950" lvl="1" indent="-261938"/>
            <a:r>
              <a:rPr lang="cs-CZ" sz="1800" b="1" smtClean="0"/>
              <a:t>RISC in CISC</a:t>
            </a:r>
            <a:r>
              <a:rPr lang="cs-CZ" sz="1800" smtClean="0"/>
              <a:t> – kombinace obou architektur, kdy CISC CPU má základní součásti realizovány jako RISC.</a:t>
            </a:r>
          </a:p>
          <a:p>
            <a:pPr marL="361950" lvl="1" indent="-261938"/>
            <a:r>
              <a:rPr lang="cs-CZ" sz="1800" b="1" smtClean="0"/>
              <a:t>Cache </a:t>
            </a:r>
            <a:r>
              <a:rPr lang="cs-CZ" sz="1800" smtClean="0"/>
              <a:t>– vyrovnávací paměť, úrovně L1,L2 někdy L3. Slouží k odkládání dat před zpracováním a po zpracování v CPU (aby CPU bylo zásobováno dostatečně rychle prací). Jsou velmi rychlé.</a:t>
            </a:r>
          </a:p>
          <a:p>
            <a:pPr marL="361950" lvl="1" indent="-261938"/>
            <a:r>
              <a:rPr lang="cs-CZ" sz="1800" b="1" smtClean="0"/>
              <a:t>SSE, SSE2, MMX – </a:t>
            </a:r>
            <a:r>
              <a:rPr lang="cs-CZ" sz="1800" smtClean="0"/>
              <a:t>rozšíření instrukční sady procesorů Intel i AMD (Intel má však patent)</a:t>
            </a:r>
          </a:p>
          <a:p>
            <a:pPr marL="361950" lvl="1" indent="-261938"/>
            <a:r>
              <a:rPr lang="cs-CZ" sz="1800" b="1" smtClean="0"/>
              <a:t>HT (hyperthreading) </a:t>
            </a:r>
            <a:r>
              <a:rPr lang="cs-CZ" sz="1800" smtClean="0"/>
              <a:t>– virtuální rozdělení fyzického procesoru (nebo jádra) na vlákna do kterých lze rozdělit aplikace (je potřeba podpora aplikací)</a:t>
            </a:r>
          </a:p>
          <a:p>
            <a:pPr marL="361950" lvl="1" indent="-261938"/>
            <a:r>
              <a:rPr lang="cs-CZ" sz="1800" b="1" smtClean="0"/>
              <a:t>FPU – </a:t>
            </a:r>
            <a:r>
              <a:rPr lang="cs-CZ" sz="1800" smtClean="0"/>
              <a:t>Floating point unit – integrovaná součást CPU pro výpočty s plovoucí desetinnou čárkou (doména procesorů Intel)</a:t>
            </a:r>
          </a:p>
          <a:p>
            <a:pPr marL="361950" lvl="1" indent="-261938"/>
            <a:r>
              <a:rPr lang="cs-CZ" sz="1800" b="1" smtClean="0"/>
              <a:t>VT/AMD-V – </a:t>
            </a:r>
            <a:r>
              <a:rPr lang="cs-CZ" sz="1800" smtClean="0"/>
              <a:t>hardware rozšíření pro virtualizaci</a:t>
            </a:r>
            <a:endParaRPr lang="cs-CZ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Procesory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sz="2400" dirty="0" smtClean="0"/>
              <a:t>Definovat pojem</a:t>
            </a:r>
          </a:p>
          <a:p>
            <a:pPr lvl="1" eaLnBrk="1" hangingPunct="1"/>
            <a:r>
              <a:rPr lang="cs-CZ" sz="2400" dirty="0" smtClean="0"/>
              <a:t>Popsat základní princip</a:t>
            </a:r>
          </a:p>
          <a:p>
            <a:pPr lvl="1" eaLnBrk="1" hangingPunct="1"/>
            <a:r>
              <a:rPr lang="cs-CZ" sz="2400" dirty="0" smtClean="0"/>
              <a:t>Popsat základní parametry (</a:t>
            </a:r>
            <a:r>
              <a:rPr lang="cs-CZ" sz="2400" dirty="0" err="1" smtClean="0"/>
              <a:t>socket</a:t>
            </a:r>
            <a:r>
              <a:rPr lang="cs-CZ" sz="2400" dirty="0" smtClean="0"/>
              <a:t>, taktovací frekvence, počet jader, vyrovnávací paměti, technologie výroby, instrukční sady)</a:t>
            </a:r>
          </a:p>
          <a:p>
            <a:pPr lvl="1" eaLnBrk="1" hangingPunct="1"/>
            <a:r>
              <a:rPr lang="cs-CZ" sz="2400" dirty="0" smtClean="0"/>
              <a:t>Dělení procesorů z hlediska cílových počítačů</a:t>
            </a:r>
          </a:p>
          <a:p>
            <a:pPr lvl="1" eaLnBrk="1" hangingPunct="1"/>
            <a:r>
              <a:rPr lang="cs-CZ" sz="2400" dirty="0" smtClean="0"/>
              <a:t>Obecný přehled aktuálních CPU na trhu</a:t>
            </a:r>
          </a:p>
          <a:p>
            <a:pPr lvl="1" eaLnBrk="1" hangingPunct="1"/>
            <a:r>
              <a:rPr lang="cs-CZ" sz="2400" dirty="0" smtClean="0"/>
              <a:t>Trendy současných procesorů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325" y="1557338"/>
            <a:ext cx="7661275" cy="4538662"/>
          </a:xfrm>
        </p:spPr>
        <p:txBody>
          <a:bodyPr/>
          <a:lstStyle/>
          <a:p>
            <a:pPr>
              <a:defRPr/>
            </a:pPr>
            <a:r>
              <a:rPr lang="cs-CZ" sz="2000" dirty="0" smtClean="0"/>
              <a:t>U Intelu je potřeba dávat pozor na konkrétní specifikace. Každé CPU je potřeba ověřit na níže uvedeném linku:</a:t>
            </a:r>
          </a:p>
          <a:p>
            <a:pPr>
              <a:defRPr/>
            </a:pPr>
            <a:r>
              <a:rPr lang="cs-CZ" sz="2000" dirty="0" smtClean="0">
                <a:hlinkClick r:id="rId2"/>
              </a:rPr>
              <a:t>http://ark.intel.com/products/codename/29900/Sandy-Bridge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Resp. </a:t>
            </a:r>
            <a:r>
              <a:rPr lang="cs-CZ" sz="2000" dirty="0" smtClean="0">
                <a:hlinkClick r:id="rId3"/>
              </a:rPr>
              <a:t>http://ark.intel.com/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>
                <a:hlinkClick r:id="rId4"/>
              </a:rPr>
              <a:t>Struktura značení CPU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U CPU nejde v současnosti vůbec o frekvenci, ale je potřeba si hlídat především:</a:t>
            </a:r>
          </a:p>
          <a:p>
            <a:pPr lvl="1">
              <a:defRPr/>
            </a:pPr>
            <a:r>
              <a:rPr lang="cs-CZ" sz="2000" dirty="0" err="1" smtClean="0"/>
              <a:t>Cache</a:t>
            </a:r>
            <a:r>
              <a:rPr lang="cs-CZ" sz="2000" dirty="0" smtClean="0"/>
              <a:t> paměti</a:t>
            </a:r>
          </a:p>
          <a:p>
            <a:pPr lvl="1">
              <a:defRPr/>
            </a:pPr>
            <a:r>
              <a:rPr lang="cs-CZ" sz="2000" dirty="0" smtClean="0"/>
              <a:t>Rychlost paměťové sběrnice</a:t>
            </a:r>
          </a:p>
          <a:p>
            <a:pPr lvl="1">
              <a:defRPr/>
            </a:pPr>
            <a:r>
              <a:rPr lang="cs-CZ" sz="2000" dirty="0" smtClean="0"/>
              <a:t>Typ grafického čipu</a:t>
            </a:r>
          </a:p>
          <a:p>
            <a:pPr lvl="1">
              <a:defRPr/>
            </a:pPr>
            <a:r>
              <a:rPr lang="cs-CZ" sz="2000" dirty="0" smtClean="0"/>
              <a:t>Počet jader</a:t>
            </a:r>
          </a:p>
          <a:p>
            <a:pPr lvl="1">
              <a:defRPr/>
            </a:pPr>
            <a:r>
              <a:rPr lang="cs-CZ" sz="2000" dirty="0" smtClean="0"/>
              <a:t>TDP (tj. spotřebu)</a:t>
            </a: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CPU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900113" y="1700213"/>
            <a:ext cx="7710487" cy="4395787"/>
          </a:xfrm>
        </p:spPr>
        <p:txBody>
          <a:bodyPr/>
          <a:lstStyle/>
          <a:p>
            <a:r>
              <a:rPr lang="cs-CZ" smtClean="0"/>
              <a:t>AMD CPU</a:t>
            </a:r>
          </a:p>
          <a:p>
            <a:r>
              <a:rPr lang="cs-CZ" smtClean="0"/>
              <a:t>Přehled: </a:t>
            </a:r>
            <a:r>
              <a:rPr lang="cs-CZ" smtClean="0">
                <a:hlinkClick r:id="rId2"/>
              </a:rPr>
              <a:t>http://products.amd.com/en-us/DesktopCPUResult.aspx</a:t>
            </a:r>
            <a:r>
              <a:rPr lang="cs-CZ" smtClean="0"/>
              <a:t> - pro desktopy</a:t>
            </a:r>
          </a:p>
          <a:p>
            <a:r>
              <a:rPr lang="cs-CZ" smtClean="0"/>
              <a:t>Přehled: </a:t>
            </a:r>
            <a:r>
              <a:rPr lang="cs-CZ" smtClean="0">
                <a:hlinkClick r:id="rId3"/>
              </a:rPr>
              <a:t>http://products.amd.com/en-us/DesktopAPUResult.aspx</a:t>
            </a:r>
            <a:r>
              <a:rPr lang="cs-CZ" smtClean="0"/>
              <a:t> - APU</a:t>
            </a:r>
          </a:p>
          <a:p>
            <a:r>
              <a:rPr lang="cs-CZ" smtClean="0"/>
              <a:t>Přehled: </a:t>
            </a:r>
            <a:r>
              <a:rPr lang="cs-CZ" smtClean="0">
                <a:hlinkClick r:id="rId4"/>
              </a:rPr>
              <a:t>SERVERY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Materiály použité na CPU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949325" y="1700213"/>
            <a:ext cx="7661275" cy="4608512"/>
          </a:xfrm>
        </p:spPr>
        <p:txBody>
          <a:bodyPr/>
          <a:lstStyle/>
          <a:p>
            <a:r>
              <a:rPr lang="cs-CZ" sz="2800" smtClean="0"/>
              <a:t>Křemík</a:t>
            </a:r>
          </a:p>
          <a:p>
            <a:r>
              <a:rPr lang="cs-CZ" sz="2800" smtClean="0"/>
              <a:t>Měď</a:t>
            </a:r>
          </a:p>
          <a:p>
            <a:r>
              <a:rPr lang="cs-CZ" sz="2800" smtClean="0"/>
              <a:t>Germanium</a:t>
            </a:r>
          </a:p>
          <a:p>
            <a:r>
              <a:rPr lang="cs-CZ" sz="2800" smtClean="0"/>
              <a:t>Stříbro</a:t>
            </a:r>
          </a:p>
          <a:p>
            <a:r>
              <a:rPr lang="cs-CZ" sz="2800" smtClean="0"/>
              <a:t>Izolační hmoty</a:t>
            </a:r>
          </a:p>
          <a:p>
            <a:r>
              <a:rPr lang="cs-CZ" sz="2800" smtClean="0"/>
              <a:t>Cín</a:t>
            </a:r>
          </a:p>
          <a:p>
            <a:r>
              <a:rPr lang="cs-CZ" sz="2800" smtClean="0"/>
              <a:t>Olovo</a:t>
            </a:r>
          </a:p>
          <a:p>
            <a:r>
              <a:rPr lang="cs-CZ" sz="2800" smtClean="0"/>
              <a:t>Přehled historie CPU: http://www.cpushack.com/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CPU</a:t>
            </a:r>
          </a:p>
        </p:txBody>
      </p:sp>
      <p:pic>
        <p:nvPicPr>
          <p:cNvPr id="2867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425926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5941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CPU</a:t>
            </a:r>
          </a:p>
        </p:txBody>
      </p:sp>
      <p:pic>
        <p:nvPicPr>
          <p:cNvPr id="2969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2178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30363"/>
            <a:ext cx="21415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05263"/>
            <a:ext cx="21717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30363"/>
            <a:ext cx="3576638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569325" cy="5184775"/>
          </a:xfrm>
        </p:spPr>
        <p:txBody>
          <a:bodyPr/>
          <a:lstStyle/>
          <a:p>
            <a:pPr>
              <a:defRPr/>
            </a:pPr>
            <a:endParaRPr lang="cs-CZ" sz="1200" dirty="0" smtClean="0"/>
          </a:p>
          <a:p>
            <a:pPr marL="446088" indent="0" algn="ctr">
              <a:buFont typeface="Wingdings" pitchFamily="2" charset="2"/>
              <a:buNone/>
              <a:defRPr/>
            </a:pPr>
            <a:r>
              <a:rPr lang="cs-CZ" sz="1600" b="1" dirty="0" smtClean="0"/>
              <a:t>Legendární procesory:</a:t>
            </a:r>
          </a:p>
          <a:p>
            <a:pPr marL="715963" lvl="1" indent="-269875">
              <a:defRPr/>
            </a:pPr>
            <a:r>
              <a:rPr lang="cs-CZ" sz="1200" b="1" dirty="0" smtClean="0"/>
              <a:t>Intel</a:t>
            </a:r>
          </a:p>
          <a:p>
            <a:pPr marL="715963" lvl="2" indent="-269875">
              <a:defRPr/>
            </a:pPr>
            <a:r>
              <a:rPr lang="cs-CZ" sz="1200" dirty="0" smtClean="0"/>
              <a:t>Intel 4004, 8086/8088 – procesory, které znamenaly pro Intel zisk renomé a tržní pozice. Vděčí za to především úspěchu IBM PC.</a:t>
            </a:r>
          </a:p>
          <a:p>
            <a:pPr marL="715963" lvl="2" indent="-269875">
              <a:defRPr/>
            </a:pPr>
            <a:r>
              <a:rPr lang="cs-CZ" sz="1200" dirty="0" smtClean="0"/>
              <a:t>Intel Pentium II – První CPU, které opustilo tradiční pojetí procesoru do slotu. Ve své době v pravdě revoluční řešení.</a:t>
            </a:r>
          </a:p>
          <a:p>
            <a:pPr marL="715963" lvl="2" indent="-269875">
              <a:defRPr/>
            </a:pPr>
            <a:r>
              <a:rPr lang="cs-CZ" sz="1200" dirty="0" smtClean="0"/>
              <a:t>Intel Pentium III – ve své době ne revoluční, ale spíše evoluční, avšak pro další procesory Intelu zásadní. Na některých prvcích Pentia III fungují všechny současné procesory.</a:t>
            </a:r>
          </a:p>
          <a:p>
            <a:pPr marL="715963" lvl="2" indent="-269875">
              <a:defRPr/>
            </a:pPr>
            <a:r>
              <a:rPr lang="cs-CZ" sz="1200" dirty="0" smtClean="0"/>
              <a:t>Intel Pentium IV – poslední z rodiny CPU řady Pentium a slepá vývojová větev.</a:t>
            </a:r>
          </a:p>
          <a:p>
            <a:pPr marL="715963" lvl="2" indent="-269875">
              <a:defRPr/>
            </a:pPr>
            <a:r>
              <a:rPr lang="cs-CZ" sz="1200" dirty="0" smtClean="0"/>
              <a:t>Intel </a:t>
            </a:r>
            <a:r>
              <a:rPr lang="cs-CZ" sz="1200" dirty="0" err="1" smtClean="0"/>
              <a:t>Core</a:t>
            </a:r>
            <a:r>
              <a:rPr lang="cs-CZ" sz="1200" dirty="0" smtClean="0"/>
              <a:t> i série  - první Intel CPU, které opustily tradiční pojetí paměti připojené na severním můstku </a:t>
            </a:r>
            <a:r>
              <a:rPr lang="cs-CZ" sz="1200" dirty="0" err="1" smtClean="0"/>
              <a:t>chipsetu</a:t>
            </a:r>
            <a:r>
              <a:rPr lang="cs-CZ" sz="1200" dirty="0" smtClean="0"/>
              <a:t>.</a:t>
            </a:r>
          </a:p>
          <a:p>
            <a:pPr marL="715963" lvl="1" indent="-269875">
              <a:defRPr/>
            </a:pPr>
            <a:r>
              <a:rPr lang="cs-CZ" sz="1200" b="1" dirty="0" smtClean="0"/>
              <a:t>AMD</a:t>
            </a:r>
          </a:p>
          <a:p>
            <a:pPr marL="715963" lvl="2" indent="-269875">
              <a:defRPr/>
            </a:pPr>
            <a:r>
              <a:rPr lang="cs-CZ" sz="1200" dirty="0" smtClean="0"/>
              <a:t>AMD 286/386 – první více rozšířené procesory AMD, úspěšné hlavně v našich končinách díky jejich nízké ceně a srovnatelnému výkonu s Intelem. (asi nejčastější u nás AMD 386DX-40)</a:t>
            </a:r>
          </a:p>
          <a:p>
            <a:pPr marL="715963" lvl="2" indent="-269875">
              <a:defRPr/>
            </a:pPr>
            <a:r>
              <a:rPr lang="cs-CZ" sz="1200" dirty="0" smtClean="0"/>
              <a:t>AMD K5 – procesor postavený na technologii i486 s deklarovaným výkonem Pentia, určený spíš pro levné sestavy. Následníkem AMD K6, který rozhodně nebyl nikterak povedeným procesorem.</a:t>
            </a:r>
          </a:p>
          <a:p>
            <a:pPr marL="715963" lvl="2" indent="-269875">
              <a:defRPr/>
            </a:pPr>
            <a:r>
              <a:rPr lang="cs-CZ" sz="1200" dirty="0" smtClean="0"/>
              <a:t>AMD </a:t>
            </a:r>
            <a:r>
              <a:rPr lang="cs-CZ" sz="1200" dirty="0" err="1" smtClean="0"/>
              <a:t>Athlon</a:t>
            </a:r>
            <a:r>
              <a:rPr lang="cs-CZ" sz="1200" dirty="0" smtClean="0"/>
              <a:t> a </a:t>
            </a:r>
            <a:r>
              <a:rPr lang="cs-CZ" sz="1200" dirty="0" err="1" smtClean="0"/>
              <a:t>Duron</a:t>
            </a:r>
            <a:r>
              <a:rPr lang="cs-CZ" sz="1200" dirty="0"/>
              <a:t> </a:t>
            </a:r>
            <a:r>
              <a:rPr lang="cs-CZ" sz="1200" dirty="0" smtClean="0"/>
              <a:t>– procesory postavené proti platformě Intel PII, jsou první procesory, které používají vlastní základní desky a vlastní čipové sady. U nás zaznamenávají velký úspěch díky ceně a dobrému výkonu. Je to rovněž první řada procesorů u kterých se prodávalo chlazení zvlášť a stal se z něj zajímavý artikl. (objevují se firmy jako </a:t>
            </a:r>
            <a:r>
              <a:rPr lang="cs-CZ" sz="1200" dirty="0" err="1" smtClean="0"/>
              <a:t>Thermaltake</a:t>
            </a:r>
            <a:r>
              <a:rPr lang="cs-CZ" sz="1200" dirty="0" smtClean="0"/>
              <a:t>)</a:t>
            </a:r>
          </a:p>
          <a:p>
            <a:pPr marL="715963" lvl="2" indent="-269875">
              <a:defRPr/>
            </a:pPr>
            <a:r>
              <a:rPr lang="cs-CZ" sz="1200" dirty="0" smtClean="0"/>
              <a:t>AMD </a:t>
            </a:r>
            <a:r>
              <a:rPr lang="cs-CZ" sz="1200" dirty="0" err="1" smtClean="0"/>
              <a:t>Athlon</a:t>
            </a:r>
            <a:r>
              <a:rPr lang="cs-CZ" sz="1200" dirty="0" smtClean="0"/>
              <a:t> 64 – první dostupný procesor s podporou x64 pro běžné uživatele (Intel s technologií EM64T přišel až později u procesorů Pentium 4), procesor dostupný pro legendární </a:t>
            </a:r>
            <a:r>
              <a:rPr lang="cs-CZ" sz="1200" dirty="0" err="1" smtClean="0"/>
              <a:t>socket</a:t>
            </a:r>
            <a:r>
              <a:rPr lang="cs-CZ" sz="1200" dirty="0" smtClean="0"/>
              <a:t> 939. </a:t>
            </a:r>
          </a:p>
          <a:p>
            <a:pPr marL="715963" lvl="2" indent="-269875">
              <a:defRPr/>
            </a:pPr>
            <a:r>
              <a:rPr lang="cs-CZ" sz="1200" dirty="0" smtClean="0"/>
              <a:t>AMD Opteron – spolu s </a:t>
            </a:r>
            <a:r>
              <a:rPr lang="cs-CZ" sz="1200" dirty="0" err="1" smtClean="0"/>
              <a:t>Athlonem</a:t>
            </a:r>
            <a:r>
              <a:rPr lang="cs-CZ" sz="1200" dirty="0" smtClean="0"/>
              <a:t> 64 začíná svoji velmi úspěšnou pouť i procesor Opteron a získává vcelku rychle </a:t>
            </a:r>
            <a:r>
              <a:rPr lang="cs-CZ" sz="1200" dirty="0" err="1" smtClean="0"/>
              <a:t>markatní</a:t>
            </a:r>
            <a:r>
              <a:rPr lang="cs-CZ" sz="1200" dirty="0" smtClean="0"/>
              <a:t> podíl na trhu serverů díky operační paměti připojené přímo na samotný procesor.</a:t>
            </a:r>
          </a:p>
          <a:p>
            <a:pPr marL="715963" lvl="2" indent="-269875">
              <a:defRPr/>
            </a:pP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CPU</a:t>
            </a:r>
          </a:p>
        </p:txBody>
      </p:sp>
      <p:pic>
        <p:nvPicPr>
          <p:cNvPr id="3174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16100"/>
            <a:ext cx="14255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24400"/>
            <a:ext cx="20161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772025"/>
            <a:ext cx="369411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30363"/>
            <a:ext cx="20970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ovéPole 7"/>
          <p:cNvSpPr txBox="1">
            <a:spLocks noChangeArrowheads="1"/>
          </p:cNvSpPr>
          <p:nvPr/>
        </p:nvSpPr>
        <p:spPr bwMode="auto">
          <a:xfrm>
            <a:off x="0" y="3284538"/>
            <a:ext cx="181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/>
              <a:t>AMD Athlon XP</a:t>
            </a:r>
          </a:p>
        </p:txBody>
      </p:sp>
      <p:sp>
        <p:nvSpPr>
          <p:cNvPr id="31752" name="TextovéPole 8"/>
          <p:cNvSpPr txBox="1">
            <a:spLocks noChangeArrowheads="1"/>
          </p:cNvSpPr>
          <p:nvPr/>
        </p:nvSpPr>
        <p:spPr bwMode="auto">
          <a:xfrm>
            <a:off x="6297613" y="3257550"/>
            <a:ext cx="181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/>
              <a:t>Intel Pentium Overdrive</a:t>
            </a:r>
          </a:p>
        </p:txBody>
      </p:sp>
      <p:sp>
        <p:nvSpPr>
          <p:cNvPr id="31753" name="TextovéPole 9"/>
          <p:cNvSpPr txBox="1">
            <a:spLocks noChangeArrowheads="1"/>
          </p:cNvSpPr>
          <p:nvPr/>
        </p:nvSpPr>
        <p:spPr bwMode="auto">
          <a:xfrm>
            <a:off x="6297613" y="4402138"/>
            <a:ext cx="181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/>
              <a:t>Intel Pentium II</a:t>
            </a:r>
          </a:p>
        </p:txBody>
      </p:sp>
      <p:sp>
        <p:nvSpPr>
          <p:cNvPr id="31754" name="TextovéPole 10"/>
          <p:cNvSpPr txBox="1">
            <a:spLocks noChangeArrowheads="1"/>
          </p:cNvSpPr>
          <p:nvPr/>
        </p:nvSpPr>
        <p:spPr bwMode="auto">
          <a:xfrm>
            <a:off x="142875" y="4125913"/>
            <a:ext cx="181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/>
              <a:t>Intel Pentium Pro</a:t>
            </a:r>
          </a:p>
        </p:txBody>
      </p:sp>
      <p:pic>
        <p:nvPicPr>
          <p:cNvPr id="31755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30463"/>
            <a:ext cx="3335338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TextovéPole 12"/>
          <p:cNvSpPr txBox="1">
            <a:spLocks noChangeArrowheads="1"/>
          </p:cNvSpPr>
          <p:nvPr/>
        </p:nvSpPr>
        <p:spPr bwMode="auto">
          <a:xfrm>
            <a:off x="3100388" y="4395788"/>
            <a:ext cx="181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/>
              <a:t>Intel Itanium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principy počítačů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Historie samočinných počítacích strojů lze rozdělit do několika generací: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0-1. generace – období druhé světové války a těsně po ní - příkladem je např. ENIAC, první počítač logické konstrukce podobné počítačům současným. Tyto počítače byly sálové a často vážily mnoho desítek tun, technicky byly založeny na elektronkách, nebo relé. Dalšími příklady jsou např. UNIVAC, BINAC</a:t>
            </a:r>
          </a:p>
        </p:txBody>
      </p:sp>
      <p:pic>
        <p:nvPicPr>
          <p:cNvPr id="512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62438"/>
            <a:ext cx="302418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Paměti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Operační paměti a paměti typu cache</a:t>
            </a:r>
          </a:p>
          <a:p>
            <a:pPr lvl="1" eaLnBrk="1" hangingPunct="1"/>
            <a:r>
              <a:rPr lang="cs-CZ" sz="2400" smtClean="0"/>
              <a:t>Historický vývoj (stručně)</a:t>
            </a:r>
          </a:p>
          <a:p>
            <a:pPr lvl="1" eaLnBrk="1" hangingPunct="1"/>
            <a:r>
              <a:rPr lang="cs-CZ" sz="2400" smtClean="0"/>
              <a:t>Definice k čemu slouží</a:t>
            </a:r>
          </a:p>
          <a:p>
            <a:pPr lvl="1" eaLnBrk="1" hangingPunct="1"/>
            <a:r>
              <a:rPr lang="cs-CZ" sz="2400" smtClean="0"/>
              <a:t>Základní dělení</a:t>
            </a:r>
          </a:p>
          <a:p>
            <a:pPr lvl="1" eaLnBrk="1" hangingPunct="1"/>
            <a:r>
              <a:rPr lang="cs-CZ" sz="2400" smtClean="0"/>
              <a:t>Popis parametrů (rychlost sběrnice, časování, typ modulu)</a:t>
            </a:r>
          </a:p>
          <a:p>
            <a:pPr lvl="1" eaLnBrk="1" hangingPunct="1"/>
            <a:r>
              <a:rPr lang="cs-CZ" sz="2400" smtClean="0"/>
              <a:t>Technologie operačních pamětí (ECC, Chipkill)</a:t>
            </a:r>
          </a:p>
          <a:p>
            <a:pPr lvl="1" eaLnBrk="1" hangingPunct="1"/>
            <a:r>
              <a:rPr lang="cs-CZ" sz="2400" smtClean="0"/>
              <a:t>Využití pamětí typu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Paměti – slovník pojmů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395288" y="1700213"/>
            <a:ext cx="8497887" cy="4824412"/>
          </a:xfrm>
        </p:spPr>
        <p:txBody>
          <a:bodyPr/>
          <a:lstStyle/>
          <a:p>
            <a:pPr marL="361950" lvl="1" indent="-261938"/>
            <a:r>
              <a:rPr lang="cs-CZ" sz="1300" dirty="0" smtClean="0"/>
              <a:t>DRAM – dynamická paměť, pomalejší, levnější, používaná jako operační paměť, nebo </a:t>
            </a:r>
            <a:r>
              <a:rPr lang="cs-CZ" sz="1300" dirty="0" err="1" smtClean="0"/>
              <a:t>videopaměť</a:t>
            </a:r>
            <a:endParaRPr lang="cs-CZ" sz="1300" dirty="0" smtClean="0"/>
          </a:p>
          <a:p>
            <a:pPr marL="361950" lvl="1" indent="-261938"/>
            <a:r>
              <a:rPr lang="cs-CZ" sz="1300" dirty="0" smtClean="0"/>
              <a:t>SRAM – statická paměť, rychlejší, podstatně dražší, používaná jako </a:t>
            </a:r>
            <a:r>
              <a:rPr lang="cs-CZ" sz="1300" dirty="0" err="1" smtClean="0"/>
              <a:t>cache</a:t>
            </a:r>
            <a:r>
              <a:rPr lang="cs-CZ" sz="1300" dirty="0" smtClean="0"/>
              <a:t> pro CPU.</a:t>
            </a:r>
          </a:p>
          <a:p>
            <a:pPr marL="361950" lvl="1" indent="-261938"/>
            <a:r>
              <a:rPr lang="cs-CZ" sz="1300" dirty="0" smtClean="0"/>
              <a:t>ROM – </a:t>
            </a:r>
            <a:r>
              <a:rPr lang="cs-CZ" sz="1300" dirty="0" err="1" smtClean="0"/>
              <a:t>read</a:t>
            </a:r>
            <a:r>
              <a:rPr lang="cs-CZ" sz="1300" dirty="0" smtClean="0"/>
              <a:t> </a:t>
            </a:r>
            <a:r>
              <a:rPr lang="cs-CZ" sz="1300" dirty="0" err="1" smtClean="0"/>
              <a:t>only</a:t>
            </a:r>
            <a:r>
              <a:rPr lang="cs-CZ" sz="1300" dirty="0" smtClean="0"/>
              <a:t> </a:t>
            </a:r>
            <a:r>
              <a:rPr lang="cs-CZ" sz="1300" dirty="0" err="1" smtClean="0"/>
              <a:t>memory</a:t>
            </a:r>
            <a:r>
              <a:rPr lang="cs-CZ" sz="1300" dirty="0" smtClean="0"/>
              <a:t>, paměť pouze pro čtení</a:t>
            </a:r>
          </a:p>
          <a:p>
            <a:pPr marL="361950" lvl="1" indent="-261938"/>
            <a:r>
              <a:rPr lang="cs-CZ" sz="1300" dirty="0" smtClean="0"/>
              <a:t>RWM – </a:t>
            </a:r>
            <a:r>
              <a:rPr lang="cs-CZ" sz="1300" dirty="0" err="1" smtClean="0"/>
              <a:t>Read</a:t>
            </a:r>
            <a:r>
              <a:rPr lang="cs-CZ" sz="1300" dirty="0" smtClean="0"/>
              <a:t> </a:t>
            </a:r>
            <a:r>
              <a:rPr lang="cs-CZ" sz="1300" dirty="0" err="1" smtClean="0"/>
              <a:t>Write</a:t>
            </a:r>
            <a:r>
              <a:rPr lang="cs-CZ" sz="1300" dirty="0" smtClean="0"/>
              <a:t> </a:t>
            </a:r>
            <a:r>
              <a:rPr lang="cs-CZ" sz="1300" dirty="0" err="1" smtClean="0"/>
              <a:t>memory</a:t>
            </a:r>
            <a:r>
              <a:rPr lang="cs-CZ" sz="1300" dirty="0" smtClean="0"/>
              <a:t> – paměť pro čtení i zápis</a:t>
            </a:r>
          </a:p>
          <a:p>
            <a:pPr marL="361950" lvl="1" indent="-261938"/>
            <a:r>
              <a:rPr lang="cs-CZ" sz="1300" dirty="0" smtClean="0"/>
              <a:t>RAM – </a:t>
            </a:r>
            <a:r>
              <a:rPr lang="cs-CZ" sz="1300" dirty="0" err="1" smtClean="0"/>
              <a:t>Random</a:t>
            </a:r>
            <a:r>
              <a:rPr lang="cs-CZ" sz="1300" dirty="0" smtClean="0"/>
              <a:t> </a:t>
            </a:r>
            <a:r>
              <a:rPr lang="cs-CZ" sz="1300" dirty="0" err="1" smtClean="0"/>
              <a:t>access</a:t>
            </a:r>
            <a:r>
              <a:rPr lang="cs-CZ" sz="1300" dirty="0" smtClean="0"/>
              <a:t> </a:t>
            </a:r>
            <a:r>
              <a:rPr lang="cs-CZ" sz="1300" dirty="0" err="1" smtClean="0"/>
              <a:t>memory</a:t>
            </a:r>
            <a:r>
              <a:rPr lang="cs-CZ" sz="1300" dirty="0" smtClean="0"/>
              <a:t> – paměť s náhodným přístupem</a:t>
            </a:r>
          </a:p>
          <a:p>
            <a:pPr marL="361950" lvl="1" indent="-261938"/>
            <a:r>
              <a:rPr lang="cs-CZ" sz="1300" dirty="0" smtClean="0"/>
              <a:t>DDR – Double Data </a:t>
            </a:r>
            <a:r>
              <a:rPr lang="cs-CZ" sz="1300" dirty="0" err="1" smtClean="0"/>
              <a:t>Rate</a:t>
            </a:r>
            <a:r>
              <a:rPr lang="cs-CZ" sz="1300" dirty="0" smtClean="0"/>
              <a:t> – paměti, které přenášejí data na obou koncích časového cyklu (v zásadě dvojnásobkem pracovní frekvence), jsou rychlejší. Evoluční typ pamětí je pak DDR2, DDR3, které přenášejí v rámci jednoho časového cyklu 4 resp. 8 operací (DDR3). </a:t>
            </a:r>
          </a:p>
          <a:p>
            <a:pPr marL="361950" lvl="1" indent="-261938"/>
            <a:r>
              <a:rPr lang="cs-CZ" sz="1300" dirty="0" smtClean="0"/>
              <a:t>CAS (časování) – zpoždění dat na výstupu z pamětí po jejich výběru, nebo zpoždění pro jejich zápis</a:t>
            </a:r>
          </a:p>
          <a:p>
            <a:pPr marL="361950" lvl="1" indent="-261938"/>
            <a:r>
              <a:rPr lang="cs-CZ" sz="1300" dirty="0" smtClean="0"/>
              <a:t>DIMM – double </a:t>
            </a:r>
            <a:r>
              <a:rPr lang="cs-CZ" sz="1300" dirty="0" err="1" smtClean="0"/>
              <a:t>inline</a:t>
            </a:r>
            <a:r>
              <a:rPr lang="cs-CZ" sz="1300" dirty="0" smtClean="0"/>
              <a:t> </a:t>
            </a:r>
            <a:r>
              <a:rPr lang="cs-CZ" sz="1300" dirty="0" err="1" smtClean="0"/>
              <a:t>memory</a:t>
            </a:r>
            <a:r>
              <a:rPr lang="cs-CZ" sz="1300" dirty="0" smtClean="0"/>
              <a:t> module – standardní podoba současných pamětí, je klíčována mechanickým zámkem podle konkrétního typu modulu (DDR2, DDR2). Vyráběny verze 168pin, 184pin, 240 pin. Existuje i verze SO-DIMM určená pro notebooky (144 pinů). </a:t>
            </a:r>
          </a:p>
          <a:p>
            <a:pPr marL="361950" lvl="1" indent="-261938"/>
            <a:r>
              <a:rPr lang="cs-CZ" sz="1300" dirty="0" smtClean="0"/>
              <a:t>SIMM – Single </a:t>
            </a:r>
            <a:r>
              <a:rPr lang="cs-CZ" sz="1300" dirty="0" err="1" smtClean="0"/>
              <a:t>inline</a:t>
            </a:r>
            <a:r>
              <a:rPr lang="cs-CZ" sz="1300" dirty="0" smtClean="0"/>
              <a:t> </a:t>
            </a:r>
            <a:r>
              <a:rPr lang="cs-CZ" sz="1300" dirty="0" err="1" smtClean="0"/>
              <a:t>memory</a:t>
            </a:r>
            <a:r>
              <a:rPr lang="cs-CZ" sz="1300" dirty="0" smtClean="0"/>
              <a:t> module – starší podoba paměťových modulů (vyráběny verze 30pin a 72pin)</a:t>
            </a:r>
          </a:p>
          <a:p>
            <a:pPr marL="361950" lvl="1" indent="-261938"/>
            <a:r>
              <a:rPr lang="cs-CZ" sz="1300" dirty="0" smtClean="0"/>
              <a:t>ECC – </a:t>
            </a:r>
            <a:r>
              <a:rPr lang="cs-CZ" sz="1300" dirty="0" err="1" smtClean="0"/>
              <a:t>error</a:t>
            </a:r>
            <a:r>
              <a:rPr lang="cs-CZ" sz="1300" dirty="0" smtClean="0"/>
              <a:t> </a:t>
            </a:r>
            <a:r>
              <a:rPr lang="cs-CZ" sz="1300" dirty="0" err="1" smtClean="0"/>
              <a:t>correction</a:t>
            </a:r>
            <a:r>
              <a:rPr lang="cs-CZ" sz="1300" dirty="0" smtClean="0"/>
              <a:t> </a:t>
            </a:r>
            <a:r>
              <a:rPr lang="cs-CZ" sz="1300" dirty="0" err="1" smtClean="0"/>
              <a:t>control</a:t>
            </a:r>
            <a:r>
              <a:rPr lang="cs-CZ" sz="1300" dirty="0" smtClean="0"/>
              <a:t> – technologie opravující jednobitové chyby v paměti</a:t>
            </a:r>
          </a:p>
          <a:p>
            <a:pPr marL="361950" lvl="1" indent="-261938"/>
            <a:r>
              <a:rPr lang="cs-CZ" sz="1300" dirty="0" err="1" smtClean="0"/>
              <a:t>Chipkill</a:t>
            </a:r>
            <a:r>
              <a:rPr lang="cs-CZ" sz="1300" dirty="0" smtClean="0"/>
              <a:t> – Rozšířená forma ECC, patentovaná IBM, dovoluje opravovat chyby u více modulů</a:t>
            </a:r>
          </a:p>
          <a:p>
            <a:pPr marL="361950" lvl="1" indent="-261938"/>
            <a:r>
              <a:rPr lang="cs-CZ" sz="1300" dirty="0" smtClean="0"/>
              <a:t>L1 </a:t>
            </a:r>
            <a:r>
              <a:rPr lang="cs-CZ" sz="1300" dirty="0" err="1" smtClean="0"/>
              <a:t>cache</a:t>
            </a:r>
            <a:r>
              <a:rPr lang="cs-CZ" sz="1300" dirty="0" smtClean="0"/>
              <a:t> –  u CPU, tvořená SRAM o velikosti několika desítek KB, je přímo v CPU</a:t>
            </a:r>
          </a:p>
          <a:p>
            <a:pPr marL="361950" lvl="1" indent="-261938"/>
            <a:r>
              <a:rPr lang="cs-CZ" sz="1300" dirty="0" smtClean="0"/>
              <a:t>L2 </a:t>
            </a:r>
            <a:r>
              <a:rPr lang="cs-CZ" sz="1300" dirty="0" err="1" smtClean="0"/>
              <a:t>cache</a:t>
            </a:r>
            <a:r>
              <a:rPr lang="cs-CZ" sz="1300" dirty="0" smtClean="0"/>
              <a:t> – u CPU, tvořená DRAM o velikosti několika set KB až megabytů, slouží jako provozní odkládací paměť procesoru, je mezi operační pamětí a CPU</a:t>
            </a:r>
          </a:p>
          <a:p>
            <a:pPr marL="361950" lvl="1" indent="-261938"/>
            <a:r>
              <a:rPr lang="cs-CZ" sz="1300" dirty="0" smtClean="0"/>
              <a:t>L3 </a:t>
            </a:r>
            <a:r>
              <a:rPr lang="cs-CZ" sz="1300" dirty="0" err="1" smtClean="0"/>
              <a:t>cache</a:t>
            </a:r>
            <a:r>
              <a:rPr lang="cs-CZ" sz="1300" dirty="0" smtClean="0"/>
              <a:t> – u CPU, tvořená DRAM, obvykle o velikosti několika MB, je mezi L2 </a:t>
            </a:r>
            <a:r>
              <a:rPr lang="cs-CZ" sz="1300" dirty="0" err="1" smtClean="0"/>
              <a:t>cache</a:t>
            </a:r>
            <a:r>
              <a:rPr lang="cs-CZ" sz="1300" dirty="0" smtClean="0"/>
              <a:t> a pamětí, slouží jako pomocná paměť a je společná pro všechna jádra CPU</a:t>
            </a:r>
          </a:p>
          <a:p>
            <a:pPr marL="361950" lvl="1" indent="-261938"/>
            <a:endParaRPr lang="cs-CZ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Struktura referátů - paměti</a:t>
            </a:r>
          </a:p>
        </p:txBody>
      </p:sp>
      <p:pic>
        <p:nvPicPr>
          <p:cNvPr id="34819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25650"/>
            <a:ext cx="16002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476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52975"/>
            <a:ext cx="19081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65325"/>
            <a:ext cx="381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32464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ovéPole 8"/>
          <p:cNvSpPr txBox="1">
            <a:spLocks noChangeArrowheads="1"/>
          </p:cNvSpPr>
          <p:nvPr/>
        </p:nvSpPr>
        <p:spPr bwMode="auto">
          <a:xfrm>
            <a:off x="323850" y="2955925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SIMM 72pin</a:t>
            </a:r>
          </a:p>
        </p:txBody>
      </p:sp>
      <p:sp>
        <p:nvSpPr>
          <p:cNvPr id="34825" name="TextovéPole 9"/>
          <p:cNvSpPr txBox="1">
            <a:spLocks noChangeArrowheads="1"/>
          </p:cNvSpPr>
          <p:nvPr/>
        </p:nvSpPr>
        <p:spPr bwMode="auto">
          <a:xfrm>
            <a:off x="3927475" y="5245100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/>
              <a:t>Memory board DDR</a:t>
            </a:r>
          </a:p>
        </p:txBody>
      </p:sp>
      <p:sp>
        <p:nvSpPr>
          <p:cNvPr id="34826" name="TextovéPole 10"/>
          <p:cNvSpPr txBox="1">
            <a:spLocks noChangeArrowheads="1"/>
          </p:cNvSpPr>
          <p:nvPr/>
        </p:nvSpPr>
        <p:spPr bwMode="auto">
          <a:xfrm>
            <a:off x="517525" y="4652963"/>
            <a:ext cx="208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SODIMM DDR2</a:t>
            </a:r>
          </a:p>
        </p:txBody>
      </p:sp>
      <p:sp>
        <p:nvSpPr>
          <p:cNvPr id="34827" name="TextovéPole 11"/>
          <p:cNvSpPr txBox="1">
            <a:spLocks noChangeArrowheads="1"/>
          </p:cNvSpPr>
          <p:nvPr/>
        </p:nvSpPr>
        <p:spPr bwMode="auto">
          <a:xfrm>
            <a:off x="6948488" y="3500438"/>
            <a:ext cx="145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SIMM 30pin</a:t>
            </a:r>
          </a:p>
        </p:txBody>
      </p:sp>
      <p:sp>
        <p:nvSpPr>
          <p:cNvPr id="34828" name="TextovéPole 12"/>
          <p:cNvSpPr txBox="1">
            <a:spLocks noChangeArrowheads="1"/>
          </p:cNvSpPr>
          <p:nvPr/>
        </p:nvSpPr>
        <p:spPr bwMode="auto">
          <a:xfrm>
            <a:off x="6084888" y="6165850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SIP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Struktura referátů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Pevné disky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Definice pojmu, základní popis principu fungování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Parametry (rychlost otáček, kapacita, vyrovnávací paměť cache, optimalizační funkce, typ rozhraní, formát)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Dělení disků z hlediska využití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Příklady výrobců z praxe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Provést srovnání s disky typu SSD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Popsat trendy</a:t>
            </a:r>
          </a:p>
          <a:p>
            <a:pPr lvl="2" eaLnBrk="1" hangingPunct="1"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 pojmů – pevné disky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323850" y="1628775"/>
            <a:ext cx="8640763" cy="4968875"/>
          </a:xfrm>
        </p:spPr>
        <p:txBody>
          <a:bodyPr/>
          <a:lstStyle/>
          <a:p>
            <a:r>
              <a:rPr lang="cs-CZ" sz="1300" b="1" smtClean="0"/>
              <a:t>Interface</a:t>
            </a:r>
            <a:r>
              <a:rPr lang="cs-CZ" sz="1300" smtClean="0"/>
              <a:t> – typ komunikačního rozhraní  s okolním světem, dnes SAS, SATA, FC, iSCSI, FCoE.</a:t>
            </a:r>
          </a:p>
          <a:p>
            <a:r>
              <a:rPr lang="cs-CZ" sz="1300" b="1" smtClean="0"/>
              <a:t>Disk controller</a:t>
            </a:r>
            <a:r>
              <a:rPr lang="cs-CZ" sz="1300" smtClean="0"/>
              <a:t> (řadič disku) – komponenta buď integrovaná, nebo externí v podobě karty, která zprostředkovává komunikace mezi diskem a okolím.</a:t>
            </a:r>
          </a:p>
          <a:p>
            <a:r>
              <a:rPr lang="cs-CZ" sz="1300" b="1" smtClean="0"/>
              <a:t>Disková cache</a:t>
            </a:r>
            <a:r>
              <a:rPr lang="cs-CZ" sz="1300" smtClean="0"/>
              <a:t> – vyrovnávací paměť pevného disku určená pro odkládání dat ke zpracování, nebo zpracovaných.</a:t>
            </a:r>
          </a:p>
          <a:p>
            <a:r>
              <a:rPr lang="cs-CZ" sz="1300" b="1" smtClean="0"/>
              <a:t>RAID</a:t>
            </a:r>
            <a:r>
              <a:rPr lang="cs-CZ" sz="1300" smtClean="0"/>
              <a:t> – logický způsob ukládání dat na více, než jeden disk tak, že proti aplikacím se uskupení těchto disků tváří jako jeden disk.</a:t>
            </a:r>
          </a:p>
          <a:p>
            <a:r>
              <a:rPr lang="cs-CZ" sz="1300" b="1" smtClean="0"/>
              <a:t>Diskové pole </a:t>
            </a:r>
            <a:r>
              <a:rPr lang="cs-CZ" sz="1300" smtClean="0"/>
              <a:t>– je sestava pevných disků v rámci jednoho zařízení určená k logickému skládání do RAID úrovní. (diskové pole může být virtuální, nebo fyzické)</a:t>
            </a:r>
          </a:p>
          <a:p>
            <a:r>
              <a:rPr lang="cs-CZ" sz="1300" b="1" smtClean="0"/>
              <a:t>SATA</a:t>
            </a:r>
            <a:r>
              <a:rPr lang="cs-CZ" sz="1300" smtClean="0"/>
              <a:t> – nejpoužívanější interface, velmi jednoduchý, sériové zapojení pevných disků, dnes standard SATA3 (teoretická propustnost 6Gbit/s), data proudí po kabelech bez úpravy a logického řízení, levné řešení.</a:t>
            </a:r>
          </a:p>
          <a:p>
            <a:r>
              <a:rPr lang="cs-CZ" sz="1300" b="1" smtClean="0"/>
              <a:t>SAS</a:t>
            </a:r>
            <a:r>
              <a:rPr lang="cs-CZ" sz="1300" smtClean="0"/>
              <a:t> – interface pro servery, je upravený tak, aby celá komunikace s okolím byla řízena prostřednictvím speciálního jazyka, integruje prvky vyšší dostupnosti a je určen především do diskových polí. Je zpětně kompatibilní s technologií SATA (na SAS řadič lze osadit SATA disk, opačně nikoliv). Současný standard je SAS 6G (6Gbit/s)</a:t>
            </a:r>
          </a:p>
          <a:p>
            <a:r>
              <a:rPr lang="cs-CZ" sz="1300" b="1" smtClean="0"/>
              <a:t>FC</a:t>
            </a:r>
            <a:r>
              <a:rPr lang="cs-CZ" sz="1300" smtClean="0"/>
              <a:t> – fibre channel – speciální protokol a interface určený pro vysokorychlostní přenosy s absolutní spolehlivostí, používá se především v sítích SAN, používá se optické vedení dat v kabeláži. Současný standard je FC 8Gbit/s.</a:t>
            </a:r>
          </a:p>
          <a:p>
            <a:r>
              <a:rPr lang="cs-CZ" sz="1300" b="1" smtClean="0"/>
              <a:t>SAN</a:t>
            </a:r>
            <a:r>
              <a:rPr lang="cs-CZ" sz="1300" smtClean="0"/>
              <a:t> – Storage area network – je uspořádání úložišť a jejich uživatelů v rámci vyhrazené datové sítě, pro SAN sítě jsou používány speciální standardy (např. FC, iSCSI, nebo FCoE)</a:t>
            </a:r>
          </a:p>
          <a:p>
            <a:r>
              <a:rPr lang="cs-CZ" sz="1300" smtClean="0"/>
              <a:t>Storage – úložiště – je to obecné označení pro systém schopný uchovávat trvale data, mezi storage systémy lze zařadit: samostatné disky, disková pole, páskové a archivační mechaniky, SSD pole, SSD disky atd.</a:t>
            </a:r>
          </a:p>
          <a:p>
            <a:endParaRPr lang="cs-CZ" sz="20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Pevné disky</a:t>
            </a:r>
          </a:p>
        </p:txBody>
      </p:sp>
      <p:pic>
        <p:nvPicPr>
          <p:cNvPr id="37891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4176712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Přehled klíčových parametrů pevných disků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400550"/>
          </a:xfrm>
        </p:spPr>
        <p:txBody>
          <a:bodyPr/>
          <a:lstStyle/>
          <a:p>
            <a:r>
              <a:rPr lang="cs-CZ" sz="2400" smtClean="0"/>
              <a:t>Kapacita – až 3TB</a:t>
            </a:r>
          </a:p>
          <a:p>
            <a:r>
              <a:rPr lang="cs-CZ" sz="2400" smtClean="0"/>
              <a:t>Rozhraní – SATA, SAS, iSCSI, FC</a:t>
            </a:r>
          </a:p>
          <a:p>
            <a:r>
              <a:rPr lang="cs-CZ" sz="2400" smtClean="0"/>
              <a:t>Velikost chassis – 1“,1,8“, 2,5“, 3,5“</a:t>
            </a:r>
          </a:p>
          <a:p>
            <a:r>
              <a:rPr lang="cs-CZ" sz="2400" smtClean="0"/>
              <a:t>Dle použití – desktopy, notebooky, pracovní stanice, servery</a:t>
            </a:r>
          </a:p>
          <a:p>
            <a:r>
              <a:rPr lang="cs-CZ" sz="2400" smtClean="0"/>
              <a:t>Cache – až 64 MB</a:t>
            </a:r>
          </a:p>
          <a:p>
            <a:r>
              <a:rPr lang="cs-CZ" sz="2400" smtClean="0"/>
              <a:t>Rychlost otáček – 4200, 5400,7200,10000, 15000</a:t>
            </a:r>
          </a:p>
          <a:p>
            <a:r>
              <a:rPr lang="cs-CZ" sz="2400" smtClean="0"/>
              <a:t>Funkce – Hotswap, NCQ, S.M.A.R.T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SSD disky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700213"/>
            <a:ext cx="8286750" cy="4395787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Nový způsob ukládání dat</a:t>
            </a:r>
          </a:p>
          <a:p>
            <a:pPr>
              <a:defRPr/>
            </a:pPr>
            <a:r>
              <a:rPr lang="cs-CZ" sz="2800" dirty="0" smtClean="0"/>
              <a:t>Podobné klasickým </a:t>
            </a:r>
            <a:r>
              <a:rPr lang="cs-CZ" sz="2800" dirty="0" err="1" smtClean="0"/>
              <a:t>flash</a:t>
            </a:r>
            <a:r>
              <a:rPr lang="cs-CZ" sz="2800" dirty="0" smtClean="0"/>
              <a:t> diskům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b="1" dirty="0" smtClean="0"/>
              <a:t>Srovnání s pevným diskem: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Jsou rychlejší jak pevné disky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Jsou úspornější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Nejsou náchylné na poškození nárazem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Jsou citlivější na poškození vlivem statického výboje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Podstatně dražší na 1GB kapacity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Bez mechanických součástí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Nejsou běžně dostupné SAS a FC verze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Horší výdrž při intenzivním zápisu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Výrobci: </a:t>
            </a:r>
            <a:r>
              <a:rPr lang="cs-CZ" sz="1800" dirty="0" err="1" smtClean="0"/>
              <a:t>Corsair</a:t>
            </a:r>
            <a:r>
              <a:rPr lang="cs-CZ" sz="1800" dirty="0" smtClean="0"/>
              <a:t>, Kingston, Intel, OCZ, Patriot</a:t>
            </a:r>
          </a:p>
          <a:p>
            <a:pPr>
              <a:buFontTx/>
              <a:buChar char="-"/>
              <a:defRPr/>
            </a:pPr>
            <a:r>
              <a:rPr lang="cs-CZ" sz="1800" dirty="0" smtClean="0"/>
              <a:t>Dva druhy: MLC a SLC</a:t>
            </a:r>
          </a:p>
          <a:p>
            <a:pPr>
              <a:buFontTx/>
              <a:buChar char="-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884237"/>
          </a:xfrm>
        </p:spPr>
        <p:txBody>
          <a:bodyPr/>
          <a:lstStyle/>
          <a:p>
            <a:pPr eaLnBrk="1" hangingPunct="1"/>
            <a:r>
              <a:rPr lang="cs-CZ" smtClean="0"/>
              <a:t>Zobrazovací zařízení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28775"/>
            <a:ext cx="7661275" cy="4467225"/>
          </a:xfrm>
        </p:spPr>
        <p:txBody>
          <a:bodyPr/>
          <a:lstStyle/>
          <a:p>
            <a:pPr eaLnBrk="1" hangingPunct="1"/>
            <a:r>
              <a:rPr lang="cs-CZ" sz="2800" smtClean="0"/>
              <a:t>Zobrazovací zařízení</a:t>
            </a:r>
          </a:p>
          <a:p>
            <a:pPr lvl="1" eaLnBrk="1" hangingPunct="1"/>
            <a:r>
              <a:rPr lang="cs-CZ" sz="2400" smtClean="0"/>
              <a:t>Připojitelnost</a:t>
            </a:r>
          </a:p>
          <a:p>
            <a:pPr lvl="1" eaLnBrk="1" hangingPunct="1"/>
            <a:r>
              <a:rPr lang="cs-CZ" sz="2400" smtClean="0"/>
              <a:t>Dělení z hlediska využití</a:t>
            </a:r>
          </a:p>
          <a:p>
            <a:pPr lvl="1" eaLnBrk="1" hangingPunct="1"/>
            <a:r>
              <a:rPr lang="cs-CZ" sz="2400" smtClean="0"/>
              <a:t>Základní parametry – pro vybrané zařízení</a:t>
            </a:r>
          </a:p>
          <a:p>
            <a:pPr lvl="2" eaLnBrk="1" hangingPunct="1"/>
            <a:r>
              <a:rPr lang="cs-CZ" sz="2000" smtClean="0"/>
              <a:t>výrobce čipu, velikost paměti, rozhraní, počet připojitelných displayů, počet renderovacích jednotek atd. – u grafických karet</a:t>
            </a:r>
          </a:p>
          <a:p>
            <a:pPr lvl="2" eaLnBrk="1" hangingPunct="1"/>
            <a:r>
              <a:rPr lang="cs-CZ" sz="2000" smtClean="0"/>
              <a:t>Monitory – typy zobrazovače, dělení LCD, Plazma, typ podsvícení, kontrastní poměry, rychlost, pozorovací úhly</a:t>
            </a:r>
          </a:p>
          <a:p>
            <a:pPr lvl="1" eaLnBrk="1" hangingPunct="1"/>
            <a:r>
              <a:rPr lang="cs-CZ" smtClean="0"/>
              <a:t>Příklady z praxe</a:t>
            </a:r>
          </a:p>
          <a:p>
            <a:pPr lvl="1" eaLnBrk="1" hangingPunct="1"/>
            <a:r>
              <a:rPr lang="cs-CZ" sz="2400" smtClean="0"/>
              <a:t>Trendy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Připojitelnost</a:t>
            </a:r>
          </a:p>
          <a:p>
            <a:pPr lvl="1"/>
            <a:r>
              <a:rPr lang="cs-CZ" smtClean="0"/>
              <a:t>DSUB – analogové</a:t>
            </a:r>
          </a:p>
          <a:p>
            <a:pPr lvl="1"/>
            <a:r>
              <a:rPr lang="cs-CZ" smtClean="0"/>
              <a:t>DVI-D – digitální</a:t>
            </a:r>
          </a:p>
          <a:p>
            <a:pPr lvl="1"/>
            <a:r>
              <a:rPr lang="cs-CZ" smtClean="0"/>
              <a:t>DVI-I – analog/digital</a:t>
            </a:r>
          </a:p>
          <a:p>
            <a:pPr lvl="1"/>
            <a:r>
              <a:rPr lang="cs-CZ" smtClean="0"/>
              <a:t>HDMI – digital včetně zvuku</a:t>
            </a:r>
          </a:p>
          <a:p>
            <a:pPr lvl="1"/>
            <a:r>
              <a:rPr lang="cs-CZ" smtClean="0"/>
              <a:t>DisplayPort – digital včetně zvuku</a:t>
            </a:r>
          </a:p>
          <a:p>
            <a:pPr lvl="1"/>
            <a:r>
              <a:rPr lang="cs-CZ" smtClean="0"/>
              <a:t>USB</a:t>
            </a:r>
          </a:p>
          <a:p>
            <a:pPr lvl="1"/>
            <a:r>
              <a:rPr lang="cs-CZ" smtClean="0"/>
              <a:t>Grafické karty do počítače pak výlučně pomocí PCI-Express 16x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principy počítačů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2. generace – 60.léta - přechod od neefektivních, poruchových elektronek k tranzistorům (tedy k současné hlavní součástce všech počítačů). Rysem druhé generace je efektivnější přístup k pamětem, vyšší rychlost a spolehlivost. Hlavní slovo zde již mají polovodiče.V této době se rovněž objevují první programovací jazyky (Fortran, Algol a Basic). Druhá generace rovněž přináší první sítě LAN.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Dělení z hlediska využití (grafické karty)</a:t>
            </a:r>
          </a:p>
          <a:p>
            <a:pPr lvl="1"/>
            <a:r>
              <a:rPr lang="cs-CZ" smtClean="0"/>
              <a:t>Integrovaná řešení do CPU, nebo chipsetů (Intel HD 2000, GMA950, Radeon 6300 atd.)</a:t>
            </a:r>
          </a:p>
          <a:p>
            <a:pPr lvl="1"/>
            <a:r>
              <a:rPr lang="cs-CZ" smtClean="0"/>
              <a:t>PCIE grafické karty pro herní využití (rodiny Radeon a GeForce)</a:t>
            </a:r>
          </a:p>
          <a:p>
            <a:pPr lvl="1"/>
            <a:r>
              <a:rPr lang="cs-CZ" smtClean="0"/>
              <a:t>PCIE grafické karty pro profesionální využití (rodiny Quadro a FirePro, nebo Matrox)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949325" y="1700213"/>
            <a:ext cx="7661275" cy="4752975"/>
          </a:xfrm>
        </p:spPr>
        <p:txBody>
          <a:bodyPr/>
          <a:lstStyle/>
          <a:p>
            <a:r>
              <a:rPr lang="cs-CZ" smtClean="0"/>
              <a:t>Dělení z hlediska využití (monitory)</a:t>
            </a:r>
          </a:p>
          <a:p>
            <a:pPr lvl="1"/>
            <a:r>
              <a:rPr lang="cs-CZ" smtClean="0"/>
              <a:t>Kancelářské monitory (výdrž, horší zobrazovací parametry grafiky)</a:t>
            </a:r>
          </a:p>
          <a:p>
            <a:pPr lvl="1"/>
            <a:r>
              <a:rPr lang="cs-CZ" smtClean="0"/>
              <a:t>Herní monitory (cena, rychlost)</a:t>
            </a:r>
          </a:p>
          <a:p>
            <a:pPr lvl="1"/>
            <a:r>
              <a:rPr lang="cs-CZ" smtClean="0"/>
              <a:t>Multimediální monitory (cena, multimediální funkce, rychlost, podsvícení)</a:t>
            </a:r>
          </a:p>
          <a:p>
            <a:pPr lvl="1"/>
            <a:r>
              <a:rPr lang="cs-CZ" smtClean="0"/>
              <a:t>Profesionální monitory (výdrž, kvalita zobrazení, podsvícení, kalibrace)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250825" y="1989138"/>
            <a:ext cx="8642350" cy="4543425"/>
          </a:xfrm>
        </p:spPr>
        <p:txBody>
          <a:bodyPr/>
          <a:lstStyle/>
          <a:p>
            <a:r>
              <a:rPr lang="cs-CZ" smtClean="0"/>
              <a:t>Parametry – grafické karty</a:t>
            </a:r>
          </a:p>
          <a:p>
            <a:pPr lvl="1"/>
            <a:r>
              <a:rPr lang="cs-CZ" sz="2400" smtClean="0"/>
              <a:t>Typ připojení (PCIE 16x, integrované řešení)</a:t>
            </a:r>
          </a:p>
          <a:p>
            <a:pPr lvl="1"/>
            <a:r>
              <a:rPr lang="cs-CZ" sz="2400" smtClean="0"/>
              <a:t>Typ čipu – radeon, geforce,quadro,firepro,firegl atd.</a:t>
            </a:r>
          </a:p>
          <a:p>
            <a:pPr lvl="1"/>
            <a:r>
              <a:rPr lang="cs-CZ" sz="2400" smtClean="0"/>
              <a:t>Podporovaná API – OpenGL, DirectX,PhysX</a:t>
            </a:r>
          </a:p>
          <a:p>
            <a:pPr lvl="1"/>
            <a:r>
              <a:rPr lang="cs-CZ" sz="2400" smtClean="0"/>
              <a:t>Množství paměti (dnes obvykle 1 GB)</a:t>
            </a:r>
          </a:p>
          <a:p>
            <a:pPr lvl="1"/>
            <a:r>
              <a:rPr lang="cs-CZ" sz="2400" smtClean="0"/>
              <a:t>Počet výpočetních jednotek (stream procesorů)</a:t>
            </a:r>
          </a:p>
          <a:p>
            <a:pPr lvl="1"/>
            <a:r>
              <a:rPr lang="cs-CZ" sz="2400" smtClean="0"/>
              <a:t>Šířka paměťové sběrnice – u výkonných 256bit, min. 128bit</a:t>
            </a:r>
          </a:p>
          <a:p>
            <a:pPr lvl="1"/>
            <a:r>
              <a:rPr lang="cs-CZ" sz="2400" smtClean="0"/>
              <a:t>Taktovací frekvence jádra a pamětí</a:t>
            </a:r>
          </a:p>
          <a:p>
            <a:pPr lvl="1"/>
            <a:r>
              <a:rPr lang="cs-CZ" sz="2400" smtClean="0"/>
              <a:t>Provedení (1,2,3 sloty)</a:t>
            </a:r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832350"/>
          </a:xfrm>
        </p:spPr>
        <p:txBody>
          <a:bodyPr/>
          <a:lstStyle/>
          <a:p>
            <a:r>
              <a:rPr lang="cs-CZ" smtClean="0"/>
              <a:t>Parametry – monitory</a:t>
            </a:r>
          </a:p>
          <a:p>
            <a:pPr lvl="1"/>
            <a:r>
              <a:rPr lang="cs-CZ" smtClean="0"/>
              <a:t>Typ monitoru – LCD, Plazma, CRT</a:t>
            </a:r>
          </a:p>
          <a:p>
            <a:pPr lvl="1"/>
            <a:r>
              <a:rPr lang="cs-CZ" smtClean="0"/>
              <a:t>Typ zobrazovače (LCD) – TN, PVA, SPVA, S-IPS</a:t>
            </a:r>
          </a:p>
          <a:p>
            <a:pPr lvl="1"/>
            <a:r>
              <a:rPr lang="cs-CZ" smtClean="0"/>
              <a:t>Typ podsvícení – zářivky (záleží na jejich počtu), LED diody</a:t>
            </a:r>
          </a:p>
          <a:p>
            <a:pPr lvl="1"/>
            <a:r>
              <a:rPr lang="cs-CZ" smtClean="0"/>
              <a:t>Kontrast – nejlepší kolem 1:1000 (reálná hodnota)</a:t>
            </a:r>
          </a:p>
          <a:p>
            <a:pPr lvl="1"/>
            <a:r>
              <a:rPr lang="cs-CZ" smtClean="0"/>
              <a:t>Rozlišení – nativní pro LCD i Plazmu, ostatní vznikají přepočtem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949325" y="1628775"/>
            <a:ext cx="7661275" cy="4467225"/>
          </a:xfrm>
        </p:spPr>
        <p:txBody>
          <a:bodyPr/>
          <a:lstStyle/>
          <a:p>
            <a:r>
              <a:rPr lang="cs-CZ" sz="1800" smtClean="0"/>
              <a:t>Příklady z praxe:</a:t>
            </a:r>
          </a:p>
          <a:p>
            <a:pPr lvl="1"/>
            <a:r>
              <a:rPr lang="cs-CZ" sz="1800" smtClean="0"/>
              <a:t>Kombinace grafické karty a vhodného monitoru pro hraní her:</a:t>
            </a:r>
          </a:p>
          <a:p>
            <a:pPr lvl="2"/>
            <a:r>
              <a:rPr lang="cs-CZ" sz="1800" smtClean="0"/>
              <a:t>Grafická karta PCI-Express z rodiny Radeon 68xx, nebo nVidia GTX 580</a:t>
            </a:r>
          </a:p>
          <a:p>
            <a:pPr lvl="2"/>
            <a:r>
              <a:rPr lang="cs-CZ" sz="1800" smtClean="0"/>
              <a:t>Monitor s technologií TN, s LED podsvícením, s vysokou rychlostí (pod 2ms)</a:t>
            </a:r>
          </a:p>
          <a:p>
            <a:pPr lvl="1"/>
            <a:r>
              <a:rPr lang="cs-CZ" sz="1800" smtClean="0"/>
              <a:t>Kombinace grafické karty a vhodného monitoru pro 3D CAD:</a:t>
            </a:r>
          </a:p>
          <a:p>
            <a:pPr lvl="2"/>
            <a:r>
              <a:rPr lang="cs-CZ" sz="1800" smtClean="0"/>
              <a:t>Grafická karta PCIE-Express z rodiny Quadro 2000 a vyšší, nebo lepší</a:t>
            </a:r>
          </a:p>
          <a:p>
            <a:pPr lvl="2"/>
            <a:r>
              <a:rPr lang="cs-CZ" sz="1800" smtClean="0"/>
              <a:t>Monitor s technologií S-IPS, včetně kalibračního SW</a:t>
            </a:r>
          </a:p>
          <a:p>
            <a:r>
              <a:rPr lang="cs-CZ" sz="1800" smtClean="0"/>
              <a:t>Výběr grafických karet pro profesionální použití je nutné vždy konzultovat s výrobcem používaného grafické SW (karta by měla být pro tento SW certifikována)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Ostatní zobrazovací zařízení</a:t>
            </a:r>
          </a:p>
          <a:p>
            <a:pPr lvl="1"/>
            <a:r>
              <a:rPr lang="cs-CZ" smtClean="0"/>
              <a:t>Projektory – určující parametr je rozlišení zobrazovače (nativní u LCD, flexibilní u DLP), svítivost (udávaná v AnsiLm), poměr stran a technologie (DLP, LCD,LED)</a:t>
            </a:r>
          </a:p>
          <a:p>
            <a:pPr lvl="1"/>
            <a:r>
              <a:rPr lang="cs-CZ" smtClean="0"/>
              <a:t>Interaktivní tabule</a:t>
            </a:r>
          </a:p>
          <a:p>
            <a:pPr lvl="1"/>
            <a:r>
              <a:rPr lang="cs-CZ" smtClean="0"/>
              <a:t>OLED panely</a:t>
            </a:r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Zobrazovací zařízení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950" y="1557338"/>
          <a:ext cx="9036049" cy="5316542"/>
        </p:xfrm>
        <a:graphic>
          <a:graphicData uri="http://schemas.openxmlformats.org/drawingml/2006/table">
            <a:tbl>
              <a:tblPr/>
              <a:tblGrid>
                <a:gridCol w="1523641"/>
                <a:gridCol w="3195420"/>
                <a:gridCol w="952277"/>
                <a:gridCol w="952277"/>
                <a:gridCol w="1206217"/>
                <a:gridCol w="1206217"/>
              </a:tblGrid>
              <a:tr h="258207">
                <a:tc gridSpan="2">
                  <a:txBody>
                    <a:bodyPr/>
                    <a:lstStyle/>
                    <a:p>
                      <a:pPr algn="ctr"/>
                      <a:r>
                        <a:rPr lang="cs-CZ" sz="700" b="1"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cs-CZ" sz="7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700" b="1">
                          <a:solidFill>
                            <a:schemeClr val="bg1"/>
                          </a:solidFill>
                        </a:rPr>
                        <a:t>Rozlišení</a:t>
                      </a:r>
                      <a:endParaRPr lang="cs-CZ" sz="7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700" b="1">
                          <a:solidFill>
                            <a:schemeClr val="bg1"/>
                          </a:solidFill>
                        </a:rPr>
                        <a:t>Počet bodů</a:t>
                      </a:r>
                      <a:r>
                        <a:rPr lang="cs-CZ" sz="700">
                          <a:solidFill>
                            <a:schemeClr val="bg1"/>
                          </a:solidFill>
                        </a:rPr>
                        <a:t> (MPx)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700" b="1" dirty="0">
                          <a:solidFill>
                            <a:schemeClr val="bg1"/>
                          </a:solidFill>
                        </a:rPr>
                        <a:t>Poměr stran</a:t>
                      </a:r>
                      <a:endParaRPr lang="cs-CZ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516413">
                <a:tc>
                  <a:txBody>
                    <a:bodyPr/>
                    <a:lstStyle/>
                    <a:p>
                      <a:pPr algn="ctr"/>
                      <a:r>
                        <a:rPr lang="cs-CZ" sz="700" dirty="0" smtClean="0">
                          <a:solidFill>
                            <a:schemeClr val="bg1"/>
                          </a:solidFill>
                        </a:rPr>
                        <a:t>Standard</a:t>
                      </a:r>
                      <a:endParaRPr lang="cs-CZ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00" b="1" dirty="0">
                          <a:solidFill>
                            <a:schemeClr val="bg1"/>
                          </a:solidFill>
                        </a:rPr>
                        <a:t>Popis</a:t>
                      </a:r>
                      <a:endParaRPr lang="cs-CZ" sz="7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00" b="1">
                          <a:solidFill>
                            <a:schemeClr val="bg1"/>
                          </a:solidFill>
                        </a:rPr>
                        <a:t>Šířka </a:t>
                      </a:r>
                      <a:r>
                        <a:rPr lang="cs-CZ" sz="700">
                          <a:solidFill>
                            <a:schemeClr val="bg1"/>
                          </a:solidFill>
                        </a:rPr>
                        <a:t>(bod)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00" b="1" dirty="0">
                          <a:solidFill>
                            <a:schemeClr val="bg1"/>
                          </a:solidFill>
                        </a:rPr>
                        <a:t>Výška </a:t>
                      </a:r>
                      <a:r>
                        <a:rPr lang="cs-CZ" sz="700" dirty="0">
                          <a:solidFill>
                            <a:schemeClr val="bg1"/>
                          </a:solidFill>
                        </a:rPr>
                        <a:t>(bod)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87310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VGA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Video Graphics Array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640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480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0,31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WVGA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Widescreen VGA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854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480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0,41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4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SVGA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Super VGA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0,48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10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err="1"/>
                        <a:t>Extended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Graphics</a:t>
                      </a:r>
                      <a:r>
                        <a:rPr lang="cs-CZ" sz="1000" dirty="0"/>
                        <a:t> </a:t>
                      </a:r>
                      <a:r>
                        <a:rPr lang="cs-CZ" sz="1000" dirty="0" err="1"/>
                        <a:t>Array</a:t>
                      </a:r>
                      <a:endParaRPr lang="cs-CZ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768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0,79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HDTV 720p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err="1"/>
                        <a:t>High-Definition</a:t>
                      </a:r>
                      <a:r>
                        <a:rPr lang="cs-CZ" sz="1000" dirty="0"/>
                        <a:t> TV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1280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720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0,92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Widescreen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1280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768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0,98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1,67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XGA+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XGA 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1152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864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err="1"/>
                        <a:t>Widescreen</a:t>
                      </a:r>
                      <a:r>
                        <a:rPr lang="cs-CZ" sz="1000" dirty="0"/>
                        <a:t>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1280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800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1,02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WXGA+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Widescreen XGA 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1440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900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SXGA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Super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1280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1024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SXGA+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Super XGA 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1400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1050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WSXGA+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Widescreen Super XGA +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1680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1050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UXGA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Ultra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HDTV 1080p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High-Definition TV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1920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1080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2,07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WUXGA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Widescreen Ultra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1920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1200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2,30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QXGA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Quad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2048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1536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3,15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1,33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207"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WQXGA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Widescreen Quad XGA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2560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1600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/>
                        <a:t>4,1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/>
                        <a:t>1,60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/>
              <a:t>Přehled – vyměnitelná zařízení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Vyměnitelná úložiště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Definice pojmů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Dělení dle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Technologie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Kapacity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Využití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Parametry (kapacita, rychlost, počet zápisových cyklů, možnost zápisu atd.)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Využití v praxi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Skříně, zdroje, chlazení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Skříně, zdroje, chlazení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Definice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U skříní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Dělení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Formáty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U zdrojů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Parametry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Standardy účinnosti (Silver, Gold, Platinum)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U chlazení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Dělení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smtClean="0"/>
              <a:t>Popis základních typů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Skříně, zdroje, chlazení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325" y="1628800"/>
            <a:ext cx="7661275" cy="4968552"/>
          </a:xfrm>
        </p:spPr>
        <p:txBody>
          <a:bodyPr/>
          <a:lstStyle/>
          <a:p>
            <a:r>
              <a:rPr lang="cs-CZ" sz="1400" dirty="0" smtClean="0"/>
              <a:t>Počítačová skříň je standardizovaný „obal“ pro ostatní komponenty</a:t>
            </a:r>
          </a:p>
          <a:p>
            <a:r>
              <a:rPr lang="cs-CZ" sz="1400" dirty="0" smtClean="0"/>
              <a:t>Dnes se řídí především standardem ATX (2.0.3), ale některé vlastnosti si zachovává i z dob počítačů IBM PC.</a:t>
            </a:r>
          </a:p>
          <a:p>
            <a:r>
              <a:rPr lang="cs-CZ" sz="1400" dirty="0" smtClean="0"/>
              <a:t>Vlastnosti:</a:t>
            </a:r>
          </a:p>
          <a:p>
            <a:pPr lvl="1"/>
            <a:r>
              <a:rPr lang="cs-CZ" sz="1400" dirty="0" err="1" smtClean="0"/>
              <a:t>Form</a:t>
            </a:r>
            <a:r>
              <a:rPr lang="cs-CZ" sz="1400" dirty="0" smtClean="0"/>
              <a:t> </a:t>
            </a:r>
            <a:r>
              <a:rPr lang="cs-CZ" sz="1400" dirty="0" err="1" smtClean="0"/>
              <a:t>factor</a:t>
            </a:r>
            <a:r>
              <a:rPr lang="cs-CZ" sz="1400" dirty="0" smtClean="0"/>
              <a:t> – tvar, vzhled a provedení, částečně se řídí i základní deskou. Typy:</a:t>
            </a:r>
          </a:p>
          <a:p>
            <a:pPr lvl="2"/>
            <a:r>
              <a:rPr lang="cs-CZ" sz="1400" dirty="0" smtClean="0"/>
              <a:t>Tower - </a:t>
            </a:r>
            <a:r>
              <a:rPr lang="cs-CZ" sz="1400" dirty="0" err="1" smtClean="0"/>
              <a:t>Micro</a:t>
            </a:r>
            <a:r>
              <a:rPr lang="cs-CZ" sz="1400" dirty="0" smtClean="0"/>
              <a:t>/mini/</a:t>
            </a:r>
            <a:r>
              <a:rPr lang="cs-CZ" sz="1400" dirty="0" err="1" smtClean="0"/>
              <a:t>middle</a:t>
            </a:r>
            <a:r>
              <a:rPr lang="cs-CZ" sz="1400" dirty="0" smtClean="0"/>
              <a:t>/big</a:t>
            </a:r>
          </a:p>
          <a:p>
            <a:pPr lvl="2"/>
            <a:r>
              <a:rPr lang="cs-CZ" sz="1400" dirty="0" smtClean="0"/>
              <a:t>Desktop -  (SFF, USDT, </a:t>
            </a:r>
            <a:r>
              <a:rPr lang="cs-CZ" sz="1400" dirty="0" err="1" smtClean="0"/>
              <a:t>Minidesktop</a:t>
            </a:r>
            <a:r>
              <a:rPr lang="cs-CZ" sz="1400" dirty="0" smtClean="0"/>
              <a:t>, desktop)</a:t>
            </a:r>
          </a:p>
          <a:p>
            <a:pPr lvl="2"/>
            <a:r>
              <a:rPr lang="cs-CZ" sz="1400" dirty="0" smtClean="0"/>
              <a:t>HTPC Desktop</a:t>
            </a:r>
          </a:p>
          <a:p>
            <a:pPr lvl="2"/>
            <a:r>
              <a:rPr lang="cs-CZ" sz="1400" dirty="0" err="1" smtClean="0"/>
              <a:t>Rack-mount</a:t>
            </a:r>
            <a:endParaRPr lang="cs-CZ" sz="1400" dirty="0" smtClean="0"/>
          </a:p>
          <a:p>
            <a:pPr lvl="2"/>
            <a:r>
              <a:rPr lang="cs-CZ" sz="1400" dirty="0" err="1" smtClean="0"/>
              <a:t>Blade</a:t>
            </a:r>
            <a:endParaRPr lang="cs-CZ" sz="1400" dirty="0" smtClean="0"/>
          </a:p>
          <a:p>
            <a:pPr lvl="1"/>
            <a:r>
              <a:rPr lang="cs-CZ" sz="1400" dirty="0" smtClean="0"/>
              <a:t>Standard – ATX, BTX, </a:t>
            </a:r>
            <a:r>
              <a:rPr lang="cs-CZ" sz="1400" dirty="0" err="1" smtClean="0"/>
              <a:t>noncomplaint</a:t>
            </a:r>
            <a:r>
              <a:rPr lang="cs-CZ" sz="1400" dirty="0" smtClean="0"/>
              <a:t> (mimo standard)</a:t>
            </a:r>
          </a:p>
          <a:p>
            <a:pPr lvl="1"/>
            <a:r>
              <a:rPr lang="cs-CZ" sz="1400" dirty="0" smtClean="0"/>
              <a:t>Účel – běžný počítač, server, HTPC, </a:t>
            </a:r>
            <a:r>
              <a:rPr lang="cs-CZ" sz="1400" dirty="0" err="1" smtClean="0"/>
              <a:t>Embedded</a:t>
            </a:r>
            <a:r>
              <a:rPr lang="cs-CZ" sz="1400" dirty="0" smtClean="0"/>
              <a:t> a </a:t>
            </a:r>
            <a:r>
              <a:rPr lang="cs-CZ" sz="1400" dirty="0" err="1" smtClean="0"/>
              <a:t>industry</a:t>
            </a:r>
            <a:r>
              <a:rPr lang="cs-CZ" sz="1400" dirty="0" smtClean="0"/>
              <a:t> </a:t>
            </a:r>
            <a:r>
              <a:rPr lang="cs-CZ" sz="1400" dirty="0" err="1" smtClean="0"/>
              <a:t>platform</a:t>
            </a:r>
            <a:endParaRPr lang="cs-CZ" sz="1600" dirty="0" smtClean="0"/>
          </a:p>
          <a:p>
            <a:r>
              <a:rPr lang="cs-CZ" sz="1400" dirty="0" smtClean="0"/>
              <a:t>Co u skříní hlídat</a:t>
            </a:r>
            <a:r>
              <a:rPr lang="cs-CZ" sz="1800" dirty="0" smtClean="0"/>
              <a:t>:</a:t>
            </a:r>
          </a:p>
          <a:p>
            <a:pPr lvl="1"/>
            <a:r>
              <a:rPr lang="cs-CZ" sz="1400" dirty="0" smtClean="0"/>
              <a:t>Velikost pozice pro zdroj (u malých skříní) a jeho typ</a:t>
            </a:r>
          </a:p>
          <a:p>
            <a:pPr lvl="1"/>
            <a:r>
              <a:rPr lang="cs-CZ" sz="1400" dirty="0" smtClean="0"/>
              <a:t>Počet pozic na disky a pozic pro 5,25“ zařízení</a:t>
            </a:r>
          </a:p>
          <a:p>
            <a:pPr lvl="1"/>
            <a:r>
              <a:rPr lang="cs-CZ" sz="1400" dirty="0" smtClean="0"/>
              <a:t>Počet ventilátorů, resp. počet pozic pro ně (hlavně u herních skříní)</a:t>
            </a:r>
          </a:p>
          <a:p>
            <a:pPr lvl="1"/>
            <a:r>
              <a:rPr lang="cs-CZ" sz="1400" dirty="0" smtClean="0"/>
              <a:t>Materiál ze kterého je skříň vyrobena – chlazení !!!</a:t>
            </a:r>
          </a:p>
          <a:p>
            <a:r>
              <a:rPr lang="cs-CZ" sz="1800" dirty="0" smtClean="0"/>
              <a:t>Výrobci: Intel, </a:t>
            </a:r>
            <a:r>
              <a:rPr lang="cs-CZ" sz="1800" dirty="0" err="1" smtClean="0"/>
              <a:t>Chieftec</a:t>
            </a:r>
            <a:r>
              <a:rPr lang="cs-CZ" sz="1800" dirty="0" smtClean="0"/>
              <a:t>, Lian-</a:t>
            </a:r>
            <a:r>
              <a:rPr lang="cs-CZ" sz="1800" dirty="0" err="1" smtClean="0"/>
              <a:t>Li</a:t>
            </a:r>
            <a:r>
              <a:rPr lang="cs-CZ" sz="1800" dirty="0" smtClean="0"/>
              <a:t>, </a:t>
            </a:r>
            <a:r>
              <a:rPr lang="cs-CZ" sz="1800" dirty="0" err="1" smtClean="0"/>
              <a:t>Silverstone</a:t>
            </a:r>
            <a:r>
              <a:rPr lang="cs-CZ" sz="1800" dirty="0" smtClean="0"/>
              <a:t>, </a:t>
            </a:r>
            <a:r>
              <a:rPr lang="cs-CZ" sz="1800" dirty="0" err="1" smtClean="0"/>
              <a:t>Asus</a:t>
            </a:r>
            <a:r>
              <a:rPr lang="cs-CZ" sz="1800" dirty="0" smtClean="0"/>
              <a:t>, </a:t>
            </a:r>
            <a:r>
              <a:rPr lang="cs-CZ" sz="1800" dirty="0" err="1" smtClean="0"/>
              <a:t>Coolermaster</a:t>
            </a:r>
            <a:endParaRPr lang="cs-CZ" sz="1800" dirty="0" smtClean="0"/>
          </a:p>
          <a:p>
            <a:r>
              <a:rPr lang="cs-CZ" sz="1800" dirty="0" smtClean="0"/>
              <a:t>Servery: HP, IBM, Dell, Acer, Intel, Fujitsu-Siemens</a:t>
            </a:r>
          </a:p>
        </p:txBody>
      </p:sp>
    </p:spTree>
    <p:extLst>
      <p:ext uri="{BB962C8B-B14F-4D97-AF65-F5344CB8AC3E}">
        <p14:creationId xmlns:p14="http://schemas.microsoft.com/office/powerpoint/2010/main" val="11862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principy počítačů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949325" y="1916113"/>
            <a:ext cx="7661275" cy="41798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smtClean="0"/>
              <a:t>3. generace – 70. léta – představuje integrované obvody, které umožňují celkové zmenšení konstrukce. Integrované obvody, tedy integrace většího množství součástek na jeden obvod, umožní i výrobu malých přenosných počítačů. Zde je velkým průkopníkem firma IBM, která představila System IBM360 – první elektronický počítač na světě, z této doby rovněž pocházejí klasické kalkulačky, tak jak je známe ze současnosti. Dalším zajímavým vynálezem té doby je operační systém Unix, který se používá s většími či menšími obměnami dodnes.</a:t>
            </a:r>
          </a:p>
          <a:p>
            <a:pPr eaLnBrk="1" hangingPunct="1"/>
            <a:endParaRPr lang="cs-CZ" sz="1800" smtClean="0"/>
          </a:p>
        </p:txBody>
      </p:sp>
      <p:pic>
        <p:nvPicPr>
          <p:cNvPr id="717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34559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Skříně, zdroje, chlazení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325" y="1484784"/>
            <a:ext cx="7661275" cy="5328592"/>
          </a:xfrm>
        </p:spPr>
        <p:txBody>
          <a:bodyPr/>
          <a:lstStyle/>
          <a:p>
            <a:r>
              <a:rPr lang="cs-CZ" sz="1600" dirty="0" smtClean="0"/>
              <a:t>Napájecí zdroje, charakterem transformátor, konvertuje z 230V na dané napětí (u PC a serverů 1,5/3/5 a 12V, u notebooků různě)</a:t>
            </a:r>
          </a:p>
          <a:p>
            <a:r>
              <a:rPr lang="cs-CZ" sz="1600" dirty="0" smtClean="0"/>
              <a:t>Má dva hlavní parametry:</a:t>
            </a:r>
          </a:p>
          <a:p>
            <a:pPr lvl="1"/>
            <a:r>
              <a:rPr lang="cs-CZ" sz="1200" dirty="0" smtClean="0"/>
              <a:t>Výkon (ve W) – začíná na cca 65W a končí na cca 2,5kW.</a:t>
            </a:r>
          </a:p>
          <a:p>
            <a:pPr lvl="1"/>
            <a:r>
              <a:rPr lang="cs-CZ" sz="1200" dirty="0" smtClean="0"/>
              <a:t>Účinnost (v %) – udává se i certifikace, která koresponduje s příslušnými procenty (Silver, Gold, </a:t>
            </a:r>
            <a:r>
              <a:rPr lang="cs-CZ" sz="1200" dirty="0" err="1" smtClean="0"/>
              <a:t>Platinum</a:t>
            </a:r>
            <a:r>
              <a:rPr lang="cs-CZ" sz="1200" dirty="0" smtClean="0"/>
              <a:t>)</a:t>
            </a:r>
          </a:p>
          <a:p>
            <a:r>
              <a:rPr lang="cs-CZ" sz="1600" dirty="0" smtClean="0"/>
              <a:t>Dělení:</a:t>
            </a:r>
          </a:p>
          <a:p>
            <a:pPr lvl="2"/>
            <a:r>
              <a:rPr lang="cs-CZ" sz="1600" b="1" dirty="0" smtClean="0"/>
              <a:t>Pro desktopy</a:t>
            </a:r>
            <a:r>
              <a:rPr lang="cs-CZ" sz="1600" dirty="0" smtClean="0"/>
              <a:t> – normovaná velikost (ale pozor u některých modelů mohou být některé rozměry jiné), montují se zezadu, napevno. Výkony v rozmezí od 150W – 1,2kW. Účinnosti Silver a Gold, </a:t>
            </a:r>
            <a:r>
              <a:rPr lang="cs-CZ" sz="1600" dirty="0" err="1" smtClean="0"/>
              <a:t>Platinum</a:t>
            </a:r>
            <a:r>
              <a:rPr lang="cs-CZ" sz="1600" dirty="0" smtClean="0"/>
              <a:t> výjimečně. Disponují velkým počtem standardních konektorů, dnes u větších zdrojů velké množství kabelů pro grafické karty, možnost odnímatelných konektorů</a:t>
            </a:r>
          </a:p>
          <a:p>
            <a:pPr lvl="2"/>
            <a:r>
              <a:rPr lang="cs-CZ" sz="1600" b="1" dirty="0" smtClean="0"/>
              <a:t>Pro servery – </a:t>
            </a:r>
            <a:r>
              <a:rPr lang="cs-CZ" sz="1600" dirty="0" smtClean="0"/>
              <a:t>velikost různá dle výrobce a serveru, typicky zezadu jako </a:t>
            </a:r>
            <a:r>
              <a:rPr lang="cs-CZ" sz="1600" dirty="0" err="1" smtClean="0"/>
              <a:t>plugin</a:t>
            </a:r>
            <a:r>
              <a:rPr lang="cs-CZ" sz="1600" dirty="0" smtClean="0"/>
              <a:t> zařízení, výjimečně napevno. Výkony v rozmezí od 400W do 2,4kW. Dnes s min. Gold certifikací, ale přechází se na </a:t>
            </a:r>
            <a:r>
              <a:rPr lang="cs-CZ" sz="1600" dirty="0" err="1" smtClean="0"/>
              <a:t>Platinum</a:t>
            </a:r>
            <a:endParaRPr lang="cs-CZ" sz="1600" b="1" dirty="0" smtClean="0"/>
          </a:p>
          <a:p>
            <a:pPr lvl="2"/>
            <a:r>
              <a:rPr lang="cs-CZ" sz="1600" b="1" dirty="0" smtClean="0"/>
              <a:t>Pro notebooky a mini zařízení – </a:t>
            </a:r>
            <a:r>
              <a:rPr lang="cs-CZ" sz="1600" dirty="0" smtClean="0"/>
              <a:t>ve formě adaptérů, mají různé výstupní napětí (obvykle kolem 18V), různé výkony (od 65W do cca 130W), účinnost se obvykle moc neuvádí. Nemají interní chlazení. 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4329751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63" y="96839"/>
            <a:ext cx="7158037" cy="1099914"/>
          </a:xfrm>
        </p:spPr>
        <p:txBody>
          <a:bodyPr/>
          <a:lstStyle/>
          <a:p>
            <a:r>
              <a:rPr lang="cs-CZ" dirty="0" smtClean="0"/>
              <a:t>Skříně, zdroje, chlazení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325" y="1484784"/>
            <a:ext cx="7661275" cy="5256584"/>
          </a:xfrm>
        </p:spPr>
        <p:txBody>
          <a:bodyPr/>
          <a:lstStyle/>
          <a:p>
            <a:r>
              <a:rPr lang="cs-CZ" sz="1600" dirty="0" smtClean="0"/>
              <a:t>Chlazení – důležité pro všechny počítače</a:t>
            </a:r>
          </a:p>
          <a:p>
            <a:r>
              <a:rPr lang="cs-CZ" sz="1600" dirty="0" smtClean="0"/>
              <a:t>Chladit je potřeba stejnou, nebo vyšší intenzitou, která odpovídá příslušnému výkonu chlazeného počítače</a:t>
            </a:r>
          </a:p>
          <a:p>
            <a:pPr marL="0" indent="0">
              <a:buNone/>
            </a:pPr>
            <a:r>
              <a:rPr lang="cs-CZ" sz="1200" b="1" dirty="0" smtClean="0"/>
              <a:t>Chladicí metody:</a:t>
            </a:r>
          </a:p>
          <a:p>
            <a:r>
              <a:rPr lang="cs-CZ" sz="1300" b="1" dirty="0" smtClean="0"/>
              <a:t>Pasivní</a:t>
            </a:r>
            <a:r>
              <a:rPr lang="cs-CZ" sz="1300" dirty="0" smtClean="0"/>
              <a:t> – </a:t>
            </a:r>
            <a:r>
              <a:rPr lang="cs-CZ" sz="1300" dirty="0"/>
              <a:t>pomocí pasivního bloku (</a:t>
            </a:r>
            <a:r>
              <a:rPr lang="cs-CZ" sz="1300" dirty="0" err="1"/>
              <a:t>heatsinku</a:t>
            </a:r>
            <a:r>
              <a:rPr lang="cs-CZ" sz="1300" dirty="0"/>
              <a:t>), pomocí materiálů s rychlým odvodem tepla se teplo odvádí mimo chlazené zařízení. Obvykle se takto chladí procesory, nebo čipové sady. Lze se s tím setkat i u pevných disků (</a:t>
            </a:r>
            <a:r>
              <a:rPr lang="cs-CZ" sz="1300" dirty="0" err="1"/>
              <a:t>Velociraptor</a:t>
            </a:r>
            <a:r>
              <a:rPr lang="cs-CZ" sz="1300" dirty="0"/>
              <a:t>). Doplňuje se o aktivní chlazení. Součástí pasivního chlazení mohou být i </a:t>
            </a:r>
            <a:r>
              <a:rPr lang="cs-CZ" sz="1300" dirty="0" err="1"/>
              <a:t>heatpipes</a:t>
            </a:r>
            <a:r>
              <a:rPr lang="cs-CZ" sz="1300" dirty="0"/>
              <a:t>.</a:t>
            </a:r>
          </a:p>
          <a:p>
            <a:pPr marL="0" indent="0">
              <a:buNone/>
            </a:pPr>
            <a:r>
              <a:rPr lang="cs-CZ" sz="1300" i="1" dirty="0" err="1" smtClean="0"/>
              <a:t>Heatpipes</a:t>
            </a:r>
            <a:r>
              <a:rPr lang="cs-CZ" sz="1300" i="1" dirty="0" smtClean="0"/>
              <a:t> – systém trubiček (obvykle měděných) naplněných chladícím médiem, pomáhá účinněji odvádět teplo.</a:t>
            </a:r>
          </a:p>
          <a:p>
            <a:r>
              <a:rPr lang="cs-CZ" sz="1300" b="1" dirty="0" smtClean="0"/>
              <a:t>Aktivní</a:t>
            </a:r>
          </a:p>
          <a:p>
            <a:pPr lvl="1"/>
            <a:r>
              <a:rPr lang="cs-CZ" sz="1300" b="1" dirty="0" smtClean="0"/>
              <a:t>Vzduch</a:t>
            </a:r>
            <a:r>
              <a:rPr lang="cs-CZ" sz="1300" dirty="0" smtClean="0"/>
              <a:t> – pomocí ventilátorů, podstatný směr proudění, ventilátor může být nasávací, nebo vysávací. Výkon se měří v otáčkách za minutu. (na CPU se obvykle točí kolem 3000 otáček, ve skříních pak kolem 1500-2000 otáček, v serverech mohou být dosahovány několika tisícové hodnoty). Základní je funkce řízení otáček.</a:t>
            </a:r>
          </a:p>
          <a:p>
            <a:pPr lvl="1"/>
            <a:r>
              <a:rPr lang="cs-CZ" sz="1300" b="1" dirty="0" smtClean="0"/>
              <a:t>Voda – </a:t>
            </a:r>
            <a:r>
              <a:rPr lang="cs-CZ" sz="1300" dirty="0" smtClean="0"/>
              <a:t>Ke zvýšení účinnosti vzduchového chlazení se používá i voda, díky systému vodního čerpadla dochází k protlačení studené vody přes zdroj (skrz upravený </a:t>
            </a:r>
            <a:r>
              <a:rPr lang="cs-CZ" sz="1300" dirty="0" err="1" smtClean="0"/>
              <a:t>heatsink</a:t>
            </a:r>
            <a:r>
              <a:rPr lang="cs-CZ" sz="1300" dirty="0" smtClean="0"/>
              <a:t>), teplá voda následně projde skrz chladící systém a vrací se zpět (je tedy obvyklý uzavřený systém). U serverů se používá voda jen v souvislosti s chlazením celého racku.</a:t>
            </a:r>
            <a:endParaRPr lang="cs-CZ" sz="1300" b="1" dirty="0" smtClean="0"/>
          </a:p>
          <a:p>
            <a:pPr lvl="1"/>
            <a:r>
              <a:rPr lang="cs-CZ" sz="1300" b="1" dirty="0" smtClean="0"/>
              <a:t>Jiné chladící médium - </a:t>
            </a:r>
            <a:r>
              <a:rPr lang="cs-CZ" sz="1300" dirty="0" smtClean="0"/>
              <a:t>pro extrémní chlazení lze použít např. tekutý dusík, nebo olej.</a:t>
            </a:r>
          </a:p>
          <a:p>
            <a:r>
              <a:rPr lang="cs-CZ" sz="1300" b="1" dirty="0" smtClean="0"/>
              <a:t>Výrobci: </a:t>
            </a:r>
            <a:r>
              <a:rPr lang="cs-CZ" sz="1300" dirty="0" err="1" smtClean="0"/>
              <a:t>Arctic</a:t>
            </a:r>
            <a:r>
              <a:rPr lang="cs-CZ" sz="1300" dirty="0" smtClean="0"/>
              <a:t> </a:t>
            </a:r>
            <a:r>
              <a:rPr lang="cs-CZ" sz="1300" dirty="0" err="1" smtClean="0"/>
              <a:t>Cooling</a:t>
            </a:r>
            <a:r>
              <a:rPr lang="cs-CZ" sz="1300" dirty="0" smtClean="0"/>
              <a:t>, </a:t>
            </a:r>
            <a:r>
              <a:rPr lang="cs-CZ" sz="1300" dirty="0" err="1" smtClean="0"/>
              <a:t>Thermaltake</a:t>
            </a:r>
            <a:r>
              <a:rPr lang="cs-CZ" sz="1300" dirty="0" smtClean="0"/>
              <a:t>, </a:t>
            </a:r>
            <a:r>
              <a:rPr lang="cs-CZ" sz="1300" dirty="0" err="1" smtClean="0"/>
              <a:t>Scythe</a:t>
            </a:r>
            <a:r>
              <a:rPr lang="cs-CZ" sz="1300" dirty="0" smtClean="0"/>
              <a:t>, </a:t>
            </a:r>
            <a:r>
              <a:rPr lang="cs-CZ" sz="1300" dirty="0" err="1" smtClean="0"/>
              <a:t>Zalman</a:t>
            </a:r>
            <a:endParaRPr lang="cs-CZ" sz="1300" b="1" dirty="0"/>
          </a:p>
        </p:txBody>
      </p:sp>
    </p:spTree>
    <p:extLst>
      <p:ext uri="{BB962C8B-B14F-4D97-AF65-F5344CB8AC3E}">
        <p14:creationId xmlns:p14="http://schemas.microsoft.com/office/powerpoint/2010/main" val="1721008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/>
              <a:t>Periferie – k samostatnému zpracování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Struktura tématu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Dělení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Výpis běžných periferií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Vstupní zařízení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 smtClean="0"/>
              <a:t>Klávesnice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 smtClean="0"/>
              <a:t>Myš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 smtClean="0"/>
              <a:t>Scanner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 smtClean="0"/>
              <a:t>Tablet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Výstupní zařízení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 smtClean="0"/>
              <a:t>Monitory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 smtClean="0"/>
              <a:t>Tiskárny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Základní principy počítačů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4. generace – začíná u nás neslavným rokem 1968, dochází k další miniaturizaci integrovaných obvodů a v roce 1969 také k výrobě prvního mikroprocesoru Texas Instrument. V témže roce přichází s první procesorem i firma Intel (4004). Čtvrtá generace však plně nastupuje až v osmdesátých letech a je charakterizována také jako období nástupu nových paměťových médií (disket, pevných disků). V současnosti jsme na hranici čtvrté a páté generace. Rok 1972 je rovněž rokem, kdy se na počítače dostaly počítačové hry. Je rovněž potřeba připomenout označení PC (tedy Personal computer), jeho autorem je firma IBM a pochází z roku 1981. Rozhodně se ale nejednalo o první počítač svého druhu. První počítač Apple spatřil světlo světa v roce 1976. V roce 1983 pak spatřilo svělo světa první GUI firmy Apple (na systému LISA)</a:t>
            </a:r>
          </a:p>
          <a:p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principy počítačů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Všechny moderní počítače dnes využívají k funkci polovodiče, tedy prvky, které za určitého stavu proud vedou, nebo nevedou. Tato fyzikální vlastnost je pro počítače velmi zajímavá z jednoduchých důvodů: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Lze ji předvídat – jsou přesně definované podmínky za jakých daný prvek proud vede a za jakých nevede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smtClean="0"/>
              <a:t>Stav, zda proud vede, či ne lze jednoduše vyjádřit pomocí číslic 1 a 0, tedy za pomocí binární soustavy.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Díky tomuto jednoduchému pravidlu lze pomocí vhodných prvků plně programovat chod každého počítače.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principy počítačů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Současné počítače jsou z principu navrženy tak, aby vykonávaly předem definované činnosti, tj. jsou naprogramované. Neumí se tedy naučit plně všechny funkce. Schopnost počítače se něco učit, musí být rovněž naprogramována = naučí se jen to, co mu řekneme, aby se naučil.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Z tohoto důvodu je hlavní úlohou počítačů zpracovávat úlohy jež se periodicky opakují, nebo probíhají vždy stejně, nebo obdobně.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Typy počítačů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smtClean="0"/>
              <a:t>Sálové počítače – dnes zastaralé, postupně vyřazované z provozu, velké, náročné na obsluhu, drahé na provoz</a:t>
            </a:r>
          </a:p>
          <a:p>
            <a:r>
              <a:rPr lang="cs-CZ" sz="1400" smtClean="0"/>
              <a:t>Cloud clustery – protiváha k sálovým počítačům – velké množství menších výpočetních jednotek, geograficky nezávisle rozprostřených, tj. x menších počítačů tvoří jeden velký logický.</a:t>
            </a:r>
          </a:p>
          <a:p>
            <a:r>
              <a:rPr lang="cs-CZ" sz="1400" smtClean="0"/>
              <a:t>BCS servery – počítače určené pro kritické aplikace, není tolerován výpadek delší než 0.00001% času z 24x7x365</a:t>
            </a:r>
          </a:p>
          <a:p>
            <a:r>
              <a:rPr lang="cs-CZ" sz="1400" smtClean="0"/>
              <a:t>Servery – počítače s vysokou výkonností a spolehlivostí určené pro provoz 24x7x365</a:t>
            </a:r>
          </a:p>
          <a:p>
            <a:r>
              <a:rPr lang="cs-CZ" sz="1400" smtClean="0"/>
              <a:t>Osobní počítače – počítače určené pro běžné kancelářské i multimediální funkce, kompaktní rozměry, statické umístění</a:t>
            </a:r>
          </a:p>
          <a:p>
            <a:r>
              <a:rPr lang="cs-CZ" sz="1400" smtClean="0"/>
              <a:t>Notebooky (laptopy) – přenosné počítače pro běžné kancelářské i multimediální funkce, kompaktní rozměry, mobilita, nezávislost na elektrickém napájení</a:t>
            </a:r>
          </a:p>
          <a:p>
            <a:r>
              <a:rPr lang="cs-CZ" sz="1400" smtClean="0"/>
              <a:t>Netbooky – výkonnostně nejslabší počítače klasické konstrukce s vysokou nezávislostí na elektrické energii, určeny pro jednoduché kancelářské činnosti.</a:t>
            </a:r>
          </a:p>
          <a:p>
            <a:r>
              <a:rPr lang="cs-CZ" sz="1400" smtClean="0"/>
              <a:t>Ostatní – smartphony, tablety, PDA atd. – určeny pro mobilní použití, vysoká nezávislost na elektrické energii, malý výkon dostačující pro rychlé a jednoduché úlohy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2QZ4H56NJ3VP-63-1721</_dlc_DocId>
    <_dlc_DocIdUrl xmlns="739c032b-a5be-4b43-b007-0b056e5ef5b0">
      <Url>https://www1/seminar4/_layouts/DocIdRedir.aspx?ID=2QZ4H56NJ3VP-63-1721</Url>
      <Description>2QZ4H56NJ3VP-63-1721</Description>
    </_dlc_DocIdUrl>
  </documentManagement>
</p:properties>
</file>

<file path=customXml/itemProps1.xml><?xml version="1.0" encoding="utf-8"?>
<ds:datastoreItem xmlns:ds="http://schemas.openxmlformats.org/officeDocument/2006/customXml" ds:itemID="{F0C6B30C-E353-42C2-B18C-58355B950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c032b-a5be-4b43-b007-0b056e5ef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3D3F2E-980D-4C06-AE61-37F59B0D0F3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05DCC36-7BE5-419F-917E-0516A26920C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9AE2DC-1CBC-4F67-AC12-B557FE62559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1C85655-36F0-454B-AD4E-12F83505C17A}">
  <ds:schemaRefs>
    <ds:schemaRef ds:uri="http://schemas.microsoft.com/office/2006/metadata/properties"/>
    <ds:schemaRef ds:uri="http://schemas.microsoft.com/office/infopath/2007/PartnerControls"/>
    <ds:schemaRef ds:uri="739c032b-a5be-4b43-b007-0b056e5ef5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2014</TotalTime>
  <Words>4342</Words>
  <Application>Microsoft Office PowerPoint</Application>
  <PresentationFormat>On-screen Show (4:3)</PresentationFormat>
  <Paragraphs>554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Osy</vt:lpstr>
      <vt:lpstr>Úvod do hardware</vt:lpstr>
      <vt:lpstr>Základní principy počítačů</vt:lpstr>
      <vt:lpstr>Základní principy počítačů</vt:lpstr>
      <vt:lpstr>Základní principy počítačů</vt:lpstr>
      <vt:lpstr>Základní principy počítačů</vt:lpstr>
      <vt:lpstr>Základní principy počítačů</vt:lpstr>
      <vt:lpstr>Základní principy počítačů</vt:lpstr>
      <vt:lpstr>Základní principy počítačů</vt:lpstr>
      <vt:lpstr>Typy počítačů</vt:lpstr>
      <vt:lpstr>Životně důležité komponenty počítačů klasické stavby</vt:lpstr>
      <vt:lpstr>Další podstatné komponenty</vt:lpstr>
      <vt:lpstr>Periferní zařízení</vt:lpstr>
      <vt:lpstr>Slovník pojmů – základní desky</vt:lpstr>
      <vt:lpstr>Slovník pojmů – základní desky</vt:lpstr>
      <vt:lpstr>Základní desky</vt:lpstr>
      <vt:lpstr>PowerPoint Presentation</vt:lpstr>
      <vt:lpstr>Schémata čipových sad </vt:lpstr>
      <vt:lpstr>AMD chipsety</vt:lpstr>
      <vt:lpstr>PowerPoint Presentation</vt:lpstr>
      <vt:lpstr>Procesory a jejich sockety</vt:lpstr>
      <vt:lpstr>Slovník pojmů - CPU</vt:lpstr>
      <vt:lpstr>Procesory</vt:lpstr>
      <vt:lpstr>CPU</vt:lpstr>
      <vt:lpstr>CPU</vt:lpstr>
      <vt:lpstr>Materiály použité na CPU</vt:lpstr>
      <vt:lpstr>CPU</vt:lpstr>
      <vt:lpstr>CPU</vt:lpstr>
      <vt:lpstr>CPU</vt:lpstr>
      <vt:lpstr>CPU</vt:lpstr>
      <vt:lpstr>Paměti</vt:lpstr>
      <vt:lpstr>Paměti – slovník pojmů</vt:lpstr>
      <vt:lpstr>Struktura referátů - paměti</vt:lpstr>
      <vt:lpstr>Struktura referátů</vt:lpstr>
      <vt:lpstr>Slovník pojmů – pevné disky</vt:lpstr>
      <vt:lpstr>Pevné disky</vt:lpstr>
      <vt:lpstr>Přehled klíčových parametrů pevných disků</vt:lpstr>
      <vt:lpstr>SSD disky</vt:lpstr>
      <vt:lpstr>Zobrazovací zařízení</vt:lpstr>
      <vt:lpstr>Zobrazovací zařízení</vt:lpstr>
      <vt:lpstr>Zobrazovací zařízení</vt:lpstr>
      <vt:lpstr>Zobrazovací zařízení</vt:lpstr>
      <vt:lpstr>Zobrazovací zařízení</vt:lpstr>
      <vt:lpstr>Zobrazovací zařízení</vt:lpstr>
      <vt:lpstr>Zobrazovací zařízení</vt:lpstr>
      <vt:lpstr>Zobrazovací zařízení</vt:lpstr>
      <vt:lpstr>Zobrazovací zařízení</vt:lpstr>
      <vt:lpstr>Přehled – vyměnitelná zařízení</vt:lpstr>
      <vt:lpstr>Skříně, zdroje, chlazení</vt:lpstr>
      <vt:lpstr>Skříně, zdroje, chlazení</vt:lpstr>
      <vt:lpstr>Skříně, zdroje, chlazení</vt:lpstr>
      <vt:lpstr>Skříně, zdroje, chlazení</vt:lpstr>
      <vt:lpstr>Periferie – k samostatnému zpracování</vt:lpstr>
    </vt:vector>
  </TitlesOfParts>
  <Company>Gymnazium Postupicka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hardware</dc:title>
  <dc:creator>administrator</dc:creator>
  <cp:lastModifiedBy>Mirek Vlach</cp:lastModifiedBy>
  <cp:revision>71</cp:revision>
  <dcterms:created xsi:type="dcterms:W3CDTF">2011-09-12T13:29:29Z</dcterms:created>
  <dcterms:modified xsi:type="dcterms:W3CDTF">2012-12-28T17:31:55Z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2QZ4H56NJ3VP-63-334</vt:lpwstr>
  </property>
  <property fmtid="{D5CDD505-2E9C-101B-9397-08002B2CF9AE}" pid="3" name="_dlc_DocIdItemGuid">
    <vt:lpwstr>a9dbffa8-0373-4dc9-b7e0-af63d4674d03</vt:lpwstr>
  </property>
  <property fmtid="{D5CDD505-2E9C-101B-9397-08002B2CF9AE}" pid="4" name="_dlc_DocIdUrl">
    <vt:lpwstr>https://sharepoint.postupicka.cz/seminar4/_layouts/DocIdRedir.aspx?ID=2QZ4H56NJ3VP-63-334, 2QZ4H56NJ3VP-63-334</vt:lpwstr>
  </property>
  <property fmtid="{D5CDD505-2E9C-101B-9397-08002B2CF9AE}" pid="5" name="ContentTypeId">
    <vt:lpwstr>0x010100E0F635AD3BA2CF44A3B9B86DC2AD9EC1</vt:lpwstr>
  </property>
</Properties>
</file>