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519FF2E-56D5-4DF4-AC0A-EF31B39344F9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C2D50DA-B2C5-46C0-828E-CEC135C8ED0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pull/>
  </p:transition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//upload.wikimedia.org/wikipedia/commons/2/25/Meyers_b11_s0476a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Lidsk%C3%A1_ras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//upload.wikimedia.org/wikipedia/commons/b/bc/Kenyan_man_2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45468" y="-99392"/>
            <a:ext cx="7630616" cy="2387351"/>
          </a:xfrm>
        </p:spPr>
        <p:txBody>
          <a:bodyPr/>
          <a:lstStyle/>
          <a:p>
            <a:r>
              <a:rPr lang="cs-CZ" dirty="0" smtClean="0"/>
              <a:t>Rasové složení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Soubor:Meyers b11 s0476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262606"/>
            <a:ext cx="5400600" cy="428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9176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Míšenci, rasismus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Malgaši</a:t>
            </a:r>
            <a:r>
              <a:rPr lang="cs-CZ" dirty="0"/>
              <a:t> – (negroidní + mongoloidní)</a:t>
            </a:r>
          </a:p>
          <a:p>
            <a:r>
              <a:rPr lang="cs-CZ" b="1" dirty="0"/>
              <a:t>Kreolové</a:t>
            </a:r>
            <a:r>
              <a:rPr lang="cs-CZ" dirty="0"/>
              <a:t> – (europoidní + negroidní)</a:t>
            </a:r>
          </a:p>
          <a:p>
            <a:r>
              <a:rPr lang="cs-CZ" b="1" dirty="0" err="1"/>
              <a:t>Kastico</a:t>
            </a:r>
            <a:r>
              <a:rPr lang="cs-CZ" dirty="0"/>
              <a:t> – mestic (</a:t>
            </a:r>
            <a:r>
              <a:rPr lang="cs-CZ" dirty="0" err="1"/>
              <a:t>b+i</a:t>
            </a:r>
            <a:r>
              <a:rPr lang="cs-CZ" dirty="0"/>
              <a:t>) s bělochem</a:t>
            </a:r>
          </a:p>
          <a:p>
            <a:r>
              <a:rPr lang="cs-CZ" b="1" dirty="0" err="1"/>
              <a:t>Kajot</a:t>
            </a:r>
            <a:r>
              <a:rPr lang="cs-CZ" dirty="0"/>
              <a:t> – mulat (</a:t>
            </a:r>
            <a:r>
              <a:rPr lang="cs-CZ" dirty="0" err="1"/>
              <a:t>č+b</a:t>
            </a:r>
            <a:r>
              <a:rPr lang="cs-CZ" dirty="0"/>
              <a:t>) s mesticem (</a:t>
            </a:r>
            <a:r>
              <a:rPr lang="cs-CZ" dirty="0" err="1"/>
              <a:t>b+i</a:t>
            </a:r>
            <a:r>
              <a:rPr lang="cs-CZ" dirty="0"/>
              <a:t>) – 3 rasy</a:t>
            </a:r>
          </a:p>
          <a:p>
            <a:endParaRPr lang="cs-CZ" dirty="0" smtClean="0"/>
          </a:p>
          <a:p>
            <a:r>
              <a:rPr lang="cs-CZ" b="1" dirty="0"/>
              <a:t>Všechny rasy jsou si rovné, protože patří k jedinému biologickému druhu – Homo sapiens</a:t>
            </a:r>
            <a:r>
              <a:rPr lang="cs-CZ" b="1" dirty="0" smtClean="0"/>
              <a:t>.</a:t>
            </a:r>
          </a:p>
          <a:p>
            <a:r>
              <a:rPr lang="cs-CZ" dirty="0" smtClean="0"/>
              <a:t>Rasismus je </a:t>
            </a:r>
            <a:r>
              <a:rPr lang="cs-CZ" dirty="0"/>
              <a:t>d</a:t>
            </a:r>
            <a:r>
              <a:rPr lang="cs-CZ" dirty="0" smtClean="0"/>
              <a:t>nes obvykle </a:t>
            </a:r>
            <a:r>
              <a:rPr lang="cs-CZ" dirty="0"/>
              <a:t>považován za </a:t>
            </a:r>
            <a:r>
              <a:rPr lang="cs-CZ" u="sng" dirty="0"/>
              <a:t>nevědecký, nesprávný a nemorální</a:t>
            </a:r>
            <a:r>
              <a:rPr lang="cs-CZ" dirty="0"/>
              <a:t>, v řadě států včetně České republiky je hlásání rasové nenávisti dokonce </a:t>
            </a:r>
            <a:r>
              <a:rPr lang="cs-CZ" u="sng" dirty="0"/>
              <a:t>trestným činem</a:t>
            </a:r>
            <a:r>
              <a:rPr lang="cs-CZ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5473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RASOVÉ SLOŽENÍ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Zpracoval: MAREK KOTRČ, 6XB</a:t>
            </a:r>
          </a:p>
          <a:p>
            <a:r>
              <a:rPr lang="cs-CZ" dirty="0"/>
              <a:t>Zdroje: </a:t>
            </a: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cs.wikipedia.org/wiki/Lidsk%C3%A1_rasa</a:t>
            </a:r>
            <a:endParaRPr lang="cs-CZ" dirty="0" smtClean="0"/>
          </a:p>
          <a:p>
            <a:r>
              <a:rPr lang="en-US" dirty="0"/>
              <a:t>http://zemepis-otazky.studentske.cz/2008/07/rasov-sloen-obyvatelstva.html</a:t>
            </a:r>
          </a:p>
        </p:txBody>
      </p:sp>
    </p:spTree>
    <p:extLst>
      <p:ext uri="{BB962C8B-B14F-4D97-AF65-F5344CB8AC3E}">
        <p14:creationId xmlns:p14="http://schemas.microsoft.com/office/powerpoint/2010/main" val="7016853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Lidská rasa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/>
              <a:t>Skupina lidí - </a:t>
            </a:r>
            <a:r>
              <a:rPr lang="cs-CZ" u="sng" dirty="0" smtClean="0"/>
              <a:t>dlouhodobý společný vývoj </a:t>
            </a:r>
            <a:r>
              <a:rPr lang="cs-CZ" dirty="0"/>
              <a:t>→ shodné </a:t>
            </a:r>
            <a:r>
              <a:rPr lang="cs-CZ" u="sng" dirty="0"/>
              <a:t>morfologické</a:t>
            </a:r>
            <a:r>
              <a:rPr lang="cs-CZ" dirty="0"/>
              <a:t> a </a:t>
            </a:r>
            <a:r>
              <a:rPr lang="cs-CZ" u="sng" dirty="0"/>
              <a:t>fyziologické</a:t>
            </a:r>
            <a:r>
              <a:rPr lang="cs-CZ" dirty="0"/>
              <a:t> znaky </a:t>
            </a:r>
            <a:r>
              <a:rPr lang="cs-CZ" dirty="0" smtClean="0"/>
              <a:t>(barva pleti, barva a tvar vlasů, očí, rysy tváře, tvar lebky…)</a:t>
            </a:r>
          </a:p>
          <a:p>
            <a:pPr algn="just"/>
            <a:r>
              <a:rPr lang="cs-CZ" dirty="0" smtClean="0"/>
              <a:t>Rasová kodifikace široké uplatnění (biomedicína, kriminologie či forenzní antropologie)</a:t>
            </a:r>
          </a:p>
          <a:p>
            <a:pPr algn="just"/>
            <a:r>
              <a:rPr lang="cs-CZ" u="sng" dirty="0" smtClean="0"/>
              <a:t>Na základě shodných  znaků</a:t>
            </a:r>
            <a:r>
              <a:rPr lang="cs-CZ" dirty="0" smtClean="0"/>
              <a:t>:</a:t>
            </a:r>
          </a:p>
          <a:p>
            <a:pPr lvl="1" algn="just">
              <a:buFont typeface="Wingdings" pitchFamily="2" charset="2"/>
              <a:buChar char="Ø"/>
            </a:pPr>
            <a:r>
              <a:rPr lang="cs-CZ" sz="2400" dirty="0" smtClean="0"/>
              <a:t>  Rasa </a:t>
            </a:r>
            <a:r>
              <a:rPr lang="cs-CZ" sz="2400" b="1" dirty="0" smtClean="0"/>
              <a:t>europoidní</a:t>
            </a:r>
            <a:r>
              <a:rPr lang="cs-CZ" sz="2400" dirty="0" smtClean="0"/>
              <a:t> („bílá“)</a:t>
            </a:r>
          </a:p>
          <a:p>
            <a:pPr lvl="1" algn="just">
              <a:buFont typeface="Wingdings" pitchFamily="2" charset="2"/>
              <a:buChar char="Ø"/>
            </a:pPr>
            <a:r>
              <a:rPr lang="cs-CZ" sz="2400" dirty="0" smtClean="0"/>
              <a:t>  Rasa  </a:t>
            </a:r>
            <a:r>
              <a:rPr lang="cs-CZ" sz="2400" b="1" dirty="0" smtClean="0"/>
              <a:t>mongoloidní</a:t>
            </a:r>
            <a:r>
              <a:rPr lang="cs-CZ" sz="2400" dirty="0" smtClean="0"/>
              <a:t> („žlutá“)</a:t>
            </a:r>
          </a:p>
          <a:p>
            <a:pPr lvl="1" algn="just">
              <a:buFont typeface="Wingdings" pitchFamily="2" charset="2"/>
              <a:buChar char="Ø"/>
            </a:pPr>
            <a:r>
              <a:rPr lang="cs-CZ" sz="2400" dirty="0" smtClean="0"/>
              <a:t>  Rasa </a:t>
            </a:r>
            <a:r>
              <a:rPr lang="cs-CZ" sz="2400" b="1" dirty="0" smtClean="0"/>
              <a:t>ekvatoriální</a:t>
            </a:r>
            <a:r>
              <a:rPr lang="cs-CZ" sz="2400" dirty="0" smtClean="0"/>
              <a:t> („černá“), 2 skupiny: negroidní      </a:t>
            </a:r>
          </a:p>
          <a:p>
            <a:pPr marL="457200" lvl="1" indent="0" algn="just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a  australoidní  (někdy tyto skupiny zvlášť)</a:t>
            </a:r>
            <a:endParaRPr lang="cs-CZ" sz="2400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8085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Rasa europoidní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Cca 45% obyvatelstva</a:t>
            </a:r>
            <a:r>
              <a:rPr lang="cs-CZ" dirty="0" smtClean="0"/>
              <a:t>, převažuje skupina A</a:t>
            </a:r>
          </a:p>
          <a:p>
            <a:r>
              <a:rPr lang="cs-CZ" dirty="0" smtClean="0"/>
              <a:t>Vlasy mírně vlnité, vlnité až kadeřavé (různé odstíny a barvy), oválný průřez</a:t>
            </a:r>
          </a:p>
          <a:p>
            <a:r>
              <a:rPr lang="cs-CZ" dirty="0" smtClean="0"/>
              <a:t>Světlá až tmavohnědá pleť</a:t>
            </a:r>
          </a:p>
          <a:p>
            <a:r>
              <a:rPr lang="cs-CZ" dirty="0" smtClean="0"/>
              <a:t>Užší hlava, střední obličej, výrazný nos a brada</a:t>
            </a:r>
          </a:p>
          <a:p>
            <a:r>
              <a:rPr lang="cs-CZ" dirty="0" smtClean="0"/>
              <a:t>Muži ochlupenější, vousy</a:t>
            </a:r>
          </a:p>
          <a:p>
            <a:r>
              <a:rPr lang="cs-CZ" dirty="0" smtClean="0"/>
              <a:t>Původ Evropa, Blízký východ</a:t>
            </a:r>
          </a:p>
          <a:p>
            <a:r>
              <a:rPr lang="cs-CZ" b="1" dirty="0"/>
              <a:t>Rozšíření: Evropa, západní Sibiř, severní Afrika (Arabové), jihozápadní Asie, Indie, přistěhovalecké obyvatelstvo Severní Ameriky, Jižní Ameriky a východní Austrálie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851367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Europoidní – bílá rasa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http://upload.wikimedia.org/wikipedia/commons/thumb/a/a7/Eva_Habermann.jpg/220px-Eva_Haberman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273698"/>
            <a:ext cx="2095500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futuregov.asia/media/photologue/photos/2009/May/26/cache/Arab_man_on_phone_gallery_displa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20888"/>
            <a:ext cx="4095750" cy="272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2824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Rasa mongoloidní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b="1" dirty="0" smtClean="0"/>
              <a:t>Asi 40% obyvatelstva, </a:t>
            </a:r>
            <a:r>
              <a:rPr lang="cs-CZ" dirty="0" smtClean="0"/>
              <a:t>převažuje krevní skupina B</a:t>
            </a:r>
            <a:endParaRPr lang="cs-CZ" b="1" dirty="0" smtClean="0"/>
          </a:p>
          <a:p>
            <a:pPr algn="just"/>
            <a:r>
              <a:rPr lang="cs-CZ" dirty="0" smtClean="0"/>
              <a:t>Rovné, husté, silné černé vlasy (kruhový průřez)</a:t>
            </a:r>
          </a:p>
          <a:p>
            <a:pPr algn="just"/>
            <a:r>
              <a:rPr lang="cs-CZ" dirty="0" smtClean="0"/>
              <a:t>Pleť nažloutlá, světlá až hnědá, indiáni do červena</a:t>
            </a:r>
          </a:p>
          <a:p>
            <a:pPr algn="just"/>
            <a:r>
              <a:rPr lang="cs-CZ" dirty="0" smtClean="0"/>
              <a:t>Oční štěrbiny úzké a šikmé (tzv. </a:t>
            </a:r>
            <a:r>
              <a:rPr lang="cs-CZ" u="sng" dirty="0" smtClean="0"/>
              <a:t>epikantus</a:t>
            </a:r>
            <a:r>
              <a:rPr lang="cs-CZ" dirty="0" smtClean="0"/>
              <a:t> -</a:t>
            </a:r>
            <a:r>
              <a:rPr lang="cs-CZ" dirty="0"/>
              <a:t>kožní záhyb horního víčka, který překrývá vnitřní koutek </a:t>
            </a:r>
            <a:r>
              <a:rPr lang="cs-CZ" dirty="0" smtClean="0"/>
              <a:t>oka), oči tmavě hnědé</a:t>
            </a:r>
          </a:p>
          <a:p>
            <a:pPr algn="just"/>
            <a:r>
              <a:rPr lang="cs-CZ" dirty="0" smtClean="0"/>
              <a:t>Široký obličej, výrazné lícní kosti, nos zploštělý ( x indiáni „orlí“ nos) </a:t>
            </a:r>
          </a:p>
          <a:p>
            <a:pPr algn="just"/>
            <a:r>
              <a:rPr lang="cs-CZ" dirty="0" smtClean="0"/>
              <a:t>Muži – řídké ochlupení</a:t>
            </a:r>
          </a:p>
          <a:p>
            <a:pPr algn="just"/>
            <a:r>
              <a:rPr lang="cs-CZ" dirty="0" smtClean="0"/>
              <a:t>Pravlast oblast Mongolska</a:t>
            </a:r>
          </a:p>
          <a:p>
            <a:pPr algn="just"/>
            <a:r>
              <a:rPr lang="cs-CZ" b="1" dirty="0" smtClean="0"/>
              <a:t>Rozšíření: V, SV a JV Asie + původní obyvatelé Ameriky</a:t>
            </a:r>
          </a:p>
          <a:p>
            <a:endParaRPr lang="cs-CZ" dirty="0" smtClean="0"/>
          </a:p>
          <a:p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5862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Mongoloidní – žlutohnědá rasa</a:t>
            </a:r>
            <a:endParaRPr lang="en-US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http://www.californiasurgicalinstitute.com/blog/wp-content/uploads/2011/12/chowyunf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48070"/>
            <a:ext cx="34290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old-picture.com/indians/pictures/Atsina-Indian-Warri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607178"/>
            <a:ext cx="3240360" cy="4368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85117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Rasa ekvatoriální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Asi 11% obyvatelstva, </a:t>
            </a:r>
            <a:r>
              <a:rPr lang="cs-CZ" dirty="0" smtClean="0"/>
              <a:t>převažuje krevní skupina 0</a:t>
            </a:r>
          </a:p>
          <a:p>
            <a:r>
              <a:rPr lang="cs-CZ" dirty="0" smtClean="0"/>
              <a:t>Tmavě hnědé až černé kudrnaté vlasy (někdy tzv. </a:t>
            </a:r>
            <a:r>
              <a:rPr lang="cs-CZ" u="sng" dirty="0" smtClean="0"/>
              <a:t>pepřový vlas </a:t>
            </a:r>
            <a:r>
              <a:rPr lang="cs-CZ" dirty="0" smtClean="0"/>
              <a:t>– ochrana X Slunci), zploštělý ovál až ledvinovitě promáčklý</a:t>
            </a:r>
          </a:p>
          <a:p>
            <a:r>
              <a:rPr lang="cs-CZ" dirty="0" smtClean="0"/>
              <a:t>Hnědá až černá pleť, široký obličej, plochý nos a masivní rty</a:t>
            </a:r>
          </a:p>
          <a:p>
            <a:r>
              <a:rPr lang="cs-CZ" dirty="0" smtClean="0"/>
              <a:t>Řídké ochlupení, větší množství potních žláz</a:t>
            </a:r>
          </a:p>
          <a:p>
            <a:pPr lvl="1">
              <a:buFont typeface="Wingdings" pitchFamily="2" charset="2"/>
              <a:buChar char="Ø"/>
            </a:pPr>
            <a:r>
              <a:rPr lang="cs-CZ" sz="2400" b="1" dirty="0" smtClean="0"/>
              <a:t>Negroidní </a:t>
            </a:r>
            <a:r>
              <a:rPr lang="cs-CZ" sz="2400" b="1" dirty="0" err="1" smtClean="0"/>
              <a:t>sk</a:t>
            </a:r>
            <a:r>
              <a:rPr lang="cs-CZ" sz="2400" b="1" dirty="0" smtClean="0"/>
              <a:t>.</a:t>
            </a:r>
            <a:r>
              <a:rPr lang="cs-CZ" sz="2400" dirty="0" smtClean="0"/>
              <a:t> </a:t>
            </a:r>
            <a:r>
              <a:rPr lang="cs-CZ" sz="2400" b="1" dirty="0" smtClean="0"/>
              <a:t>(10%) </a:t>
            </a:r>
            <a:r>
              <a:rPr lang="cs-CZ" sz="2400" dirty="0" smtClean="0"/>
              <a:t>– </a:t>
            </a:r>
            <a:r>
              <a:rPr lang="cs-CZ" sz="2400" b="1" dirty="0" smtClean="0"/>
              <a:t>Afrika</a:t>
            </a:r>
            <a:r>
              <a:rPr lang="cs-CZ" sz="2400" dirty="0" smtClean="0"/>
              <a:t> na jih od Sahary a přistěhované obyvatelstvo </a:t>
            </a:r>
            <a:r>
              <a:rPr lang="cs-CZ" sz="2400" b="1" dirty="0" smtClean="0"/>
              <a:t>Ameriky</a:t>
            </a:r>
            <a:r>
              <a:rPr lang="cs-CZ" sz="2400" dirty="0" smtClean="0"/>
              <a:t> (násilné rozšíření – otroctví), </a:t>
            </a:r>
            <a:r>
              <a:rPr lang="cs-CZ" sz="2400" b="1" dirty="0" smtClean="0"/>
              <a:t>Francie</a:t>
            </a:r>
            <a:r>
              <a:rPr lang="cs-CZ" sz="2400" dirty="0" smtClean="0"/>
              <a:t>…</a:t>
            </a:r>
          </a:p>
          <a:p>
            <a:pPr lvl="1">
              <a:buFont typeface="Wingdings" pitchFamily="2" charset="2"/>
              <a:buChar char="Ø"/>
            </a:pPr>
            <a:r>
              <a:rPr lang="cs-CZ" sz="2400" b="1" dirty="0" smtClean="0"/>
              <a:t>Australoidní (1%) – V Austrálie, Nová Guinea, Srí Lanka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569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Ekvatoriální – černá rasa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Soubor:Kenyan man 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44824"/>
            <a:ext cx="324036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fleurcom.org/Abo%20Eld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8715" y="2515591"/>
            <a:ext cx="4152469" cy="2978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475656" y="6230664"/>
            <a:ext cx="124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Negroidní</a:t>
            </a:r>
            <a:endParaRPr lang="en-US" dirty="0"/>
          </a:p>
        </p:txBody>
      </p:sp>
      <p:sp>
        <p:nvSpPr>
          <p:cNvPr id="5" name="TextovéPole 4"/>
          <p:cNvSpPr txBox="1"/>
          <p:nvPr/>
        </p:nvSpPr>
        <p:spPr>
          <a:xfrm>
            <a:off x="5801237" y="5692606"/>
            <a:ext cx="1423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australoidní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1179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Smíšené rasové skupiny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(asi 4 % obyvatelstva</a:t>
            </a:r>
            <a:r>
              <a:rPr lang="cs-CZ" b="1" dirty="0" smtClean="0"/>
              <a:t>):</a:t>
            </a:r>
          </a:p>
          <a:p>
            <a:pPr lvl="0"/>
            <a:r>
              <a:rPr lang="cs-CZ" u="sng" dirty="0"/>
              <a:t>europoidní + australoidní </a:t>
            </a:r>
            <a:r>
              <a:rPr lang="cs-CZ" dirty="0"/>
              <a:t>– Srí Lanka, Maledivy</a:t>
            </a:r>
          </a:p>
          <a:p>
            <a:pPr lvl="0"/>
            <a:r>
              <a:rPr lang="cs-CZ" u="sng" dirty="0"/>
              <a:t>australoidní + mongoloidní </a:t>
            </a:r>
            <a:r>
              <a:rPr lang="cs-CZ" dirty="0"/>
              <a:t>– Polynésie</a:t>
            </a:r>
          </a:p>
          <a:p>
            <a:pPr lvl="0"/>
            <a:r>
              <a:rPr lang="cs-CZ" u="sng" dirty="0"/>
              <a:t>europoidní + negroidní </a:t>
            </a:r>
            <a:r>
              <a:rPr lang="cs-CZ" dirty="0"/>
              <a:t>– východní Afrika, Latinská Amerika</a:t>
            </a:r>
          </a:p>
          <a:p>
            <a:pPr lvl="0"/>
            <a:r>
              <a:rPr lang="cs-CZ" u="sng" dirty="0"/>
              <a:t>europoidní + mongoloidní </a:t>
            </a:r>
            <a:r>
              <a:rPr lang="cs-CZ" dirty="0"/>
              <a:t>– Latinská Amerika, východní Sibiř, střední Asie</a:t>
            </a:r>
          </a:p>
          <a:p>
            <a:r>
              <a:rPr lang="cs-CZ" dirty="0"/>
              <a:t>Míšením ras </a:t>
            </a:r>
            <a:r>
              <a:rPr lang="cs-CZ" dirty="0" smtClean="0"/>
              <a:t>- mnoho </a:t>
            </a:r>
            <a:r>
              <a:rPr lang="cs-CZ" dirty="0"/>
              <a:t>smíšených rasových </a:t>
            </a:r>
            <a:r>
              <a:rPr lang="cs-CZ" dirty="0" smtClean="0"/>
              <a:t>skupin (typické </a:t>
            </a:r>
            <a:r>
              <a:rPr lang="cs-CZ" dirty="0"/>
              <a:t>pro většinu zemí Latinské </a:t>
            </a:r>
            <a:r>
              <a:rPr lang="cs-CZ" dirty="0" smtClean="0"/>
              <a:t>Ameriky)</a:t>
            </a:r>
          </a:p>
          <a:p>
            <a:r>
              <a:rPr lang="cs-CZ" dirty="0" smtClean="0"/>
              <a:t> Nejčastější </a:t>
            </a:r>
            <a:r>
              <a:rPr lang="cs-CZ" b="1" dirty="0" smtClean="0"/>
              <a:t>mestici </a:t>
            </a:r>
            <a:r>
              <a:rPr lang="cs-CZ" dirty="0"/>
              <a:t>(míšenci indiánů a </a:t>
            </a:r>
            <a:r>
              <a:rPr lang="cs-CZ" dirty="0" smtClean="0"/>
              <a:t>bělochů), </a:t>
            </a:r>
            <a:r>
              <a:rPr lang="cs-CZ" b="1" dirty="0" smtClean="0"/>
              <a:t>mulati</a:t>
            </a:r>
            <a:r>
              <a:rPr lang="cs-CZ" dirty="0" smtClean="0"/>
              <a:t> </a:t>
            </a:r>
            <a:r>
              <a:rPr lang="cs-CZ" dirty="0"/>
              <a:t>(míšenci černochů a </a:t>
            </a:r>
            <a:r>
              <a:rPr lang="cs-CZ" dirty="0" smtClean="0"/>
              <a:t>bělochů) </a:t>
            </a:r>
            <a:r>
              <a:rPr lang="cs-CZ" dirty="0"/>
              <a:t>a</a:t>
            </a:r>
            <a:r>
              <a:rPr lang="cs-CZ" b="1" dirty="0"/>
              <a:t> </a:t>
            </a:r>
            <a:r>
              <a:rPr lang="cs-CZ" b="1" dirty="0" err="1"/>
              <a:t>zambové</a:t>
            </a:r>
            <a:r>
              <a:rPr lang="cs-CZ" dirty="0"/>
              <a:t> (míšenci indiánů a </a:t>
            </a:r>
            <a:r>
              <a:rPr lang="cs-CZ" dirty="0" smtClean="0"/>
              <a:t>černochů). </a:t>
            </a:r>
            <a:endParaRPr lang="cs-CZ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677524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2QZ4H56NJ3VP-63-1656</_dlc_DocId>
    <_dlc_DocIdUrl xmlns="739c032b-a5be-4b43-b007-0b056e5ef5b0">
      <Url>https://sharepoint.postupicka.cz/seminar4/_layouts/DocIdRedir.aspx?ID=2QZ4H56NJ3VP-63-1656</Url>
      <Description>2QZ4H56NJ3VP-63-1656</Description>
    </_dlc_DocIdUrl>
  </documentManagement>
</p:properties>
</file>

<file path=customXml/itemProps1.xml><?xml version="1.0" encoding="utf-8"?>
<ds:datastoreItem xmlns:ds="http://schemas.openxmlformats.org/officeDocument/2006/customXml" ds:itemID="{DB8B6C50-99FC-4CD4-B1F1-3FAC90700247}"/>
</file>

<file path=customXml/itemProps2.xml><?xml version="1.0" encoding="utf-8"?>
<ds:datastoreItem xmlns:ds="http://schemas.openxmlformats.org/officeDocument/2006/customXml" ds:itemID="{43E9BA2E-A362-4825-93AF-AC8A97D8E32B}"/>
</file>

<file path=customXml/itemProps3.xml><?xml version="1.0" encoding="utf-8"?>
<ds:datastoreItem xmlns:ds="http://schemas.openxmlformats.org/officeDocument/2006/customXml" ds:itemID="{5550D402-103D-4315-9969-3A19FD826361}"/>
</file>

<file path=customXml/itemProps4.xml><?xml version="1.0" encoding="utf-8"?>
<ds:datastoreItem xmlns:ds="http://schemas.openxmlformats.org/officeDocument/2006/customXml" ds:itemID="{AEB578F5-041B-4F4D-89C6-058C0A5398A3}"/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332</TotalTime>
  <Words>498</Words>
  <Application>Microsoft Office PowerPoint</Application>
  <PresentationFormat>Předvádění na obrazovce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Exekutivní</vt:lpstr>
      <vt:lpstr>Rasové složení</vt:lpstr>
      <vt:lpstr>Lidská rasa</vt:lpstr>
      <vt:lpstr>Rasa europoidní</vt:lpstr>
      <vt:lpstr>Europoidní – bílá rasa</vt:lpstr>
      <vt:lpstr>Rasa mongoloidní</vt:lpstr>
      <vt:lpstr>Mongoloidní – žlutohnědá rasa</vt:lpstr>
      <vt:lpstr>Rasa ekvatoriální</vt:lpstr>
      <vt:lpstr>Ekvatoriální – černá rasa</vt:lpstr>
      <vt:lpstr>Smíšené rasové skupiny </vt:lpstr>
      <vt:lpstr>Míšenci, rasismus</vt:lpstr>
      <vt:lpstr>RASOVÉ SLOŽENÍ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Rasové složení</dc:title>
  <dc:creator>Marquesaw</dc:creator>
  <cp:lastModifiedBy>Beranová, Dana</cp:lastModifiedBy>
  <cp:revision>15</cp:revision>
  <dcterms:created xsi:type="dcterms:W3CDTF">2012-12-08T22:09:10Z</dcterms:created>
  <dcterms:modified xsi:type="dcterms:W3CDTF">2012-12-10T11:06:36Z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b214cfe8-e0a7-45e2-8c13-5d96647fe934</vt:lpwstr>
  </property>
</Properties>
</file>