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78" r:id="rId3"/>
    <p:sldId id="257" r:id="rId4"/>
    <p:sldId id="258" r:id="rId5"/>
    <p:sldId id="259" r:id="rId6"/>
    <p:sldId id="260" r:id="rId7"/>
    <p:sldId id="262" r:id="rId8"/>
    <p:sldId id="267" r:id="rId9"/>
    <p:sldId id="270" r:id="rId10"/>
    <p:sldId id="272" r:id="rId11"/>
    <p:sldId id="273" r:id="rId12"/>
    <p:sldId id="274" r:id="rId13"/>
    <p:sldId id="277" r:id="rId14"/>
    <p:sldId id="275" r:id="rId15"/>
    <p:sldId id="279" r:id="rId16"/>
    <p:sldId id="276" r:id="rId17"/>
    <p:sldId id="27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ginning" id="{90FFF5DB-473D-4499-B660-F713E8FC91E3}">
          <p14:sldIdLst>
            <p14:sldId id="256"/>
            <p14:sldId id="278"/>
            <p14:sldId id="257"/>
          </p14:sldIdLst>
        </p14:section>
        <p14:section name="2,6mya - 18. century" id="{5E673C79-A9EF-42E4-8C55-17E0E513DA7A}">
          <p14:sldIdLst>
            <p14:sldId id="258"/>
            <p14:sldId id="259"/>
            <p14:sldId id="260"/>
            <p14:sldId id="262"/>
            <p14:sldId id="267"/>
            <p14:sldId id="270"/>
            <p14:sldId id="272"/>
            <p14:sldId id="273"/>
            <p14:sldId id="274"/>
            <p14:sldId id="277"/>
            <p14:sldId id="275"/>
            <p14:sldId id="279"/>
            <p14:sldId id="276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81D"/>
    <a:srgbClr val="EDA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66" y="12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F37A5-774C-4D55-A35C-398EE7C5D59C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4A217-F044-40DA-A779-F428A45BF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54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4A217-F044-40DA-A779-F428A45BFBDE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14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27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94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55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8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58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3276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75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946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853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247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500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78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67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94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56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60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0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31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516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0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0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67000">
                <a:schemeClr val="bg2">
                  <a:lumMod val="60000"/>
                  <a:lumOff val="40000"/>
                  <a:alpha val="0"/>
                </a:schemeClr>
              </a:gs>
              <a:gs pos="30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B562698-452F-4EE9-AFD0-BF42824DFF5B}" type="datetimeFigureOut">
              <a:rPr lang="cs-CZ" smtClean="0"/>
              <a:t>28.2.2013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75C48-7046-4DB0-B307-B0E6768644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803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Gunpowder" TargetMode="External"/><Relationship Id="rId13" Type="http://schemas.openxmlformats.org/officeDocument/2006/relationships/hyperlink" Target="http://en.wikipedia.org/wiki/Trapping_pit" TargetMode="External"/><Relationship Id="rId18" Type="http://schemas.openxmlformats.org/officeDocument/2006/relationships/hyperlink" Target="http://en.wikipedia.org/wiki/Computer" TargetMode="External"/><Relationship Id="rId26" Type="http://schemas.openxmlformats.org/officeDocument/2006/relationships/hyperlink" Target="http://en.wikipedia.org/wiki/File:Dejbjerg_wagon,_Nationalmuseet_Copenhagen.jpg" TargetMode="External"/><Relationship Id="rId3" Type="http://schemas.openxmlformats.org/officeDocument/2006/relationships/hyperlink" Target="http://en.wikipedia.org/wiki/Bronze_Age" TargetMode="External"/><Relationship Id="rId21" Type="http://schemas.openxmlformats.org/officeDocument/2006/relationships/hyperlink" Target="http://www.ele.net/flake/fig1.jpg" TargetMode="External"/><Relationship Id="rId34" Type="http://schemas.openxmlformats.org/officeDocument/2006/relationships/hyperlink" Target="http://wallpaphd.com/wp-content/uploads/2013/02/Shiny-Kiosk-google-glasses.jpg" TargetMode="External"/><Relationship Id="rId7" Type="http://schemas.openxmlformats.org/officeDocument/2006/relationships/hyperlink" Target="http://en.wikipedia.org/wiki/Hand_axe" TargetMode="External"/><Relationship Id="rId12" Type="http://schemas.openxmlformats.org/officeDocument/2006/relationships/hyperlink" Target="http://en.wikipedia.org/wiki/Wheel" TargetMode="External"/><Relationship Id="rId17" Type="http://schemas.openxmlformats.org/officeDocument/2006/relationships/hyperlink" Target="http://en.wikipedia.org/wiki/Augmented_reality" TargetMode="External"/><Relationship Id="rId25" Type="http://schemas.openxmlformats.org/officeDocument/2006/relationships/hyperlink" Target="http://www.ancienttouch.com/1181.jpg" TargetMode="External"/><Relationship Id="rId33" Type="http://schemas.openxmlformats.org/officeDocument/2006/relationships/hyperlink" Target="http://www.vidi.hr/var/ezflow_site/storage/images/pop-tech/video-mixed-reality-mijesa-stvarni-i-virtualni-svijet/98544-1-cro-HR/Video-Mixed-Reality-mijesa-stvarni-i-virtualni-svijet_VIDIClanakNaslovna.jpg" TargetMode="External"/><Relationship Id="rId2" Type="http://schemas.openxmlformats.org/officeDocument/2006/relationships/hyperlink" Target="http://en.wikipedia.org/wiki/Stone_Age" TargetMode="External"/><Relationship Id="rId16" Type="http://schemas.openxmlformats.org/officeDocument/2006/relationships/hyperlink" Target="http://en.wikipedia.org/wiki/History_of_science" TargetMode="External"/><Relationship Id="rId20" Type="http://schemas.openxmlformats.org/officeDocument/2006/relationships/hyperlink" Target="http://en.wikipedia.org/wiki/Internet" TargetMode="External"/><Relationship Id="rId29" Type="http://schemas.openxmlformats.org/officeDocument/2006/relationships/hyperlink" Target="http://www.gizbot.com/img/2013/01/02-1357138434-nokia331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Ancient_technology" TargetMode="External"/><Relationship Id="rId11" Type="http://schemas.openxmlformats.org/officeDocument/2006/relationships/hyperlink" Target="http://www.bridge-online.cz/aitom/upload/maturita/temata/38_science_and_technology.pdf" TargetMode="External"/><Relationship Id="rId24" Type="http://schemas.openxmlformats.org/officeDocument/2006/relationships/hyperlink" Target="http://allamazingfacts.com/pictures/Intere_339_moz-screenshot-7.png" TargetMode="External"/><Relationship Id="rId32" Type="http://schemas.openxmlformats.org/officeDocument/2006/relationships/hyperlink" Target="http://cdn3.pcadvisor.co.uk/cmsdata/features/3380543/Samsung_Galaxy_S3_sapphire_black.jpg" TargetMode="External"/><Relationship Id="rId5" Type="http://schemas.openxmlformats.org/officeDocument/2006/relationships/hyperlink" Target="http://en.wikipedia.org/wiki/Medieval_technology" TargetMode="External"/><Relationship Id="rId15" Type="http://schemas.openxmlformats.org/officeDocument/2006/relationships/hyperlink" Target="http://en.wikipedia.org/wiki/Rocket_locomotive" TargetMode="External"/><Relationship Id="rId23" Type="http://schemas.openxmlformats.org/officeDocument/2006/relationships/hyperlink" Target="http://3.bp.blogspot.com/_mImt6SBX5KM/TIn_TTeis9I/AAAAAAAAADg/XDyem0maYqM/s1600/stone.jpg" TargetMode="External"/><Relationship Id="rId28" Type="http://schemas.openxmlformats.org/officeDocument/2006/relationships/hyperlink" Target="http://1.bp.blogspot.com/-ED9wPhEqApE/UScfm7uFk0I/AAAAAAAAnVo/efSXwG6r_mo/s1600/ENIAC.jpg" TargetMode="External"/><Relationship Id="rId36" Type="http://schemas.openxmlformats.org/officeDocument/2006/relationships/hyperlink" Target="http://www.zive.cz/uploadedfiles/845354035.jpg" TargetMode="External"/><Relationship Id="rId10" Type="http://schemas.openxmlformats.org/officeDocument/2006/relationships/hyperlink" Target="http://www.victorianweb.org/science/science.html" TargetMode="External"/><Relationship Id="rId19" Type="http://schemas.openxmlformats.org/officeDocument/2006/relationships/hyperlink" Target="http://en.wikipedia.org/wiki/Mobile_phone" TargetMode="External"/><Relationship Id="rId31" Type="http://schemas.openxmlformats.org/officeDocument/2006/relationships/hyperlink" Target="http://upload.wikimedia.org/wikipedia/commons/7/73/IPhone_3G.png" TargetMode="External"/><Relationship Id="rId4" Type="http://schemas.openxmlformats.org/officeDocument/2006/relationships/hyperlink" Target="http://en.wikipedia.org/wiki/History_of_technology" TargetMode="External"/><Relationship Id="rId9" Type="http://schemas.openxmlformats.org/officeDocument/2006/relationships/hyperlink" Target="http://www.docstoc.com/docs/31173014/Technology-Timeline---DOC" TargetMode="External"/><Relationship Id="rId14" Type="http://schemas.openxmlformats.org/officeDocument/2006/relationships/hyperlink" Target="http://en.wikipedia.org/wiki/Agriculture" TargetMode="External"/><Relationship Id="rId22" Type="http://schemas.openxmlformats.org/officeDocument/2006/relationships/hyperlink" Target="http://francobarbeite.com/wp-content/uploads/2012/04/hand-axe.jpg" TargetMode="External"/><Relationship Id="rId27" Type="http://schemas.openxmlformats.org/officeDocument/2006/relationships/hyperlink" Target="http://upload.wikimedia.org/wikipedia/commons/9/9e/Maquina_vapor_Watt_ETSIIM.jpg" TargetMode="External"/><Relationship Id="rId30" Type="http://schemas.openxmlformats.org/officeDocument/2006/relationships/hyperlink" Target="http://upload.wikimedia.org/wikipedia/commons/3/31/Black-RAZRV3-closed.jpg" TargetMode="External"/><Relationship Id="rId35" Type="http://schemas.openxmlformats.org/officeDocument/2006/relationships/hyperlink" Target="http://www.youtube.com/watch?v=jZkHpNnXLB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3855" y="2499590"/>
            <a:ext cx="9624291" cy="1858820"/>
          </a:xfrm>
        </p:spPr>
        <p:txBody>
          <a:bodyPr>
            <a:normAutofit fontScale="90000"/>
            <a:scene3d>
              <a:camera prst="orthographicFront"/>
              <a:lightRig rig="morning" dir="t"/>
            </a:scene3d>
            <a:sp3d extrusionH="57150" prstMaterial="metal">
              <a:bevelT w="38100" h="38100"/>
              <a:bevelB w="38100" h="38100"/>
              <a:extrusionClr>
                <a:schemeClr val="tx1"/>
              </a:extrusionClr>
            </a:sp3d>
          </a:bodyPr>
          <a:lstStyle/>
          <a:p>
            <a:pPr algn="ctr"/>
            <a:r>
              <a:rPr lang="cs-CZ" cap="all" spc="300" dirty="0" smtClean="0">
                <a:ln w="19050">
                  <a:solidFill>
                    <a:srgbClr val="EDA849"/>
                  </a:solidFill>
                </a:ln>
                <a:solidFill>
                  <a:schemeClr val="bg1"/>
                </a:solidFill>
                <a:effectLst>
                  <a:glow rad="152400">
                    <a:srgbClr val="F9A81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Science and technology</a:t>
            </a:r>
            <a:endParaRPr lang="cs-CZ" cap="all" spc="300" dirty="0">
              <a:ln w="19050">
                <a:solidFill>
                  <a:srgbClr val="EDA849"/>
                </a:solidFill>
              </a:ln>
              <a:solidFill>
                <a:schemeClr val="bg1"/>
              </a:solidFill>
              <a:effectLst>
                <a:glow rad="152400">
                  <a:srgbClr val="F9A81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312564" y="6492875"/>
            <a:ext cx="4114800" cy="365125"/>
          </a:xfrm>
        </p:spPr>
        <p:txBody>
          <a:bodyPr/>
          <a:lstStyle/>
          <a:p>
            <a:r>
              <a:rPr lang="cs-CZ" dirty="0" smtClean="0"/>
              <a:t>Vlach Miroslav, 6XB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10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generation of computers appeared during the World War II.</a:t>
            </a:r>
          </a:p>
          <a:p>
            <a:pPr lvl="1"/>
            <a:r>
              <a:rPr lang="en-US" dirty="0" smtClean="0"/>
              <a:t>unreliable, slow, heavy, couldn‘t be used for hard mathematical calculations</a:t>
            </a:r>
          </a:p>
          <a:p>
            <a:r>
              <a:rPr lang="en-US" dirty="0" smtClean="0"/>
              <a:t>second generation</a:t>
            </a:r>
          </a:p>
          <a:p>
            <a:pPr lvl="1"/>
            <a:r>
              <a:rPr lang="en-US" dirty="0" smtClean="0"/>
              <a:t>more reliable because of transistors</a:t>
            </a:r>
          </a:p>
          <a:p>
            <a:r>
              <a:rPr lang="en-US" dirty="0" smtClean="0"/>
              <a:t>third generation </a:t>
            </a:r>
          </a:p>
          <a:p>
            <a:pPr lvl="1"/>
            <a:r>
              <a:rPr lang="en-US" dirty="0" smtClean="0"/>
              <a:t>Integrated circuits, smaller units, first calculators</a:t>
            </a:r>
          </a:p>
          <a:p>
            <a:r>
              <a:rPr lang="en-US" dirty="0" smtClean="0"/>
              <a:t>fourth generation</a:t>
            </a:r>
          </a:p>
          <a:p>
            <a:pPr lvl="1"/>
            <a:r>
              <a:rPr lang="en-US" dirty="0" smtClean="0"/>
              <a:t>current generation</a:t>
            </a:r>
            <a:endParaRPr lang="en-US" dirty="0"/>
          </a:p>
        </p:txBody>
      </p:sp>
      <p:pic>
        <p:nvPicPr>
          <p:cNvPr id="1026" name="Picture 2" descr="http://1.bp.blogspot.com/-ED9wPhEqApE/UScfm7uFk0I/AAAAAAAAnVo/efSXwG6r_mo/s1600/ENI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3403" y="4077460"/>
            <a:ext cx="3638597" cy="278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46723" y="3693124"/>
            <a:ext cx="158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Eniac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586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01492"/>
            <a:ext cx="8946541" cy="4195481"/>
          </a:xfrm>
        </p:spPr>
        <p:txBody>
          <a:bodyPr/>
          <a:lstStyle/>
          <a:p>
            <a:r>
              <a:rPr lang="en-US" dirty="0" smtClean="0"/>
              <a:t>boom started around 1980 in the USA</a:t>
            </a:r>
          </a:p>
          <a:p>
            <a:r>
              <a:rPr lang="en-US" dirty="0" smtClean="0"/>
              <a:t>since 1990 in the Czech Republic</a:t>
            </a:r>
          </a:p>
          <a:p>
            <a:r>
              <a:rPr lang="en-US" dirty="0" smtClean="0"/>
              <a:t>used to be only for sending SMS or calling</a:t>
            </a:r>
          </a:p>
          <a:p>
            <a:r>
              <a:rPr lang="en-US" dirty="0" smtClean="0"/>
              <a:t>now multifunctional</a:t>
            </a:r>
            <a:endParaRPr lang="en-US" dirty="0"/>
          </a:p>
        </p:txBody>
      </p:sp>
      <p:pic>
        <p:nvPicPr>
          <p:cNvPr id="2050" name="Picture 2" descr="http://www.gizbot.com/img/2013/01/02-1357138434-nokia33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22" b="95778" l="26000" r="70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23717"/>
          <a:stretch/>
        </p:blipFill>
        <p:spPr bwMode="auto">
          <a:xfrm>
            <a:off x="0" y="3705020"/>
            <a:ext cx="2344367" cy="315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3/31/Black-RAZRV3-clos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97" y="3705019"/>
            <a:ext cx="2241768" cy="315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7/73/IPhone_3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48" y="3705018"/>
            <a:ext cx="2191816" cy="315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dn3.pcadvisor.co.uk/cmsdata/features/3380543/Samsung_Galaxy_S3_sapphire_blac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3" b="93046" l="9970" r="89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47" y="3705016"/>
            <a:ext cx="1908262" cy="31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92652" y="3859481"/>
            <a:ext cx="2525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Nokia 3310</a:t>
            </a:r>
          </a:p>
          <a:p>
            <a:r>
              <a:rPr lang="en-US" dirty="0" smtClean="0"/>
              <a:t>Motorola RAZR V3</a:t>
            </a:r>
          </a:p>
          <a:p>
            <a:r>
              <a:rPr lang="en-US" dirty="0" smtClean="0"/>
              <a:t>Apple iPhone 3G</a:t>
            </a:r>
          </a:p>
          <a:p>
            <a:r>
              <a:rPr lang="en-US" dirty="0" smtClean="0"/>
              <a:t>Samsung Galaxy S III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network – ARPANET (U.S. Army) in 1960s</a:t>
            </a:r>
          </a:p>
          <a:p>
            <a:pPr lvl="1"/>
            <a:r>
              <a:rPr lang="en-US" dirty="0" smtClean="0"/>
              <a:t>ARPANET expansion – universities joined (1969)</a:t>
            </a:r>
          </a:p>
          <a:p>
            <a:pPr lvl="1"/>
            <a:r>
              <a:rPr lang="en-US" dirty="0" smtClean="0"/>
              <a:t>CSNET (in Czech Rep. CESNET) – universities and scientists sharing their work</a:t>
            </a:r>
          </a:p>
          <a:p>
            <a:pPr lvl="1"/>
            <a:r>
              <a:rPr lang="en-US" dirty="0" smtClean="0"/>
              <a:t>first Internet in the Czech republic in 1990 </a:t>
            </a:r>
          </a:p>
          <a:p>
            <a:pPr lvl="1"/>
            <a:r>
              <a:rPr lang="en-US" dirty="0" smtClean="0"/>
              <a:t>since 1995 first dial-up (48-56kbit/s)</a:t>
            </a:r>
          </a:p>
          <a:p>
            <a:pPr lvl="1"/>
            <a:r>
              <a:rPr lang="en-US" dirty="0" smtClean="0"/>
              <a:t>since 2003 first DSL</a:t>
            </a:r>
            <a:endParaRPr lang="en-US" dirty="0"/>
          </a:p>
        </p:txBody>
      </p:sp>
      <p:pic>
        <p:nvPicPr>
          <p:cNvPr id="2050" name="Picture 2" descr="http://oidnes.cz/06/112/maxi/DNO171bd0_screenshot_text_brows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4150658"/>
            <a:ext cx="48291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71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common use of PC/Mobile phones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/ school work</a:t>
            </a:r>
          </a:p>
          <a:p>
            <a:r>
              <a:rPr lang="en-US" dirty="0" smtClean="0"/>
              <a:t>entertainment </a:t>
            </a:r>
          </a:p>
          <a:p>
            <a:pPr lvl="1"/>
            <a:r>
              <a:rPr lang="en-US" dirty="0" smtClean="0"/>
              <a:t>playing games</a:t>
            </a:r>
          </a:p>
          <a:p>
            <a:pPr lvl="1"/>
            <a:r>
              <a:rPr lang="en-US" dirty="0" smtClean="0"/>
              <a:t>chatting with friends </a:t>
            </a:r>
          </a:p>
          <a:p>
            <a:pPr lvl="1"/>
            <a:r>
              <a:rPr lang="en-US" dirty="0" smtClean="0"/>
              <a:t>watching videos</a:t>
            </a:r>
          </a:p>
          <a:p>
            <a:pPr lvl="1"/>
            <a:r>
              <a:rPr lang="en-US" dirty="0" smtClean="0"/>
              <a:t>listening to music / radio</a:t>
            </a:r>
          </a:p>
          <a:p>
            <a:pPr lvl="1"/>
            <a:r>
              <a:rPr lang="en-US" dirty="0" smtClean="0"/>
              <a:t>reading news / articles</a:t>
            </a:r>
          </a:p>
          <a:p>
            <a:pPr lvl="1"/>
            <a:r>
              <a:rPr lang="en-US" dirty="0" smtClean="0"/>
              <a:t>browsing the Internet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401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9"/>
            <a:ext cx="5119358" cy="1984692"/>
          </a:xfrm>
        </p:spPr>
        <p:txBody>
          <a:bodyPr/>
          <a:lstStyle/>
          <a:p>
            <a:r>
              <a:rPr lang="en-US" dirty="0" smtClean="0"/>
              <a:t>augmented reality</a:t>
            </a:r>
          </a:p>
          <a:p>
            <a:r>
              <a:rPr lang="en-US" dirty="0" smtClean="0"/>
              <a:t>touch screens / goggles </a:t>
            </a:r>
          </a:p>
          <a:p>
            <a:endParaRPr lang="en-US" dirty="0"/>
          </a:p>
        </p:txBody>
      </p:sp>
      <p:pic>
        <p:nvPicPr>
          <p:cNvPr id="3074" name="Picture 2" descr="http://www.vidi.hr/var/ezflow_site/storage/images/pop-tech/video-mixed-reality-mijesa-stvarni-i-virtualni-svijet/98544-1-cro-HR/Video-Mixed-Reality-mijesa-stvarni-i-virtualni-svijet_VIDIClanakNaslov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2813"/>
            <a:ext cx="5185558" cy="292518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allpaphd.com/wp-content/uploads/2013/02/Shiny-Kiosk-google-glasse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2"/>
          <a:stretch/>
        </p:blipFill>
        <p:spPr bwMode="auto">
          <a:xfrm>
            <a:off x="8965871" y="0"/>
            <a:ext cx="3226130" cy="29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58" y="3019097"/>
            <a:ext cx="7006442" cy="395108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91695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zive.cz/uploadedfiles/845354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5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72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 about this statement?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en-US" dirty="0" smtClean="0"/>
              <a:t>Technological progress is like an axe in the hands of a pathological criminal</a:t>
            </a:r>
            <a:r>
              <a:rPr lang="cs-CZ" dirty="0" smtClean="0"/>
              <a:t>“</a:t>
            </a:r>
          </a:p>
          <a:p>
            <a:pPr lvl="1">
              <a:buFont typeface="Arial" panose="020B0604020202020204" pitchFamily="34" charset="0"/>
              <a:buChar char="─"/>
            </a:pPr>
            <a:r>
              <a:rPr lang="cs-CZ" dirty="0"/>
              <a:t> </a:t>
            </a:r>
            <a:r>
              <a:rPr lang="cs-CZ" dirty="0" smtClean="0"/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66893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643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Sources</a:t>
            </a:r>
            <a:r>
              <a:rPr lang="cs-CZ" dirty="0" smtClean="0"/>
              <a:t> </a:t>
            </a:r>
            <a:r>
              <a:rPr lang="cs-CZ" sz="1600" dirty="0" smtClean="0"/>
              <a:t>(24.2.2013)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009650"/>
            <a:ext cx="10515600" cy="5676900"/>
          </a:xfrm>
        </p:spPr>
        <p:txBody>
          <a:bodyPr numCol="2">
            <a:normAutofit fontScale="77500" lnSpcReduction="20000"/>
          </a:bodyPr>
          <a:lstStyle/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http://en.wikipedia.org/wiki/Stone_Age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http://en.wikipedia.org/wiki/Bronze_Age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http://en.wikipedia.org/wiki/History_of_technology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http://en.wikipedia.org/wiki/Medieval_technology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http://en.wikipedia.org/wiki/Ancient_technology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7"/>
              </a:rPr>
              <a:t>http://en.wikipedia.org/wiki/Hand_axe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8"/>
              </a:rPr>
              <a:t>http://en.wikipedia.org/wiki/Gunpowder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9"/>
              </a:rPr>
              <a:t>http://www.docstoc.com/docs/31173014/Technology-Timeline---DOC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10"/>
              </a:rPr>
              <a:t>http://www.victorianweb.org/science/science.html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11"/>
              </a:rPr>
              <a:t>http://www.bridge-online.cz/aitom/upload/maturita/temata/38_science_and_technology.pdf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12"/>
              </a:rPr>
              <a:t>http://en.wikipedia.org/wiki/Wheel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13"/>
              </a:rPr>
              <a:t>http://en.wikipedia.org/wiki/Trapping_pit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14"/>
              </a:rPr>
              <a:t>http://en.wikipedia.org/wiki/Agriculture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Age of Empires I, II manual</a:t>
            </a:r>
          </a:p>
          <a:p>
            <a:pPr lvl="1"/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15"/>
              </a:rPr>
              <a:t>http://en.wikipedia.org/wiki/Rocket_locomotive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16"/>
              </a:rPr>
              <a:t>http://en.wikipedia.org/wiki/History_of_science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17"/>
              </a:rPr>
              <a:t>http://en.wikipedia.org/wiki/Augmented_reality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18"/>
              </a:rPr>
              <a:t>http://en.wikipedia.org/wiki/Computer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19"/>
              </a:rPr>
              <a:t>http://en.wikipedia.org/wiki/Mobile_phone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20"/>
              </a:rPr>
              <a:t>http://en.wikipedia.org/wiki/Internet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cs-CZ" sz="12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dirty="0" smtClean="0"/>
              <a:t>Pictures</a:t>
            </a: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21"/>
              </a:rPr>
              <a:t>http://www.ele.net/flake/fig1.jpg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22"/>
              </a:rPr>
              <a:t>http://francobarbeite.com/wp-content/uploads/2012/04/hand-axe.jpg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23"/>
              </a:rPr>
              <a:t>http://3.bp.blogspot.com/_mImt6SBX5KM/TIn_TTeis9I/AAAAAAAAADg/XDyem0maYqM/s1600/stone.jpg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24"/>
              </a:rPr>
              <a:t>http://allamazingfacts.com/pictures/Intere_339_moz-screenshot-7.png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25"/>
              </a:rPr>
              <a:t>http://www.ancienttouch.com/1181.jpg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26"/>
              </a:rPr>
              <a:t>http://en.wikipedia.org/wiki/File:Dejbjerg_wagon,_Nationalmuseet_Copenhagen.jpg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1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27"/>
              </a:rPr>
              <a:t>http://upload.wikimedia.org/wikipedia/commons/9/9e/Maquina_vapor_Watt_ETSIIM.jpg</a:t>
            </a:r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28"/>
              </a:rPr>
              <a:t>http://1.bp.blogspot.com/-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28"/>
              </a:rPr>
              <a:t>ED9wPhEqApE/UScfm7uFk0I/AAAAAAAAnVo/efSXwG6r_mo/s1600/ENIAC.jpg</a:t>
            </a:r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29"/>
              </a:rPr>
              <a:t>http://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29"/>
              </a:rPr>
              <a:t>www.gizbot.com/img/2013/01/02-1357138434-nokia3310.jpg</a:t>
            </a:r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sz="1200" dirty="0">
                <a:solidFill>
                  <a:schemeClr val="accent1">
                    <a:lumMod val="50000"/>
                  </a:schemeClr>
                </a:solidFill>
                <a:hlinkClick r:id="rId30"/>
              </a:rPr>
              <a:t>http://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hlinkClick r:id="rId30"/>
              </a:rPr>
              <a:t>upload.wikimedia.org/wikipedia/commons/3/31/Black-RAZRV3-closed.jpg</a:t>
            </a:r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cs-CZ" sz="1200" dirty="0">
                <a:solidFill>
                  <a:schemeClr val="accent1">
                    <a:lumMod val="50000"/>
                  </a:schemeClr>
                </a:solidFill>
                <a:hlinkClick r:id="rId31"/>
              </a:rPr>
              <a:t>http://</a:t>
            </a:r>
            <a:r>
              <a:rPr lang="cs-CZ" sz="1200" dirty="0" smtClean="0">
                <a:solidFill>
                  <a:schemeClr val="accent1">
                    <a:lumMod val="50000"/>
                  </a:schemeClr>
                </a:solidFill>
                <a:hlinkClick r:id="rId31"/>
              </a:rPr>
              <a:t>upload.wikimedia.org/wikipedia/commons/7/73/IPhone_3G.png</a:t>
            </a:r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cs-CZ" sz="1200" dirty="0">
                <a:solidFill>
                  <a:schemeClr val="accent1">
                    <a:lumMod val="50000"/>
                  </a:schemeClr>
                </a:solidFill>
                <a:hlinkClick r:id="rId32"/>
              </a:rPr>
              <a:t>http://</a:t>
            </a:r>
            <a:r>
              <a:rPr lang="cs-CZ" sz="1200" dirty="0" smtClean="0">
                <a:solidFill>
                  <a:schemeClr val="accent1">
                    <a:lumMod val="50000"/>
                  </a:schemeClr>
                </a:solidFill>
                <a:hlinkClick r:id="rId32"/>
              </a:rPr>
              <a:t>cdn3.pcadvisor.co.uk/cmsdata/features/3380543/Samsung_Galaxy_S3_sapphire_black.jpg</a:t>
            </a:r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cs-CZ" sz="1200" dirty="0">
                <a:solidFill>
                  <a:schemeClr val="accent1">
                    <a:lumMod val="50000"/>
                  </a:schemeClr>
                </a:solidFill>
                <a:hlinkClick r:id="rId33"/>
              </a:rPr>
              <a:t>http://</a:t>
            </a:r>
            <a:r>
              <a:rPr lang="cs-CZ" sz="1200" dirty="0" smtClean="0">
                <a:solidFill>
                  <a:schemeClr val="accent1">
                    <a:lumMod val="50000"/>
                  </a:schemeClr>
                </a:solidFill>
                <a:hlinkClick r:id="rId33"/>
              </a:rPr>
              <a:t>www.vidi.hr/var/ezflow_site/storage/images/pop-tech/video-mixed-reality-mijesa-stvarni-i-virtualni-svijet/98544-1-cro-HR/Video-Mixed-Reality-mijesa-stvarni-i-virtualni-svijet_VIDIClanakNaslovna.jpg</a:t>
            </a:r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cs-CZ" sz="1200" dirty="0">
                <a:solidFill>
                  <a:schemeClr val="accent1">
                    <a:lumMod val="50000"/>
                  </a:schemeClr>
                </a:solidFill>
                <a:hlinkClick r:id="rId34"/>
              </a:rPr>
              <a:t>http://</a:t>
            </a:r>
            <a:r>
              <a:rPr lang="cs-CZ" sz="1200" dirty="0" smtClean="0">
                <a:solidFill>
                  <a:schemeClr val="accent1">
                    <a:lumMod val="50000"/>
                  </a:schemeClr>
                </a:solidFill>
                <a:hlinkClick r:id="rId34"/>
              </a:rPr>
              <a:t>wallpaphd.com/wp-content/uploads/2013/02/Shiny-Kiosk-google-glasses.jpg</a:t>
            </a:r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cs-CZ" sz="1200" dirty="0">
                <a:solidFill>
                  <a:schemeClr val="accent1">
                    <a:lumMod val="50000"/>
                  </a:schemeClr>
                </a:solidFill>
                <a:hlinkClick r:id="rId35"/>
              </a:rPr>
              <a:t>http://</a:t>
            </a:r>
            <a:r>
              <a:rPr lang="cs-CZ" sz="1200" dirty="0" smtClean="0">
                <a:solidFill>
                  <a:schemeClr val="accent1">
                    <a:lumMod val="50000"/>
                  </a:schemeClr>
                </a:solidFill>
                <a:hlinkClick r:id="rId35"/>
              </a:rPr>
              <a:t>www.youtube.com/watch?v=jZkHpNnXLB0</a:t>
            </a:r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cs-CZ" sz="1200" dirty="0">
                <a:solidFill>
                  <a:schemeClr val="accent1">
                    <a:lumMod val="50000"/>
                  </a:schemeClr>
                </a:solidFill>
                <a:hlinkClick r:id="rId36"/>
              </a:rPr>
              <a:t>http://</a:t>
            </a:r>
            <a:r>
              <a:rPr lang="cs-CZ" sz="1200" dirty="0" smtClean="0">
                <a:solidFill>
                  <a:schemeClr val="accent1">
                    <a:lumMod val="50000"/>
                  </a:schemeClr>
                </a:solidFill>
                <a:hlinkClick r:id="rId36"/>
              </a:rPr>
              <a:t>www.zive.cz/uploadedfiles/845354035.jpg</a:t>
            </a:r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cs-CZ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48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r>
              <a:rPr lang="cs-CZ" dirty="0" smtClean="0"/>
              <a:t>(science)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10893" cy="419548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happened during the scientific revolution in 20th century?</a:t>
            </a:r>
          </a:p>
          <a:p>
            <a:r>
              <a:rPr lang="en-US" sz="2400" dirty="0" smtClean="0"/>
              <a:t>How is the science connected with technology?</a:t>
            </a:r>
          </a:p>
          <a:p>
            <a:r>
              <a:rPr lang="en-US" sz="2400" dirty="0" smtClean="0"/>
              <a:t>How is science limited?</a:t>
            </a:r>
          </a:p>
        </p:txBody>
      </p:sp>
    </p:spTree>
    <p:extLst>
      <p:ext uri="{BB962C8B-B14F-4D97-AF65-F5344CB8AC3E}">
        <p14:creationId xmlns:p14="http://schemas.microsoft.com/office/powerpoint/2010/main" val="2891784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science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Science is a systematic enterprise that builds and organizes knowledge in the form of testable explanations and predictions about the universe. In a closely related meaning, "science" refers to the body of reliable knowledge itself, of the type that can be logically and rationally explained. </a:t>
            </a:r>
            <a:endParaRPr lang="cs-CZ" dirty="0"/>
          </a:p>
          <a:p>
            <a:r>
              <a:rPr lang="en-GB" dirty="0"/>
              <a:t>The word technology refers to the making, modification, usage, and knowledge of tools, machines, techniques, crafts, systems, and methods of organization, in order to solve a problem, improve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GB" dirty="0" smtClean="0"/>
              <a:t>a pre-existing </a:t>
            </a:r>
            <a:r>
              <a:rPr lang="en-GB" dirty="0"/>
              <a:t>solution to a problem, achieve a goal, handle an applied input/output relation or perform a specific function.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247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694297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Stone age – 2.6</a:t>
            </a:r>
            <a:r>
              <a:rPr lang="cs-CZ" sz="4000" dirty="0" smtClean="0"/>
              <a:t> </a:t>
            </a:r>
            <a:r>
              <a:rPr lang="en-GB" sz="4000" dirty="0" err="1" smtClean="0"/>
              <a:t>mya</a:t>
            </a:r>
            <a:r>
              <a:rPr lang="en-GB" sz="4000" dirty="0" smtClean="0"/>
              <a:t> – 3500</a:t>
            </a:r>
            <a:r>
              <a:rPr lang="cs-CZ" sz="4000" dirty="0" smtClean="0"/>
              <a:t> </a:t>
            </a:r>
            <a:r>
              <a:rPr lang="en-GB" sz="4000" dirty="0" smtClean="0"/>
              <a:t>BC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Tools / weapons</a:t>
            </a:r>
          </a:p>
          <a:p>
            <a:pPr lvl="1"/>
            <a:r>
              <a:rPr lang="en-US" dirty="0" smtClean="0"/>
              <a:t>sharpened stones</a:t>
            </a:r>
          </a:p>
          <a:p>
            <a:pPr lvl="1"/>
            <a:r>
              <a:rPr lang="en-US" dirty="0" smtClean="0"/>
              <a:t>hand axe </a:t>
            </a:r>
          </a:p>
          <a:p>
            <a:pPr lvl="1"/>
            <a:r>
              <a:rPr lang="en-US" dirty="0" smtClean="0"/>
              <a:t>bow and arrow</a:t>
            </a:r>
          </a:p>
          <a:p>
            <a:pPr lvl="1"/>
            <a:r>
              <a:rPr lang="cs-CZ" dirty="0"/>
              <a:t>s</a:t>
            </a:r>
            <a:r>
              <a:rPr lang="en-US" dirty="0" smtClean="0"/>
              <a:t>pear</a:t>
            </a:r>
            <a:endParaRPr lang="cs-CZ" dirty="0" smtClean="0"/>
          </a:p>
          <a:p>
            <a:pPr lvl="1"/>
            <a:r>
              <a:rPr lang="en-US" dirty="0"/>
              <a:t>grinder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Agriculture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Ceramic </a:t>
            </a:r>
          </a:p>
          <a:p>
            <a:pPr lvl="1"/>
            <a:r>
              <a:rPr lang="en-US" dirty="0" smtClean="0"/>
              <a:t>art objects - Venus of </a:t>
            </a:r>
            <a:r>
              <a:rPr lang="en-US" dirty="0" err="1" smtClean="0"/>
              <a:t>Dolní</a:t>
            </a:r>
            <a:r>
              <a:rPr lang="en-US" dirty="0" smtClean="0"/>
              <a:t> </a:t>
            </a:r>
            <a:r>
              <a:rPr lang="en-US" dirty="0" err="1" smtClean="0"/>
              <a:t>Věstonice</a:t>
            </a:r>
            <a:endParaRPr lang="en-US" dirty="0" smtClean="0"/>
          </a:p>
          <a:p>
            <a:pPr lvl="1"/>
            <a:r>
              <a:rPr lang="en-US" dirty="0" smtClean="0"/>
              <a:t>vessel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Weaving </a:t>
            </a:r>
          </a:p>
          <a:p>
            <a:pPr lvl="1"/>
            <a:r>
              <a:rPr lang="en-US" dirty="0" smtClean="0"/>
              <a:t>linen, wool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8" name="Picture 4" descr="http://francobarbeite.com/wp-content/uploads/2012/04/hand-ax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988" y="4913845"/>
            <a:ext cx="4171012" cy="19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 descr="http://www.ele.net/flake/fig1.jpg"/>
          <p:cNvSpPr/>
          <p:nvPr/>
        </p:nvSpPr>
        <p:spPr>
          <a:xfrm>
            <a:off x="9042523" y="2746399"/>
            <a:ext cx="3149477" cy="194415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2" name="Picture 8" descr="https://encrypted-tbn3.gstatic.com/images?q=tbn:ANd9GcSKLV01iRJHT43E3eAAFTql1DTmZMum1CtDXoba_L8qhb10qa8IG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652" y="477668"/>
            <a:ext cx="3163348" cy="192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10675" y="1905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Grinder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8994878" y="2431180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Lithic flake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060184" y="4636441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 axe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2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3.bp.blogspot.com/_mImt6SBX5KM/TIn_TTeis9I/AAAAAAAAADg/XDyem0maYqM/s1600/ston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5" t="7077"/>
          <a:stretch/>
        </p:blipFill>
        <p:spPr bwMode="auto">
          <a:xfrm>
            <a:off x="-1" y="585788"/>
            <a:ext cx="7741787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historiasztuki.com.pl/ilustracje/prehistoria/Cerkres%2049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068" y="585788"/>
            <a:ext cx="4301932" cy="322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istoriasztuki.com.pl/ilustracje/prehistoria/Venus%20Vestonicka%2029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737" y="3888510"/>
            <a:ext cx="1047590" cy="24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8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80" y="366499"/>
            <a:ext cx="9404723" cy="140053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Bronze Age (3500</a:t>
            </a:r>
            <a:r>
              <a:rPr lang="cs-CZ" sz="4000" dirty="0" smtClean="0"/>
              <a:t> </a:t>
            </a:r>
            <a:r>
              <a:rPr lang="en-US" sz="4000" dirty="0" smtClean="0"/>
              <a:t>BC – 1200</a:t>
            </a:r>
            <a:r>
              <a:rPr lang="cs-CZ" sz="4000" dirty="0" smtClean="0"/>
              <a:t> </a:t>
            </a:r>
            <a:r>
              <a:rPr lang="en-US" sz="4000" dirty="0" smtClean="0"/>
              <a:t>BC) / Ancient history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Bronze – alloy of copper and tin</a:t>
            </a:r>
          </a:p>
          <a:p>
            <a:pPr lvl="1"/>
            <a:r>
              <a:rPr lang="en-US" dirty="0" smtClean="0"/>
              <a:t>swords, axes, hoes, helmets</a:t>
            </a:r>
          </a:p>
          <a:p>
            <a:r>
              <a:rPr lang="en-US" dirty="0" smtClean="0"/>
              <a:t>Wheel </a:t>
            </a:r>
          </a:p>
          <a:p>
            <a:pPr lvl="1"/>
            <a:r>
              <a:rPr lang="en-US" dirty="0" smtClean="0"/>
              <a:t>carts</a:t>
            </a:r>
          </a:p>
          <a:p>
            <a:r>
              <a:rPr lang="en-US" dirty="0" smtClean="0"/>
              <a:t>Salt </a:t>
            </a:r>
          </a:p>
          <a:p>
            <a:pPr lvl="1"/>
            <a:r>
              <a:rPr lang="en-US" dirty="0" smtClean="0"/>
              <a:t>cloth dyeing</a:t>
            </a:r>
          </a:p>
          <a:p>
            <a:pPr lvl="1"/>
            <a:r>
              <a:rPr lang="en-US" dirty="0" smtClean="0"/>
              <a:t>food preservation</a:t>
            </a:r>
          </a:p>
          <a:p>
            <a:r>
              <a:rPr lang="en-US" dirty="0" smtClean="0"/>
              <a:t>Abacus</a:t>
            </a:r>
          </a:p>
          <a:p>
            <a:pPr lvl="1"/>
            <a:r>
              <a:rPr lang="en-US" dirty="0" smtClean="0"/>
              <a:t>forerunner of computer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http://www.ancienttouch.com/11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3" y="1481139"/>
            <a:ext cx="3343275" cy="291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llamazingfacts.com/pictures/Intere_339_moz-screenshot-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724" y="4610423"/>
            <a:ext cx="3343275" cy="229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52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365125"/>
            <a:ext cx="1114425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Iron Age (1300</a:t>
            </a:r>
            <a:r>
              <a:rPr lang="cs-CZ" sz="4000" dirty="0" smtClean="0"/>
              <a:t> </a:t>
            </a:r>
            <a:r>
              <a:rPr lang="en-US" sz="4000" dirty="0" smtClean="0"/>
              <a:t>BC – 200</a:t>
            </a:r>
            <a:r>
              <a:rPr lang="cs-CZ" sz="4000" dirty="0" smtClean="0"/>
              <a:t> </a:t>
            </a:r>
            <a:r>
              <a:rPr lang="en-US" sz="4000" dirty="0" smtClean="0"/>
              <a:t>BC)</a:t>
            </a:r>
            <a:r>
              <a:rPr lang="cs-CZ" sz="4000" dirty="0" smtClean="0"/>
              <a:t>; </a:t>
            </a:r>
            <a:r>
              <a:rPr lang="en-US" sz="4000" dirty="0" smtClean="0"/>
              <a:t>Ancient </a:t>
            </a:r>
            <a:r>
              <a:rPr lang="cs-CZ" sz="4000" dirty="0" smtClean="0"/>
              <a:t>and </a:t>
            </a:r>
            <a:r>
              <a:rPr lang="cs-CZ" sz="4000" dirty="0"/>
              <a:t>m</a:t>
            </a:r>
            <a:r>
              <a:rPr lang="cs-CZ" sz="4000" dirty="0" smtClean="0"/>
              <a:t>edieval technology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57625" cy="4351338"/>
          </a:xfrm>
        </p:spPr>
        <p:txBody>
          <a:bodyPr/>
          <a:lstStyle/>
          <a:p>
            <a:r>
              <a:rPr lang="en-US" dirty="0" smtClean="0"/>
              <a:t>Tools improvement</a:t>
            </a:r>
          </a:p>
          <a:p>
            <a:pPr lvl="1"/>
            <a:r>
              <a:rPr lang="en-US" dirty="0" smtClean="0"/>
              <a:t>wagons</a:t>
            </a:r>
          </a:p>
          <a:p>
            <a:pPr lvl="2"/>
            <a:r>
              <a:rPr lang="en-US" dirty="0" smtClean="0"/>
              <a:t>road building</a:t>
            </a:r>
          </a:p>
          <a:p>
            <a:pPr lvl="1"/>
            <a:r>
              <a:rPr lang="en-US" dirty="0" smtClean="0"/>
              <a:t>catapults</a:t>
            </a:r>
          </a:p>
          <a:p>
            <a:pPr lvl="1"/>
            <a:r>
              <a:rPr lang="en-US" dirty="0" smtClean="0"/>
              <a:t>coins</a:t>
            </a:r>
          </a:p>
        </p:txBody>
      </p:sp>
      <p:pic>
        <p:nvPicPr>
          <p:cNvPr id="4098" name="Picture 2" descr="Iron Age gold coins brought in to the Portable Antiquities Scheme by metal detector users were among treasures that went on show at the Yorkshire  Museum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99" y="4150516"/>
            <a:ext cx="4355861" cy="27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2/2c/Dejbjerg_wagon,_Nationalmuseet_Copenhag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0516"/>
            <a:ext cx="3609976" cy="27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4024" y="6311899"/>
            <a:ext cx="235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Dejbjerg</a:t>
            </a:r>
            <a:r>
              <a:rPr lang="cs-CZ" dirty="0"/>
              <a:t> </a:t>
            </a:r>
            <a:r>
              <a:rPr lang="cs-CZ" dirty="0" err="1"/>
              <a:t>wagon</a:t>
            </a:r>
            <a:endParaRPr lang="cs-CZ" dirty="0"/>
          </a:p>
        </p:txBody>
      </p:sp>
      <p:sp>
        <p:nvSpPr>
          <p:cNvPr id="5" name="TextBox 4"/>
          <p:cNvSpPr txBox="1"/>
          <p:nvPr/>
        </p:nvSpPr>
        <p:spPr>
          <a:xfrm>
            <a:off x="5934075" y="1825625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Chinese: matches, paper, compass, crossbow, gunpowder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34075" y="3264729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mechanical clock, windmills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3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1" y="452718"/>
            <a:ext cx="9612684" cy="140053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Industrial revolution (1760-1840)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Steam engine</a:t>
            </a:r>
          </a:p>
          <a:p>
            <a:pPr lvl="1"/>
            <a:r>
              <a:rPr lang="en-US" dirty="0" smtClean="0"/>
              <a:t>steamboat, rocket locomotive, pump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telegraph, Morse code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122" name="Picture 2" descr="http://upload.wikimedia.org/wikipedia/commons/9/9e/Maquina_vapor_Watt_ETSI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961388"/>
            <a:ext cx="3943350" cy="292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tudentweb.maconstate.edu/michael.chitwood/ITEC2380/final/images/tele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91" y="4086225"/>
            <a:ext cx="3945409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0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788441" cy="1400530"/>
          </a:xfrm>
        </p:spPr>
        <p:txBody>
          <a:bodyPr/>
          <a:lstStyle/>
          <a:p>
            <a:r>
              <a:rPr lang="en-US" dirty="0" smtClean="0"/>
              <a:t>Second industrial revolution</a:t>
            </a:r>
            <a:r>
              <a:rPr lang="cs-CZ" dirty="0" smtClean="0"/>
              <a:t> (1860-1945)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electricity</a:t>
            </a:r>
          </a:p>
          <a:p>
            <a:r>
              <a:rPr lang="en-US" dirty="0" smtClean="0"/>
              <a:t>electric bulb</a:t>
            </a:r>
          </a:p>
          <a:p>
            <a:r>
              <a:rPr lang="en-US" dirty="0" smtClean="0"/>
              <a:t>film / TV</a:t>
            </a:r>
          </a:p>
          <a:p>
            <a:r>
              <a:rPr lang="en-US" dirty="0" smtClean="0"/>
              <a:t>radio</a:t>
            </a:r>
          </a:p>
          <a:p>
            <a:r>
              <a:rPr lang="en-US" dirty="0" smtClean="0"/>
              <a:t>car</a:t>
            </a:r>
          </a:p>
          <a:p>
            <a:r>
              <a:rPr lang="en-US" dirty="0" smtClean="0"/>
              <a:t>plane</a:t>
            </a:r>
          </a:p>
          <a:p>
            <a:endParaRPr lang="en-US" dirty="0"/>
          </a:p>
        </p:txBody>
      </p:sp>
      <p:pic>
        <p:nvPicPr>
          <p:cNvPr id="1028" name="Picture 4" descr="http://www.edoardomelchiori.com/blog/wp-content/uploads/2010/05/wright-brothers-fligh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0"/>
          <a:stretch/>
        </p:blipFill>
        <p:spPr bwMode="auto">
          <a:xfrm>
            <a:off x="7368152" y="4242178"/>
            <a:ext cx="4823848" cy="261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v1950.files.wordpress.com/2012/04/1950s-tv-serie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386" y="993378"/>
            <a:ext cx="3192614" cy="314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v1950.files.wordpress.com/2012/04/rad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76" y="4255200"/>
            <a:ext cx="3404591" cy="26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83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 Gree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1978</TotalTime>
  <Words>606</Words>
  <Application>Microsoft Office PowerPoint</Application>
  <PresentationFormat>Widescreen</PresentationFormat>
  <Paragraphs>149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Wingdings 3</vt:lpstr>
      <vt:lpstr>Ion</vt:lpstr>
      <vt:lpstr>Science and technology</vt:lpstr>
      <vt:lpstr>Questions (science)</vt:lpstr>
      <vt:lpstr>Definition of science and technology</vt:lpstr>
      <vt:lpstr>Stone age – 2.6 mya – 3500 BC</vt:lpstr>
      <vt:lpstr>PowerPoint Presentation</vt:lpstr>
      <vt:lpstr>Bronze Age (3500 BC – 1200 BC) / Ancient history</vt:lpstr>
      <vt:lpstr>Iron Age (1300 BC – 200 BC); Ancient and medieval technology</vt:lpstr>
      <vt:lpstr>Industrial revolution (1760-1840)</vt:lpstr>
      <vt:lpstr>Second industrial revolution (1860-1945)</vt:lpstr>
      <vt:lpstr>Computers</vt:lpstr>
      <vt:lpstr>Mobile phones</vt:lpstr>
      <vt:lpstr>Internet</vt:lpstr>
      <vt:lpstr>The most common use of PC/Mobile phones</vt:lpstr>
      <vt:lpstr>Future of technology</vt:lpstr>
      <vt:lpstr>PowerPoint Presentation</vt:lpstr>
      <vt:lpstr>What do you think about this statement?</vt:lpstr>
      <vt:lpstr>Sources (24.2.2013)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technology</dc:title>
  <dc:creator>Mirek Vlach</dc:creator>
  <cp:lastModifiedBy>Mirek Vlach</cp:lastModifiedBy>
  <cp:revision>91</cp:revision>
  <dcterms:created xsi:type="dcterms:W3CDTF">2013-02-22T18:22:11Z</dcterms:created>
  <dcterms:modified xsi:type="dcterms:W3CDTF">2013-02-28T07:20:45Z</dcterms:modified>
</cp:coreProperties>
</file>