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3" r:id="rId6"/>
    <p:sldId id="261" r:id="rId7"/>
    <p:sldId id="265" r:id="rId8"/>
    <p:sldId id="268" r:id="rId9"/>
    <p:sldId id="269" r:id="rId10"/>
    <p:sldId id="267" r:id="rId11"/>
    <p:sldId id="270" r:id="rId12"/>
    <p:sldId id="271" r:id="rId13"/>
    <p:sldId id="264" r:id="rId14"/>
    <p:sldId id="266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Vietsam" initials="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008000"/>
    <a:srgbClr val="CC3300"/>
    <a:srgbClr val="FF3300"/>
    <a:srgbClr val="009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2" autoAdjust="0"/>
    <p:restoredTop sz="94737" autoAdjust="0"/>
  </p:normalViewPr>
  <p:slideViewPr>
    <p:cSldViewPr>
      <p:cViewPr varScale="1">
        <p:scale>
          <a:sx n="107" d="100"/>
          <a:sy n="107" d="100"/>
        </p:scale>
        <p:origin x="-1098" y="-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35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5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4B055-DC31-4D6A-99FF-C79FB9BCA645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3B78C1-2CC5-4127-A045-7E3CA5BB1F5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8249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3B78C1-2CC5-4127-A045-7E3CA5BB1F55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5467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0000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5854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5053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320472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5180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53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309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17163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376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821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76221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409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137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5A6AE-9BC0-4EFD-9FFB-637E04CE5480}" type="datetimeFigureOut">
              <a:rPr lang="cs-CZ" smtClean="0"/>
              <a:t>26.2.2013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31725-3FEA-4CDE-BA05-372B16137603}" type="slidenum">
              <a:rPr lang="cs-CZ" smtClean="0"/>
              <a:t>‹#›</a:t>
            </a:fld>
            <a:endParaRPr lang="cs-CZ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16632"/>
            <a:ext cx="1152128" cy="8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164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661" r:id="rId12"/>
    <p:sldLayoutId id="2147483660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gif"/><Relationship Id="rId3" Type="http://schemas.openxmlformats.org/officeDocument/2006/relationships/hyperlink" Target="http://www.facebook.com/NATO" TargetMode="External"/><Relationship Id="rId7" Type="http://schemas.openxmlformats.org/officeDocument/2006/relationships/hyperlink" Target="http://www.army.cz/" TargetMode="External"/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atoaktual.cz/" TargetMode="External"/><Relationship Id="rId5" Type="http://schemas.openxmlformats.org/officeDocument/2006/relationships/hyperlink" Target="http://www.cs.wikipedia.org/" TargetMode="External"/><Relationship Id="rId4" Type="http://schemas.openxmlformats.org/officeDocument/2006/relationships/hyperlink" Target="http://www.nato.int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slide" Target="slide10.xml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image" Target="../media/image22.jpeg"/><Relationship Id="rId5" Type="http://schemas.openxmlformats.org/officeDocument/2006/relationships/slide" Target="slide12.xml"/><Relationship Id="rId10" Type="http://schemas.openxmlformats.org/officeDocument/2006/relationships/image" Target="../media/image21.jpeg"/><Relationship Id="rId4" Type="http://schemas.openxmlformats.org/officeDocument/2006/relationships/slide" Target="slide9.xml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5568619" cy="4176464"/>
          </a:xfrm>
          <a:prstGeom prst="rect">
            <a:avLst/>
          </a:prstGeom>
        </p:spPr>
      </p:pic>
      <p:pic>
        <p:nvPicPr>
          <p:cNvPr id="5122" name="Picture 2" descr="http://img.ihned.cz/attachment.php/990/30606990/asuvCDFGHJKMNkPWbcdefhrxy01SwRVm/letadla_spojenci_F-16_Reuters_650x433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2615952"/>
            <a:ext cx="4068535" cy="27102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91680" y="4264510"/>
            <a:ext cx="5909703" cy="1517520"/>
          </a:xfrm>
        </p:spPr>
        <p:txBody>
          <a:bodyPr>
            <a:noAutofit/>
          </a:bodyPr>
          <a:lstStyle/>
          <a:p>
            <a:r>
              <a:rPr lang="cs-CZ" sz="14000" b="1" dirty="0" smtClean="0">
                <a:solidFill>
                  <a:srgbClr val="008000"/>
                </a:solidFill>
                <a:latin typeface="Microsoft Uighur" pitchFamily="2" charset="-78"/>
                <a:ea typeface="Kozuka Gothic Pr6N EL" pitchFamily="34" charset="-128"/>
                <a:cs typeface="Microsoft Uighur" pitchFamily="2" charset="-78"/>
              </a:rPr>
              <a:t>NATO</a:t>
            </a:r>
            <a:endParaRPr lang="cs-CZ" sz="14000" b="1" dirty="0">
              <a:solidFill>
                <a:srgbClr val="008000"/>
              </a:solidFill>
              <a:latin typeface="Microsoft Uighur" pitchFamily="2" charset="-78"/>
              <a:ea typeface="Kozuka Gothic Pr6N EL" pitchFamily="34" charset="-128"/>
              <a:cs typeface="Microsoft Uighur" pitchFamily="2" charset="-7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88287" y="5646355"/>
            <a:ext cx="39085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/>
              <a:t>= Severoatlantická </a:t>
            </a:r>
            <a:r>
              <a:rPr lang="cs-CZ" b="1" dirty="0" smtClean="0"/>
              <a:t>aliance</a:t>
            </a:r>
          </a:p>
          <a:p>
            <a:pPr algn="ctr"/>
            <a:r>
              <a:rPr lang="cs-CZ" dirty="0" smtClean="0"/>
              <a:t> </a:t>
            </a:r>
            <a:r>
              <a:rPr lang="cs-CZ" dirty="0"/>
              <a:t>(</a:t>
            </a:r>
            <a:r>
              <a:rPr lang="cs-CZ" b="1" dirty="0"/>
              <a:t>North Atlantic Treaty Organization)</a:t>
            </a:r>
            <a:endParaRPr lang="cs-CZ" dirty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3602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Severoatlantická rada (North Atlantic Council, NAC)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hlavním rozhodovacím orgánem </a:t>
            </a:r>
            <a:r>
              <a:rPr lang="cs-CZ" dirty="0" smtClean="0"/>
              <a:t>NATO</a:t>
            </a:r>
          </a:p>
          <a:p>
            <a:pPr lvl="0"/>
            <a:r>
              <a:rPr lang="cs-CZ" dirty="0" smtClean="0"/>
              <a:t>její </a:t>
            </a:r>
            <a:r>
              <a:rPr lang="cs-CZ" dirty="0"/>
              <a:t>rozhodnutí se vztahují ke všem aspektům činnosti organizace, návrhy jsou přijímány jednomyslným </a:t>
            </a:r>
            <a:r>
              <a:rPr lang="cs-CZ" dirty="0" smtClean="0"/>
              <a:t>souhlasem</a:t>
            </a:r>
          </a:p>
          <a:p>
            <a:pPr lvl="0"/>
            <a:r>
              <a:rPr lang="cs-CZ" dirty="0" smtClean="0"/>
              <a:t>NAC </a:t>
            </a:r>
            <a:r>
              <a:rPr lang="cs-CZ" dirty="0"/>
              <a:t>sestává ze stálých zástupců (velvyslanců) všech členských zemí, schází se také na úrovni ministrů obrany, ministrů zahraničních věcí či hlav států a vlád zemí </a:t>
            </a:r>
            <a:r>
              <a:rPr lang="cs-CZ" dirty="0" smtClean="0"/>
              <a:t>NATO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621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Vojenský výbor NATO (Military Committee, MC)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>
            <a:normAutofit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nejvyšší vojenský orgán NATO pod zastřešující pravomocí NAC a </a:t>
            </a:r>
            <a:r>
              <a:rPr lang="cs-CZ" dirty="0" smtClean="0"/>
              <a:t>DPC</a:t>
            </a:r>
          </a:p>
          <a:p>
            <a:pPr lvl="0"/>
            <a:r>
              <a:rPr lang="cs-CZ" dirty="0" smtClean="0"/>
              <a:t>doporučuje </a:t>
            </a:r>
            <a:r>
              <a:rPr lang="cs-CZ" dirty="0"/>
              <a:t>politickým orgánům NATO opatření, která považuje za nezbytná pro společnou </a:t>
            </a:r>
            <a:r>
              <a:rPr lang="cs-CZ" dirty="0" smtClean="0"/>
              <a:t>obranuM</a:t>
            </a:r>
          </a:p>
          <a:p>
            <a:pPr lvl="0"/>
            <a:r>
              <a:rPr lang="cs-CZ" dirty="0"/>
              <a:t>M</a:t>
            </a:r>
            <a:r>
              <a:rPr lang="cs-CZ" dirty="0" smtClean="0"/>
              <a:t>C </a:t>
            </a:r>
            <a:r>
              <a:rPr lang="cs-CZ" dirty="0"/>
              <a:t>se schází na úrovni náčelníků štábů/obrany a národních vojenských představitelů všech členských </a:t>
            </a:r>
            <a:r>
              <a:rPr lang="cs-CZ" dirty="0" smtClean="0"/>
              <a:t>zemí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478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Generální tajemník NATO (NATO Secretary General)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nejvyšší výkonný funkcionář NATO, který je jmenován členskými zeměmi za předsedu NAC, DPC, NPG a dalších fór </a:t>
            </a:r>
            <a:r>
              <a:rPr lang="cs-CZ" dirty="0" smtClean="0"/>
              <a:t>NATO</a:t>
            </a:r>
          </a:p>
          <a:p>
            <a:pPr lvl="0"/>
            <a:r>
              <a:rPr lang="cs-CZ" dirty="0" smtClean="0"/>
              <a:t>GT </a:t>
            </a:r>
            <a:r>
              <a:rPr lang="cs-CZ" dirty="0"/>
              <a:t>NATO odpovídá za usměrňování a prosazování procesu konzultování a rozhodování v </a:t>
            </a:r>
            <a:r>
              <a:rPr lang="cs-CZ" dirty="0" smtClean="0"/>
              <a:t>NATO</a:t>
            </a:r>
          </a:p>
          <a:p>
            <a:pPr lvl="0"/>
            <a:r>
              <a:rPr lang="cs-CZ" dirty="0"/>
              <a:t>p</a:t>
            </a:r>
            <a:r>
              <a:rPr lang="cs-CZ" dirty="0" smtClean="0"/>
              <a:t>ředkládá </a:t>
            </a:r>
            <a:r>
              <a:rPr lang="cs-CZ" dirty="0"/>
              <a:t>věci k projednání a rozhodnutí a je oprávněn uplatnit své služby v případě sporů mezi členskými </a:t>
            </a:r>
            <a:r>
              <a:rPr lang="cs-CZ" dirty="0" smtClean="0"/>
              <a:t>zeměmi</a:t>
            </a:r>
          </a:p>
          <a:p>
            <a:pPr lvl="0"/>
            <a:r>
              <a:rPr lang="cs-CZ" dirty="0"/>
              <a:t>s</a:t>
            </a:r>
            <a:r>
              <a:rPr lang="cs-CZ" dirty="0" smtClean="0"/>
              <a:t>oučasným </a:t>
            </a:r>
            <a:r>
              <a:rPr lang="cs-CZ" dirty="0"/>
              <a:t>GT NATO (od dubna 2009) je dánský politik Anders Fogh </a:t>
            </a:r>
            <a:r>
              <a:rPr lang="cs-CZ" dirty="0" smtClean="0"/>
              <a:t>Rasmussen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090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C00000"/>
                </a:solidFill>
              </a:rPr>
              <a:t> </a:t>
            </a:r>
            <a:r>
              <a:rPr lang="cs-CZ" b="1" dirty="0">
                <a:solidFill>
                  <a:srgbClr val="C00000"/>
                </a:solidFill>
                <a:latin typeface="Adobe Caslon Pro" pitchFamily="18" charset="-18"/>
              </a:rPr>
              <a:t>Základem smlouvy je článek </a:t>
            </a:r>
            <a:r>
              <a:rPr lang="cs-CZ" b="1" dirty="0" smtClean="0">
                <a:solidFill>
                  <a:srgbClr val="C00000"/>
                </a:solidFill>
                <a:latin typeface="Adobe Caslon Pro" pitchFamily="18" charset="-18"/>
              </a:rPr>
              <a:t>5</a:t>
            </a:r>
            <a:endParaRPr lang="cs-CZ" sz="4000" b="1" dirty="0">
              <a:solidFill>
                <a:srgbClr val="C00000"/>
              </a:solidFill>
              <a:latin typeface="Adobe Caslon Pro" pitchFamily="18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i="1" dirty="0"/>
              <a:t>Smluvní strany se dohodly, že ozbrojený útok proti jedné nebo více z nich v Evropě nebo Severní Americe bude považován za útok proti všem, a proto odsouhlasily, že dojde-li k takovému ozbrojenému útoku, každá z nich uplatní právo na individuální nebo kolektivní obranu, uznané článkem 51 Charty Spojených národů, pomůže smluvní straně nebo stranám takto napadeným tím, že neprodleně podnikne sama a v souladu s ostatními stranami takovou akci, jakou bude považovat za nutnou, včetně použití ozbrojené síly, s cílem obnovit a udržet bezpečnost severoatlantické oblasti.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30567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1340768"/>
            <a:ext cx="8229600" cy="1143000"/>
          </a:xfrm>
        </p:spPr>
        <p:txBody>
          <a:bodyPr>
            <a:normAutofit/>
          </a:bodyPr>
          <a:lstStyle/>
          <a:p>
            <a:r>
              <a:rPr lang="cs-CZ" sz="5400" dirty="0" smtClean="0"/>
              <a:t>Děkujeme za pozornost</a:t>
            </a:r>
            <a:endParaRPr lang="cs-CZ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429000"/>
            <a:ext cx="3394720" cy="2764904"/>
          </a:xfrm>
        </p:spPr>
        <p:txBody>
          <a:bodyPr>
            <a:normAutofit/>
          </a:bodyPr>
          <a:lstStyle/>
          <a:p>
            <a:r>
              <a:rPr lang="cs-CZ" sz="2800" dirty="0" smtClean="0"/>
              <a:t>Vypracovali : </a:t>
            </a:r>
          </a:p>
          <a:p>
            <a:pPr lvl="1"/>
            <a:r>
              <a:rPr lang="cs-CZ" sz="2000" dirty="0" smtClean="0"/>
              <a:t>Ondřej Šabouk </a:t>
            </a:r>
          </a:p>
          <a:p>
            <a:pPr lvl="1"/>
            <a:r>
              <a:rPr lang="cs-CZ" sz="2000" dirty="0" smtClean="0"/>
              <a:t>Aneta Šimáčková</a:t>
            </a:r>
          </a:p>
          <a:p>
            <a:pPr lvl="1"/>
            <a:r>
              <a:rPr lang="cs-CZ" sz="2000" dirty="0" smtClean="0"/>
              <a:t>Jarmila Krestová</a:t>
            </a:r>
          </a:p>
          <a:p>
            <a:pPr lvl="1"/>
            <a:r>
              <a:rPr lang="cs-CZ" sz="2000" dirty="0" smtClean="0"/>
              <a:t>Nguyen Xuan Viet </a:t>
            </a:r>
          </a:p>
          <a:p>
            <a:pPr marL="457200" lvl="1" indent="0" algn="ctr">
              <a:buNone/>
            </a:pPr>
            <a:r>
              <a:rPr lang="cs-CZ" dirty="0" smtClean="0"/>
              <a:t>3.A</a:t>
            </a:r>
            <a:endParaRPr lang="cs-CZ" dirty="0"/>
          </a:p>
        </p:txBody>
      </p:sp>
      <p:sp>
        <p:nvSpPr>
          <p:cNvPr id="4" name="TextBox 3"/>
          <p:cNvSpPr txBox="1"/>
          <p:nvPr/>
        </p:nvSpPr>
        <p:spPr>
          <a:xfrm>
            <a:off x="5507457" y="4618593"/>
            <a:ext cx="338437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Zdroje :</a:t>
            </a:r>
          </a:p>
          <a:p>
            <a:r>
              <a:rPr lang="cs-CZ" dirty="0" smtClean="0">
                <a:hlinkClick r:id="rId2"/>
              </a:rPr>
              <a:t>www.google.com</a:t>
            </a:r>
            <a:r>
              <a:rPr lang="cs-CZ" dirty="0" smtClean="0"/>
              <a:t> </a:t>
            </a:r>
          </a:p>
          <a:p>
            <a:r>
              <a:rPr lang="cs-CZ" dirty="0">
                <a:hlinkClick r:id="rId3"/>
              </a:rPr>
              <a:t>http://www.facebook.com/NATO</a:t>
            </a:r>
            <a:endParaRPr lang="cs-CZ" dirty="0" smtClean="0"/>
          </a:p>
          <a:p>
            <a:r>
              <a:rPr lang="cs-CZ" dirty="0" smtClean="0">
                <a:hlinkClick r:id="rId4"/>
              </a:rPr>
              <a:t>www.nato.int</a:t>
            </a:r>
            <a:r>
              <a:rPr lang="cs-CZ" dirty="0" smtClean="0"/>
              <a:t> </a:t>
            </a:r>
          </a:p>
          <a:p>
            <a:r>
              <a:rPr lang="cs-CZ" dirty="0" smtClean="0">
                <a:hlinkClick r:id="rId5"/>
              </a:rPr>
              <a:t>www.cs.wikipedia.org</a:t>
            </a:r>
            <a:endParaRPr lang="cs-CZ" dirty="0" smtClean="0"/>
          </a:p>
          <a:p>
            <a:r>
              <a:rPr lang="cs-CZ" dirty="0">
                <a:hlinkClick r:id="rId6"/>
              </a:rPr>
              <a:t>http://</a:t>
            </a:r>
            <a:r>
              <a:rPr lang="cs-CZ" dirty="0" smtClean="0">
                <a:hlinkClick r:id="rId6"/>
              </a:rPr>
              <a:t>www.natoaktual.cz</a:t>
            </a:r>
            <a:endParaRPr lang="cs-CZ" dirty="0" smtClean="0"/>
          </a:p>
          <a:p>
            <a:r>
              <a:rPr lang="cs-CZ" dirty="0">
                <a:hlinkClick r:id="rId7"/>
              </a:rPr>
              <a:t>http://www.army.cz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2050" name="Picture 2" descr="C:\Users\Vietsam\AppData\Local\Microsoft\Windows\Temporary Internet Files\Content.IE5\IAPH8PER\MM900041090[1].gif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268" y="2636912"/>
            <a:ext cx="1422336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354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rgbClr val="0070C0"/>
                </a:solidFill>
                <a:latin typeface="Adobe Caslon Pro" pitchFamily="18" charset="-18"/>
              </a:rPr>
              <a:t>Základní informace </a:t>
            </a:r>
            <a:endParaRPr lang="cs-CZ" sz="4800" b="1" dirty="0">
              <a:solidFill>
                <a:srgbClr val="0070C0"/>
              </a:solidFill>
              <a:latin typeface="Adobe Caslon Pro" pitchFamily="18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851104" cy="4421088"/>
          </a:xfrm>
        </p:spPr>
        <p:txBody>
          <a:bodyPr numCol="1">
            <a:normAutofit fontScale="77500" lnSpcReduction="20000"/>
          </a:bodyPr>
          <a:lstStyle/>
          <a:p>
            <a:r>
              <a:rPr lang="cs-CZ" sz="3500" dirty="0" smtClean="0"/>
              <a:t>vznik 4</a:t>
            </a:r>
            <a:r>
              <a:rPr lang="cs-CZ" sz="3500" dirty="0"/>
              <a:t>. dubna </a:t>
            </a:r>
            <a:r>
              <a:rPr lang="cs-CZ" sz="3500" dirty="0" smtClean="0"/>
              <a:t>1949 </a:t>
            </a:r>
          </a:p>
          <a:p>
            <a:pPr marL="0" lvl="1" indent="0">
              <a:buNone/>
            </a:pPr>
            <a:r>
              <a:rPr lang="cs-CZ" sz="3500" dirty="0" smtClean="0"/>
              <a:t>	- podpisem </a:t>
            </a:r>
            <a:r>
              <a:rPr lang="cs-CZ" sz="3500" dirty="0"/>
              <a:t>tzv. Washingtonské smlouvy</a:t>
            </a:r>
          </a:p>
          <a:p>
            <a:r>
              <a:rPr lang="cs-CZ" sz="3500" dirty="0" smtClean="0"/>
              <a:t>sídlo </a:t>
            </a:r>
            <a:r>
              <a:rPr lang="cs-CZ" sz="3500" dirty="0"/>
              <a:t>: Brusel </a:t>
            </a:r>
            <a:r>
              <a:rPr lang="cs-CZ" sz="2000" dirty="0"/>
              <a:t>(do r. 1966 Paříž</a:t>
            </a:r>
            <a:r>
              <a:rPr lang="cs-CZ" sz="2000" dirty="0" smtClean="0"/>
              <a:t>)</a:t>
            </a:r>
          </a:p>
          <a:p>
            <a:r>
              <a:rPr lang="cs-CZ" sz="3500" dirty="0"/>
              <a:t>z</a:t>
            </a:r>
            <a:r>
              <a:rPr lang="cs-CZ" sz="3500" dirty="0" smtClean="0"/>
              <a:t>akládající státy:	</a:t>
            </a:r>
            <a:r>
              <a:rPr lang="cs-CZ" sz="2400" dirty="0" smtClean="0"/>
              <a:t>USA</a:t>
            </a:r>
            <a:r>
              <a:rPr lang="cs-CZ" sz="2400" dirty="0"/>
              <a:t>, Kanada, Spojené království, </a:t>
            </a:r>
            <a:r>
              <a:rPr lang="cs-CZ" sz="2400" dirty="0" smtClean="0"/>
              <a:t>				Francie</a:t>
            </a:r>
            <a:r>
              <a:rPr lang="cs-CZ" sz="2400" dirty="0"/>
              <a:t>, </a:t>
            </a:r>
            <a:r>
              <a:rPr lang="cs-CZ" sz="2400" dirty="0" smtClean="0"/>
              <a:t>Portugalsko</a:t>
            </a:r>
            <a:r>
              <a:rPr lang="cs-CZ" sz="2400" dirty="0"/>
              <a:t>, Belgie, </a:t>
            </a:r>
            <a:r>
              <a:rPr lang="cs-CZ" sz="2400" dirty="0" smtClean="0"/>
              <a:t>				Lucembursko</a:t>
            </a:r>
            <a:r>
              <a:rPr lang="cs-CZ" sz="2400" dirty="0"/>
              <a:t>, Nizozemsko, Dánsko, </a:t>
            </a:r>
            <a:r>
              <a:rPr lang="cs-CZ" sz="2400" dirty="0" smtClean="0"/>
              <a:t>				Norsko</a:t>
            </a:r>
            <a:r>
              <a:rPr lang="cs-CZ" sz="2400" dirty="0"/>
              <a:t>, Itálie, Island.</a:t>
            </a:r>
          </a:p>
          <a:p>
            <a:r>
              <a:rPr lang="cs-CZ" sz="3500" dirty="0"/>
              <a:t>Česká </a:t>
            </a:r>
            <a:r>
              <a:rPr lang="cs-CZ" sz="3500" dirty="0" smtClean="0"/>
              <a:t>republika -&gt; 1999</a:t>
            </a:r>
          </a:p>
          <a:p>
            <a:r>
              <a:rPr lang="cs-CZ" sz="3500" dirty="0"/>
              <a:t>d</a:t>
            </a:r>
            <a:r>
              <a:rPr lang="cs-CZ" sz="3500" dirty="0" smtClean="0"/>
              <a:t>nes 28 států</a:t>
            </a:r>
          </a:p>
          <a:p>
            <a:r>
              <a:rPr lang="cs-CZ" sz="3500" dirty="0"/>
              <a:t>Generální </a:t>
            </a:r>
            <a:r>
              <a:rPr lang="cs-CZ" sz="3500" dirty="0" smtClean="0"/>
              <a:t>tajemník </a:t>
            </a:r>
          </a:p>
          <a:p>
            <a:pPr lvl="1"/>
            <a:r>
              <a:rPr lang="cs-CZ" sz="3100" dirty="0" smtClean="0"/>
              <a:t> </a:t>
            </a:r>
            <a:r>
              <a:rPr lang="cs-CZ" sz="3100" dirty="0"/>
              <a:t>Anders </a:t>
            </a:r>
            <a:r>
              <a:rPr lang="cs-CZ" sz="3100" dirty="0" smtClean="0"/>
              <a:t>Fogh </a:t>
            </a:r>
            <a:r>
              <a:rPr lang="cs-CZ" sz="3100" dirty="0"/>
              <a:t>Rasmussen </a:t>
            </a:r>
            <a:r>
              <a:rPr lang="cs-CZ" sz="1400" dirty="0"/>
              <a:t>(Dánsko)</a:t>
            </a:r>
          </a:p>
          <a:p>
            <a:endParaRPr lang="cs-CZ" dirty="0"/>
          </a:p>
          <a:p>
            <a:pPr marL="457200" lvl="1" indent="0">
              <a:buNone/>
            </a:pPr>
            <a:endParaRPr lang="cs-CZ" dirty="0" smtClean="0"/>
          </a:p>
          <a:p>
            <a:pPr marL="457200" lvl="1" indent="0">
              <a:buNone/>
            </a:pPr>
            <a:endParaRPr lang="cs-CZ" dirty="0"/>
          </a:p>
        </p:txBody>
      </p:sp>
      <p:pic>
        <p:nvPicPr>
          <p:cNvPr id="5" name="Picture 4" descr="http://i.idnes.cz/10/031/gal/TAJ318f41_Czech_Republic_NATO_PJO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221088"/>
            <a:ext cx="3528392" cy="21783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http://www.nato.int/nato_static/assets/pictures/2011_02_110207a-sg-pc-res-pal/20110207_110207a-004_rdax_276x18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86151"/>
            <a:ext cx="3672408" cy="24482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3074" name="Picture 2" descr="http://t0.gstatic.com/images?q=tbn:ANd9GcT6SQj1LpNq57ebWI7F6gAKOd1Iq33FdXjQm_0YhrILY-cfZ-EA&amp;t=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136294"/>
            <a:ext cx="3528392" cy="23479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363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000"/>
                            </p:stCondLst>
                            <p:childTnLst>
                              <p:par>
                                <p:cTn id="24" presetID="16" presetClass="exit" presetSubtype="21" fill="hold" nodeType="afterEffect">
                                  <p:stCondLst>
                                    <p:cond delay="6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3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dobe Caslon Pro" pitchFamily="18" charset="-18"/>
              </a:rPr>
              <a:t>Co to je...</a:t>
            </a:r>
            <a:endParaRPr lang="cs-CZ" sz="4800" b="1" dirty="0">
              <a:solidFill>
                <a:schemeClr val="tx2">
                  <a:lumMod val="60000"/>
                  <a:lumOff val="40000"/>
                </a:schemeClr>
              </a:solidFill>
              <a:latin typeface="Adobe Caslon Pro" pitchFamily="18" charset="-1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556792"/>
            <a:ext cx="5472608" cy="5112568"/>
          </a:xfrm>
        </p:spPr>
        <p:txBody>
          <a:bodyPr>
            <a:normAutofit fontScale="85000" lnSpcReduction="10000"/>
          </a:bodyPr>
          <a:lstStyle/>
          <a:p>
            <a:r>
              <a:rPr lang="cs-CZ" sz="3000" dirty="0" smtClean="0"/>
              <a:t>vojensko </a:t>
            </a:r>
            <a:r>
              <a:rPr lang="cs-CZ" sz="3000" dirty="0"/>
              <a:t>– politická organizace s cílem udržovat mír v členských </a:t>
            </a:r>
            <a:r>
              <a:rPr lang="cs-CZ" sz="3000" dirty="0" smtClean="0"/>
              <a:t>zemích</a:t>
            </a:r>
          </a:p>
          <a:p>
            <a:r>
              <a:rPr lang="cs-CZ" sz="3000" dirty="0" smtClean="0"/>
              <a:t>vznikla jako </a:t>
            </a:r>
            <a:r>
              <a:rPr lang="cs-CZ" sz="3000" dirty="0"/>
              <a:t>odpověď na poválečnou situaci v </a:t>
            </a:r>
            <a:r>
              <a:rPr lang="cs-CZ" sz="3000" dirty="0" smtClean="0"/>
              <a:t>Evropě  </a:t>
            </a:r>
          </a:p>
          <a:p>
            <a:r>
              <a:rPr lang="cs-CZ" sz="3000" dirty="0" smtClean="0"/>
              <a:t>v </a:t>
            </a:r>
            <a:r>
              <a:rPr lang="cs-CZ" sz="3000" dirty="0"/>
              <a:t>dobách studené války </a:t>
            </a:r>
            <a:r>
              <a:rPr lang="cs-CZ" sz="3000" dirty="0" smtClean="0"/>
              <a:t>-&gt; zlepšování </a:t>
            </a:r>
            <a:r>
              <a:rPr lang="cs-CZ" sz="3000" dirty="0"/>
              <a:t>a udržování společné </a:t>
            </a:r>
            <a:r>
              <a:rPr lang="cs-CZ" sz="3000" dirty="0" smtClean="0"/>
              <a:t>obrany</a:t>
            </a:r>
            <a:endParaRPr lang="cs-CZ" sz="3000" dirty="0"/>
          </a:p>
          <a:p>
            <a:pPr lvl="0"/>
            <a:r>
              <a:rPr lang="cs-CZ" sz="3000" dirty="0"/>
              <a:t>dnes </a:t>
            </a:r>
            <a:r>
              <a:rPr lang="cs-CZ" sz="3000" dirty="0" smtClean="0"/>
              <a:t>-&gt; vytváření </a:t>
            </a:r>
            <a:r>
              <a:rPr lang="cs-CZ" sz="3000" dirty="0"/>
              <a:t>stability v Evropě na základě společného řízení a zajišťování </a:t>
            </a:r>
            <a:r>
              <a:rPr lang="cs-CZ" sz="3000" dirty="0" smtClean="0"/>
              <a:t>míru</a:t>
            </a:r>
          </a:p>
          <a:p>
            <a:r>
              <a:rPr lang="cs-CZ" sz="3000" dirty="0" smtClean="0"/>
              <a:t>„Útok </a:t>
            </a:r>
            <a:r>
              <a:rPr lang="cs-CZ" sz="3000" dirty="0"/>
              <a:t>proti jedné nebo více z nich bude považován za útok proti všem</a:t>
            </a:r>
            <a:r>
              <a:rPr lang="cs-CZ" sz="3000" dirty="0" smtClean="0"/>
              <a:t>.“   </a:t>
            </a:r>
            <a:r>
              <a:rPr lang="cs-CZ" sz="1200" dirty="0" smtClean="0"/>
              <a:t>(</a:t>
            </a:r>
            <a:r>
              <a:rPr lang="cs-CZ" sz="1200" dirty="0"/>
              <a:t>článek 5 Wahingtonské smlouvy</a:t>
            </a:r>
            <a:r>
              <a:rPr lang="cs-CZ" sz="1200" dirty="0" smtClean="0"/>
              <a:t>)</a:t>
            </a:r>
            <a:endParaRPr lang="cs-CZ" sz="1200" dirty="0"/>
          </a:p>
          <a:p>
            <a:pPr lvl="0"/>
            <a:endParaRPr lang="cs-CZ" sz="3000" dirty="0"/>
          </a:p>
        </p:txBody>
      </p:sp>
      <p:pic>
        <p:nvPicPr>
          <p:cNvPr id="7174" name="Picture 6" descr="http://www.topnews.in/files/nato%20logo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88" y="1556792"/>
            <a:ext cx="2817704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6" name="Picture 8" descr="http://www.toool.nl/blackbag/images/nato-awacs-b3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228183" y="4027137"/>
            <a:ext cx="2712161" cy="22821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6" name="Picture 6" descr="http://i.pravda.sk/10/084/skcl/P2335776e_nat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2640" y="1457781"/>
            <a:ext cx="2817704" cy="2113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4.sphotos.ak.fbcdn.net/hphotos-ak-ash4/197868_198424696847536_146599018696771_529809_4442942_n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89" y="4289771"/>
            <a:ext cx="2830994" cy="18755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a3.sphotos.ak.fbcdn.net/hphotos-ak-snc6/197881_198618733494799_146599018696771_530769_3947471_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474" y="1499338"/>
            <a:ext cx="2937618" cy="20930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012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16" presetClass="exit" presetSubtype="21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9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10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6000"/>
                            </p:stCondLst>
                            <p:childTnLst>
                              <p:par>
                                <p:cTn id="34" presetID="42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500"/>
                            </p:stCondLst>
                            <p:childTnLst>
                              <p:par>
                                <p:cTn id="4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3573016"/>
            <a:ext cx="3970784" cy="336226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dirty="0">
                <a:solidFill>
                  <a:srgbClr val="FF0000"/>
                </a:solidFill>
              </a:rPr>
              <a:t>Hlavní funkce NATO</a:t>
            </a:r>
          </a:p>
          <a:p>
            <a:pPr marL="0" indent="0" algn="ctr">
              <a:buNone/>
            </a:pPr>
            <a:r>
              <a:rPr lang="cs-CZ" sz="2700" dirty="0"/>
              <a:t>ochrana svobody a bezpečnosti všech jeho členů politickými i vojenskými </a:t>
            </a:r>
            <a:r>
              <a:rPr lang="cs-CZ" sz="2700" dirty="0" smtClean="0"/>
              <a:t>prostředky</a:t>
            </a:r>
            <a:endParaRPr lang="en-US" sz="2700" dirty="0" smtClean="0"/>
          </a:p>
          <a:p>
            <a:pPr marL="0" indent="0" algn="ctr">
              <a:buNone/>
            </a:pPr>
            <a:endParaRPr lang="en-US" sz="1600" dirty="0" smtClean="0"/>
          </a:p>
          <a:p>
            <a:pPr marL="0" indent="0" algn="ctr">
              <a:buNone/>
            </a:pPr>
            <a:r>
              <a:rPr lang="cs-CZ" sz="1400" dirty="0" smtClean="0"/>
              <a:t> </a:t>
            </a:r>
            <a:r>
              <a:rPr lang="cs-CZ" sz="1400" dirty="0"/>
              <a:t>v souladu se zásadami </a:t>
            </a:r>
            <a:r>
              <a:rPr lang="cs-CZ" sz="1400" dirty="0" smtClean="0"/>
              <a:t>charty </a:t>
            </a:r>
            <a:r>
              <a:rPr lang="cs-CZ" sz="1400" dirty="0"/>
              <a:t>OSN</a:t>
            </a:r>
          </a:p>
        </p:txBody>
      </p:sp>
      <p:pic>
        <p:nvPicPr>
          <p:cNvPr id="4" name="Picture 15" descr="Map_of_NATO_count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6901261" cy="26321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NATO_expansi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019067"/>
            <a:ext cx="4464496" cy="37204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764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 tmFilter="0, 0; .2, .5; .8, .5; 1, 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1000" autoRev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800" b="1" dirty="0">
                <a:solidFill>
                  <a:srgbClr val="009E47"/>
                </a:solidFill>
                <a:latin typeface="Adobe Caslon Pro" pitchFamily="18" charset="-18"/>
              </a:rPr>
              <a:t>Vojenské akce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31725-3FEA-4CDE-BA05-372B16137603}" type="slidenum">
              <a:rPr lang="cs-CZ" smtClean="0"/>
              <a:t>5</a:t>
            </a:fld>
            <a:endParaRPr lang="cs-CZ"/>
          </a:p>
        </p:txBody>
      </p:sp>
      <p:sp>
        <p:nvSpPr>
          <p:cNvPr id="6" name="Rectangle 5"/>
          <p:cNvSpPr/>
          <p:nvPr/>
        </p:nvSpPr>
        <p:spPr>
          <a:xfrm>
            <a:off x="827584" y="1484784"/>
            <a:ext cx="741682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None/>
            </a:pPr>
            <a:r>
              <a:rPr lang="cs-CZ" sz="2800" b="1" dirty="0" smtClean="0"/>
              <a:t>Název</a:t>
            </a:r>
            <a:r>
              <a:rPr lang="cs-CZ" sz="2800" b="1" dirty="0"/>
              <a:t> </a:t>
            </a:r>
            <a:r>
              <a:rPr lang="cs-CZ" sz="2800" b="1" dirty="0" smtClean="0"/>
              <a:t>mise		Teritorium		Kdy</a:t>
            </a:r>
            <a:endParaRPr lang="cs-CZ" sz="2800" b="1" dirty="0"/>
          </a:p>
          <a:p>
            <a:pPr>
              <a:buFont typeface="Wingdings" pitchFamily="2" charset="2"/>
              <a:buNone/>
            </a:pPr>
            <a:r>
              <a:rPr lang="cs-CZ" sz="1700" dirty="0"/>
              <a:t>12. Active Endeavour </a:t>
            </a:r>
            <a:r>
              <a:rPr lang="cs-CZ" sz="1700" dirty="0" smtClean="0"/>
              <a:t>	Středomoří		2001 </a:t>
            </a:r>
            <a:r>
              <a:rPr lang="cs-CZ" sz="1700" dirty="0"/>
              <a:t>– nyní</a:t>
            </a:r>
          </a:p>
          <a:p>
            <a:pPr>
              <a:buFont typeface="Wingdings" pitchFamily="2" charset="2"/>
              <a:buNone/>
            </a:pPr>
            <a:r>
              <a:rPr lang="cs-CZ" sz="1700" dirty="0"/>
              <a:t>13. Display </a:t>
            </a:r>
            <a:r>
              <a:rPr lang="cs-CZ" sz="1700" dirty="0" smtClean="0"/>
              <a:t>Deterrence	Turecko			2003</a:t>
            </a:r>
            <a:endParaRPr lang="cs-CZ" sz="1700" dirty="0"/>
          </a:p>
          <a:p>
            <a:pPr>
              <a:buFont typeface="Wingdings" pitchFamily="2" charset="2"/>
              <a:buNone/>
            </a:pPr>
            <a:r>
              <a:rPr lang="cs-CZ" sz="1700" dirty="0"/>
              <a:t>14. </a:t>
            </a:r>
            <a:r>
              <a:rPr lang="cs-CZ" sz="1700" dirty="0" smtClean="0"/>
              <a:t>ISAF			Afghánistán		2003 </a:t>
            </a:r>
            <a:r>
              <a:rPr lang="cs-CZ" sz="1700" dirty="0"/>
              <a:t>– nyní</a:t>
            </a:r>
          </a:p>
          <a:p>
            <a:pPr>
              <a:buFont typeface="Wingdings" pitchFamily="2" charset="2"/>
              <a:buNone/>
            </a:pPr>
            <a:r>
              <a:rPr lang="cs-CZ" sz="1700" dirty="0"/>
              <a:t>15. </a:t>
            </a:r>
            <a:r>
              <a:rPr lang="cs-CZ" sz="1700" dirty="0" smtClean="0"/>
              <a:t>NTIM			Irák			2004</a:t>
            </a:r>
            <a:endParaRPr lang="cs-CZ" sz="1700" dirty="0"/>
          </a:p>
          <a:p>
            <a:pPr>
              <a:buFont typeface="Wingdings" pitchFamily="2" charset="2"/>
              <a:buNone/>
            </a:pPr>
            <a:r>
              <a:rPr lang="cs-CZ" sz="1700" dirty="0"/>
              <a:t>16. </a:t>
            </a:r>
            <a:r>
              <a:rPr lang="cs-CZ" sz="1700" dirty="0" smtClean="0"/>
              <a:t>NTM-I			Irák			2004 </a:t>
            </a:r>
            <a:r>
              <a:rPr lang="cs-CZ" sz="1700" dirty="0"/>
              <a:t>– nyní</a:t>
            </a:r>
          </a:p>
          <a:p>
            <a:pPr>
              <a:buFont typeface="Wingdings" pitchFamily="2" charset="2"/>
              <a:buNone/>
            </a:pPr>
            <a:r>
              <a:rPr lang="cs-CZ" sz="1700" dirty="0"/>
              <a:t>17. Podpora Africké </a:t>
            </a:r>
            <a:r>
              <a:rPr lang="cs-CZ" sz="1700" dirty="0" smtClean="0"/>
              <a:t>unii	Súdán</a:t>
            </a:r>
            <a:r>
              <a:rPr lang="cs-CZ" sz="1700" dirty="0"/>
              <a:t> (Dárfúr</a:t>
            </a:r>
            <a:r>
              <a:rPr lang="cs-CZ" sz="1700" dirty="0" smtClean="0"/>
              <a:t>)		2005 </a:t>
            </a:r>
            <a:r>
              <a:rPr lang="cs-CZ" sz="1700" dirty="0"/>
              <a:t>– 2007</a:t>
            </a:r>
          </a:p>
          <a:p>
            <a:pPr>
              <a:buFont typeface="Wingdings" pitchFamily="2" charset="2"/>
              <a:buNone/>
            </a:pPr>
            <a:r>
              <a:rPr lang="cs-CZ" sz="1700" dirty="0"/>
              <a:t>18. Pomoc po hurikánu </a:t>
            </a:r>
            <a:r>
              <a:rPr lang="cs-CZ" sz="1700" dirty="0" smtClean="0"/>
              <a:t>	Spojené </a:t>
            </a:r>
            <a:r>
              <a:rPr lang="cs-CZ" sz="1700" dirty="0"/>
              <a:t>státy </a:t>
            </a:r>
            <a:r>
              <a:rPr lang="cs-CZ" sz="1700" dirty="0" smtClean="0"/>
              <a:t>americké	2005</a:t>
            </a:r>
            <a:endParaRPr lang="cs-CZ" sz="1700" dirty="0"/>
          </a:p>
          <a:p>
            <a:pPr>
              <a:buFont typeface="Wingdings" pitchFamily="2" charset="2"/>
              <a:buNone/>
            </a:pPr>
            <a:r>
              <a:rPr lang="cs-CZ" sz="1700" dirty="0"/>
              <a:t>19. Operace </a:t>
            </a:r>
            <a:r>
              <a:rPr lang="cs-CZ" sz="1700" dirty="0" smtClean="0"/>
              <a:t>Pákistán	Pákistán			2005 </a:t>
            </a:r>
            <a:r>
              <a:rPr lang="cs-CZ" sz="1700" dirty="0"/>
              <a:t>– 2006</a:t>
            </a:r>
          </a:p>
          <a:p>
            <a:pPr>
              <a:buFont typeface="Wingdings" pitchFamily="2" charset="2"/>
              <a:buNone/>
            </a:pPr>
            <a:r>
              <a:rPr lang="cs-CZ" sz="1700" dirty="0"/>
              <a:t>20. Allied </a:t>
            </a:r>
            <a:r>
              <a:rPr lang="cs-CZ" sz="1700" dirty="0" smtClean="0"/>
              <a:t>Protector		Adenský záliv		2009 – nyní</a:t>
            </a:r>
          </a:p>
          <a:p>
            <a:pPr>
              <a:buFont typeface="Wingdings" pitchFamily="2" charset="2"/>
              <a:buNone/>
            </a:pPr>
            <a:r>
              <a:rPr lang="cs-CZ" sz="1700" dirty="0" smtClean="0"/>
              <a:t>21.</a:t>
            </a:r>
            <a:r>
              <a:rPr lang="cs-CZ" sz="1700" dirty="0"/>
              <a:t> Unified </a:t>
            </a:r>
            <a:r>
              <a:rPr lang="cs-CZ" sz="1700" dirty="0" smtClean="0"/>
              <a:t>Protector	Libie			2011- nyní</a:t>
            </a:r>
            <a:endParaRPr lang="cs-CZ" sz="1700" dirty="0"/>
          </a:p>
        </p:txBody>
      </p:sp>
      <p:pic>
        <p:nvPicPr>
          <p:cNvPr id="4098" name="Picture 2" descr="NATO. Ilustrační fot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726136"/>
            <a:ext cx="3208897" cy="1808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7" name="Picture 3" descr="C:\Users\Vietsam\AppData\Local\Microsoft\Windows\Temporary Internet Files\Content.IE5\5181OAM7\MM90004110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04" y="4920269"/>
            <a:ext cx="783746" cy="1614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Vietsam\AppData\Local\Microsoft\Windows\Temporary Internet Files\Content.IE5\5181OAM7\MM900041104[1]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805970" y="4845805"/>
            <a:ext cx="819894" cy="1688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6559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000" autoRev="1" fill="hold"/>
                                        <p:tgtEl>
                                          <p:spTgt spid="409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3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9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10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11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12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032" y="148267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dirty="0">
                <a:solidFill>
                  <a:srgbClr val="008000"/>
                </a:solidFill>
                <a:latin typeface="Adobe Caslon Pro" pitchFamily="18" charset="-18"/>
              </a:rPr>
              <a:t>Struktura NATO </a:t>
            </a:r>
          </a:p>
        </p:txBody>
      </p:sp>
      <p:sp>
        <p:nvSpPr>
          <p:cNvPr id="6" name="Rectangle 5"/>
          <p:cNvSpPr/>
          <p:nvPr/>
        </p:nvSpPr>
        <p:spPr>
          <a:xfrm>
            <a:off x="323528" y="4318832"/>
            <a:ext cx="158417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Výbor pro </a:t>
            </a:r>
            <a:r>
              <a:rPr lang="cs-CZ" sz="1600" dirty="0" smtClean="0">
                <a:solidFill>
                  <a:schemeClr val="tx1"/>
                </a:solidFill>
              </a:rPr>
              <a:t>otázky </a:t>
            </a:r>
            <a:r>
              <a:rPr lang="cs-CZ" sz="1600" dirty="0">
                <a:solidFill>
                  <a:schemeClr val="tx1"/>
                </a:solidFill>
              </a:rPr>
              <a:t>jad. obrany </a:t>
            </a:r>
          </a:p>
        </p:txBody>
      </p:sp>
      <p:sp>
        <p:nvSpPr>
          <p:cNvPr id="7" name="Rectangle 6"/>
          <p:cNvSpPr/>
          <p:nvPr/>
        </p:nvSpPr>
        <p:spPr>
          <a:xfrm>
            <a:off x="3840188" y="2765738"/>
            <a:ext cx="158417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Mezinárodní vojenský štáb</a:t>
            </a:r>
          </a:p>
        </p:txBody>
      </p:sp>
      <p:sp>
        <p:nvSpPr>
          <p:cNvPr id="8" name="Rectangle 7"/>
          <p:cNvSpPr/>
          <p:nvPr/>
        </p:nvSpPr>
        <p:spPr>
          <a:xfrm>
            <a:off x="6700416" y="1767517"/>
            <a:ext cx="1944216" cy="120774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Vojenský výbor</a:t>
            </a:r>
          </a:p>
          <a:p>
            <a:pPr lvl="0" algn="ctr"/>
            <a:r>
              <a:rPr lang="cs-CZ" sz="1600" dirty="0">
                <a:solidFill>
                  <a:schemeClr val="tx1"/>
                </a:solidFill>
              </a:rPr>
              <a:t>(náčelník gen. š</a:t>
            </a:r>
            <a:r>
              <a:rPr lang="cs-CZ" sz="1600" dirty="0" smtClean="0">
                <a:solidFill>
                  <a:schemeClr val="tx1"/>
                </a:solidFill>
              </a:rPr>
              <a:t>tábu</a:t>
            </a:r>
            <a:r>
              <a:rPr lang="cs-CZ" sz="16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3388048" y="1291267"/>
            <a:ext cx="2016224" cy="10801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Rada NATO</a:t>
            </a:r>
          </a:p>
          <a:p>
            <a:pPr lvl="0" algn="ctr"/>
            <a:r>
              <a:rPr lang="cs-CZ" sz="1600" smtClean="0">
                <a:solidFill>
                  <a:schemeClr val="tx1"/>
                </a:solidFill>
              </a:rPr>
              <a:t>Ministři </a:t>
            </a:r>
            <a:r>
              <a:rPr lang="cs-CZ" sz="1600" dirty="0">
                <a:solidFill>
                  <a:schemeClr val="tx1"/>
                </a:solidFill>
              </a:rPr>
              <a:t>zahraničí</a:t>
            </a:r>
          </a:p>
          <a:p>
            <a:pPr lvl="0" algn="ctr"/>
            <a:r>
              <a:rPr lang="cs-CZ" sz="1600" dirty="0" smtClean="0">
                <a:solidFill>
                  <a:schemeClr val="tx1"/>
                </a:solidFill>
              </a:rPr>
              <a:t>Stálá </a:t>
            </a:r>
            <a:r>
              <a:rPr lang="cs-CZ" sz="1600" dirty="0">
                <a:solidFill>
                  <a:schemeClr val="tx1"/>
                </a:solidFill>
              </a:rPr>
              <a:t>rada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3528" y="5110920"/>
            <a:ext cx="158417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Skupina pro jad. plánování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732" y="2251878"/>
            <a:ext cx="2013768" cy="10277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Výbor pro plánování </a:t>
            </a:r>
            <a:r>
              <a:rPr lang="cs-CZ" sz="1600" dirty="0" smtClean="0">
                <a:solidFill>
                  <a:schemeClr val="tx1"/>
                </a:solidFill>
              </a:rPr>
              <a:t>obrany</a:t>
            </a:r>
          </a:p>
          <a:p>
            <a:pPr lvl="0" algn="ctr"/>
            <a:r>
              <a:rPr lang="cs-CZ" sz="1600" dirty="0" smtClean="0">
                <a:solidFill>
                  <a:schemeClr val="tx1"/>
                </a:solidFill>
              </a:rPr>
              <a:t>Ministří obrany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316464" y="4456531"/>
            <a:ext cx="2664296" cy="154817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Velitelství v Atlantiku (Norfolk, USA), v </a:t>
            </a:r>
            <a:r>
              <a:rPr lang="cs-CZ" sz="1600" dirty="0" smtClean="0">
                <a:solidFill>
                  <a:schemeClr val="tx1"/>
                </a:solidFill>
              </a:rPr>
              <a:t>Evropě (Casteau-Shape, Belgie), v průlivu La Manche (Northwood, GB)</a:t>
            </a:r>
            <a:endParaRPr lang="cs-CZ" sz="1600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20496" y="3348307"/>
            <a:ext cx="158417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Mezinárodní voj. štáb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841428" y="3538466"/>
            <a:ext cx="1584176" cy="7920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cs-CZ" sz="1600" dirty="0">
                <a:solidFill>
                  <a:schemeClr val="tx1"/>
                </a:solidFill>
              </a:rPr>
              <a:t>Generální tajemník </a:t>
            </a:r>
          </a:p>
        </p:txBody>
      </p:sp>
      <p:cxnSp>
        <p:nvCxnSpPr>
          <p:cNvPr id="18" name="Straight Connector 17"/>
          <p:cNvCxnSpPr>
            <a:stCxn id="9" idx="1"/>
            <a:endCxn id="11" idx="0"/>
          </p:cNvCxnSpPr>
          <p:nvPr/>
        </p:nvCxnSpPr>
        <p:spPr>
          <a:xfrm flipH="1">
            <a:off x="1115616" y="1831327"/>
            <a:ext cx="2272432" cy="42055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9" idx="2"/>
            <a:endCxn id="7" idx="0"/>
          </p:cNvCxnSpPr>
          <p:nvPr/>
        </p:nvCxnSpPr>
        <p:spPr>
          <a:xfrm>
            <a:off x="4396160" y="2371387"/>
            <a:ext cx="236116" cy="394351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>
            <a:stCxn id="9" idx="3"/>
            <a:endCxn id="8" idx="1"/>
          </p:cNvCxnSpPr>
          <p:nvPr/>
        </p:nvCxnSpPr>
        <p:spPr>
          <a:xfrm>
            <a:off x="5404272" y="1831327"/>
            <a:ext cx="1296144" cy="54006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endCxn id="6" idx="0"/>
          </p:cNvCxnSpPr>
          <p:nvPr/>
        </p:nvCxnSpPr>
        <p:spPr>
          <a:xfrm flipH="1">
            <a:off x="1115616" y="2371387"/>
            <a:ext cx="2776488" cy="1947445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8" idx="2"/>
            <a:endCxn id="13" idx="0"/>
          </p:cNvCxnSpPr>
          <p:nvPr/>
        </p:nvCxnSpPr>
        <p:spPr>
          <a:xfrm>
            <a:off x="7672524" y="2975257"/>
            <a:ext cx="540060" cy="373050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Straight Connector 1023"/>
          <p:cNvCxnSpPr/>
          <p:nvPr/>
        </p:nvCxnSpPr>
        <p:spPr>
          <a:xfrm flipH="1">
            <a:off x="6916440" y="2975257"/>
            <a:ext cx="72008" cy="1481274"/>
          </a:xfrm>
          <a:prstGeom prst="line">
            <a:avLst/>
          </a:prstGeom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1" name="Picture 4" descr="http://www.atlantic-youth.org/what/activities/photo/NATO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458750"/>
            <a:ext cx="3050371" cy="20964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9" name="Picture 10" descr="NATO - OT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9756" y="4637202"/>
            <a:ext cx="3563888" cy="173951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51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2" presetClass="exit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0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63" y="332656"/>
            <a:ext cx="8229600" cy="1143000"/>
          </a:xfrm>
        </p:spPr>
        <p:txBody>
          <a:bodyPr>
            <a:normAutofit/>
          </a:bodyPr>
          <a:lstStyle/>
          <a:p>
            <a:r>
              <a:rPr lang="cs-CZ" sz="4800" b="1" dirty="0">
                <a:solidFill>
                  <a:srgbClr val="0066FF"/>
                </a:solidFill>
                <a:latin typeface="Adobe Caslon Pro" pitchFamily="18" charset="-18"/>
              </a:rPr>
              <a:t>Orgány NATO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5257800"/>
          </a:xfrm>
        </p:spPr>
        <p:txBody>
          <a:bodyPr numCol="2">
            <a:no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sz="2400" dirty="0">
                <a:hlinkClick r:id="rId3" action="ppaction://hlinksldjump"/>
              </a:rPr>
              <a:t>Rada NATO </a:t>
            </a:r>
            <a:endParaRPr lang="cs-CZ" sz="24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nejvyšším </a:t>
            </a:r>
            <a:r>
              <a:rPr lang="cs-CZ" sz="1800" dirty="0"/>
              <a:t>orgánem </a:t>
            </a:r>
            <a:endParaRPr lang="cs-CZ" sz="1800" dirty="0" smtClean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zastoupení všech členských zemí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přijímá </a:t>
            </a:r>
            <a:r>
              <a:rPr lang="cs-CZ" sz="1800" dirty="0"/>
              <a:t>rozhodnutí o společné zahraniční politice a společném postupu členských </a:t>
            </a:r>
            <a:r>
              <a:rPr lang="cs-CZ" sz="1800" dirty="0" smtClean="0"/>
              <a:t>zemí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rozhoduje </a:t>
            </a:r>
            <a:r>
              <a:rPr lang="cs-CZ" sz="1800" dirty="0"/>
              <a:t>také o přijetí nových členů nebo o společných vojenských akcích.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 smtClean="0">
                <a:hlinkClick r:id="rId4" action="ppaction://hlinksldjump"/>
              </a:rPr>
              <a:t>Severoa tlantické </a:t>
            </a:r>
            <a:r>
              <a:rPr lang="cs-CZ" sz="2400" dirty="0">
                <a:hlinkClick r:id="rId4" action="ppaction://hlinksldjump"/>
              </a:rPr>
              <a:t>shromáždění </a:t>
            </a:r>
            <a:endParaRPr lang="cs-CZ" sz="24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širší politický orgán NATO</a:t>
            </a:r>
            <a:endParaRPr lang="cs-CZ" sz="18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přijímá </a:t>
            </a:r>
            <a:r>
              <a:rPr lang="cs-CZ" sz="1800" dirty="0"/>
              <a:t>doporučení a usnesení, ale nemá přímé pravomoci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hlinkClick r:id="rId5" action="ppaction://hlinksldjump"/>
              </a:rPr>
              <a:t>Generální tajemník NATO </a:t>
            </a:r>
            <a:endParaRPr lang="cs-CZ" sz="24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nejvyšším reprezentantem</a:t>
            </a:r>
            <a:endParaRPr lang="cs-CZ" sz="18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pravomoci </a:t>
            </a:r>
            <a:r>
              <a:rPr lang="cs-CZ" sz="1800" dirty="0"/>
              <a:t>jsou však </a:t>
            </a:r>
            <a:r>
              <a:rPr lang="cs-CZ" sz="1800" dirty="0" smtClean="0"/>
              <a:t>omezené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nejvýše </a:t>
            </a:r>
            <a:r>
              <a:rPr lang="cs-CZ" sz="1800" dirty="0"/>
              <a:t>postaveným úředníkem Rady NATO</a:t>
            </a:r>
          </a:p>
          <a:p>
            <a:pPr>
              <a:lnSpc>
                <a:spcPct val="80000"/>
              </a:lnSpc>
              <a:defRPr/>
            </a:pPr>
            <a:r>
              <a:rPr lang="cs-CZ" sz="2400" dirty="0">
                <a:hlinkClick r:id="rId6" action="ppaction://hlinksldjump"/>
              </a:rPr>
              <a:t>Vojenský výbor a Výbor pro plánování </a:t>
            </a:r>
            <a:endParaRPr lang="cs-CZ" sz="2400" dirty="0"/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rozhodují </a:t>
            </a:r>
            <a:r>
              <a:rPr lang="cs-CZ" sz="1800" dirty="0"/>
              <a:t>o vojenských </a:t>
            </a:r>
            <a:r>
              <a:rPr lang="cs-CZ" sz="1800" dirty="0" smtClean="0"/>
              <a:t>záležitostech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politicky </a:t>
            </a:r>
            <a:r>
              <a:rPr lang="cs-CZ" sz="1800" dirty="0"/>
              <a:t>jsou podřízeny Radě </a:t>
            </a:r>
            <a:r>
              <a:rPr lang="cs-CZ" sz="1800" dirty="0" smtClean="0"/>
              <a:t>NATO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sami </a:t>
            </a:r>
            <a:r>
              <a:rPr lang="cs-CZ" sz="1800" dirty="0"/>
              <a:t>nemají </a:t>
            </a:r>
            <a:r>
              <a:rPr lang="cs-CZ" sz="1800" dirty="0" smtClean="0"/>
              <a:t>přímou </a:t>
            </a:r>
            <a:r>
              <a:rPr lang="cs-CZ" sz="1800" dirty="0"/>
              <a:t>rozhodovací </a:t>
            </a:r>
            <a:r>
              <a:rPr lang="cs-CZ" sz="1800" dirty="0" smtClean="0"/>
              <a:t>pravomoc</a:t>
            </a:r>
          </a:p>
          <a:p>
            <a:pPr lvl="1">
              <a:lnSpc>
                <a:spcPct val="80000"/>
              </a:lnSpc>
              <a:buFont typeface="Wingdings" pitchFamily="2" charset="2"/>
              <a:buChar char="ü"/>
              <a:defRPr/>
            </a:pPr>
            <a:r>
              <a:rPr lang="cs-CZ" sz="1800" dirty="0" smtClean="0"/>
              <a:t>oba </a:t>
            </a:r>
            <a:r>
              <a:rPr lang="cs-CZ" sz="1800" dirty="0"/>
              <a:t>vojenské výbory plánují obranu a zbrojní </a:t>
            </a:r>
            <a:r>
              <a:rPr lang="cs-CZ" sz="1800" dirty="0" smtClean="0"/>
              <a:t>programy</a:t>
            </a:r>
            <a:endParaRPr lang="cs-CZ" sz="3200" dirty="0"/>
          </a:p>
        </p:txBody>
      </p:sp>
      <p:pic>
        <p:nvPicPr>
          <p:cNvPr id="1032" name="Picture 8" descr="http://a2.sphotos.ak.fbcdn.net/hphotos-ak-ash2/149898_167466936609979_146599018696771_363451_3583712_n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05064"/>
            <a:ext cx="3677615" cy="24466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2" name="Picture 2" descr="http://www.nato.int/docu/review/2007/issue2/graphics/contents/a5b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992364"/>
            <a:ext cx="3773040" cy="2459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a6.sphotos.ak.fbcdn.net/hphotos-ak-snc4/73975_167524519937554_146599018696771_363690_1337425_n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39" y="4005064"/>
            <a:ext cx="3896549" cy="25922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36" name="Picture 12" descr="http://a2.sphotos.ak.fbcdn.net/hphotos-ak-ash4/190477_195175207172485_146599018696771_512085_1910351_n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538" y="4005064"/>
            <a:ext cx="3921329" cy="2608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a1.sphotos.ak.fbcdn.net/hphotos-ak-ash2/68392_158219587534714_146599018696771_320158_6423654_n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097" y="4005064"/>
            <a:ext cx="4007431" cy="26649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0336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42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1000"/>
                            </p:stCondLst>
                            <p:childTnLst>
                              <p:par>
                                <p:cTn id="22" presetID="47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65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8500"/>
                            </p:stCondLst>
                            <p:childTnLst>
                              <p:par>
                                <p:cTn id="32" presetID="3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decel="1000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4000"/>
                            </p:stCondLst>
                            <p:childTnLst>
                              <p:par>
                                <p:cTn id="4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6000"/>
                            </p:stCondLst>
                            <p:childTnLst>
                              <p:par>
                                <p:cTn id="45" presetID="31" presetClass="exit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2000"/>
                            </p:stCondLst>
                            <p:childTnLst>
                              <p:par>
                                <p:cTn id="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Výbor pro obranné plánování (Defence Planning Committee, DPC)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525963"/>
          </a:xfrm>
        </p:spPr>
        <p:txBody>
          <a:bodyPr>
            <a:normAutofit lnSpcReduction="10000"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hlavní rozhodovací orgán ve věcech týkajících se integrované vojenské struktury </a:t>
            </a:r>
            <a:r>
              <a:rPr lang="cs-CZ" dirty="0" smtClean="0"/>
              <a:t>Aliance</a:t>
            </a:r>
          </a:p>
          <a:p>
            <a:pPr lvl="0"/>
            <a:r>
              <a:rPr lang="cs-CZ" dirty="0" smtClean="0"/>
              <a:t>DPC </a:t>
            </a:r>
            <a:r>
              <a:rPr lang="cs-CZ" dirty="0"/>
              <a:t>usměrňuje vojenské orgány NATO a v rámci své odpovědnosti má stejné funkce a stejnou pravomoc jako Severoatlantická rada v rámci její </a:t>
            </a:r>
            <a:r>
              <a:rPr lang="cs-CZ" dirty="0" smtClean="0"/>
              <a:t>kompetence</a:t>
            </a:r>
          </a:p>
          <a:p>
            <a:pPr lvl="0"/>
            <a:r>
              <a:rPr lang="cs-CZ" dirty="0"/>
              <a:t>s</a:t>
            </a:r>
            <a:r>
              <a:rPr lang="cs-CZ" dirty="0" smtClean="0"/>
              <a:t>chází </a:t>
            </a:r>
            <a:r>
              <a:rPr lang="cs-CZ" dirty="0"/>
              <a:t>se na úrovni velvyslanců a ministrů obrany.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383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b="1" dirty="0"/>
              <a:t>Skupina pro jaderné plánování (Nuclear Planning Group, NPG)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cs-CZ" dirty="0" smtClean="0"/>
              <a:t>je </a:t>
            </a:r>
            <a:r>
              <a:rPr lang="cs-CZ" dirty="0"/>
              <a:t>hlavní rozhodovací orgán v oblasti jaderné politiky </a:t>
            </a:r>
            <a:r>
              <a:rPr lang="cs-CZ" dirty="0" smtClean="0"/>
              <a:t>NATO</a:t>
            </a:r>
          </a:p>
          <a:p>
            <a:pPr lvl="0"/>
            <a:r>
              <a:rPr lang="cs-CZ" dirty="0"/>
              <a:t>z</a:t>
            </a:r>
            <a:r>
              <a:rPr lang="cs-CZ" dirty="0" smtClean="0"/>
              <a:t>abývá </a:t>
            </a:r>
            <a:r>
              <a:rPr lang="cs-CZ" dirty="0"/>
              <a:t>se širokým okruhem otázek jaderné politiky včetně otázek rozmístění, technického zabezpečení, bezpečnosti jaderných zbraní, ochrany před nimi a možnosti přežití jejich použití včetně otázek souvisejících se šířením jaderných </a:t>
            </a:r>
            <a:r>
              <a:rPr lang="cs-CZ" dirty="0" smtClean="0"/>
              <a:t>zbraní</a:t>
            </a:r>
          </a:p>
          <a:p>
            <a:pPr lvl="0"/>
            <a:r>
              <a:rPr lang="cs-CZ" dirty="0"/>
              <a:t>s</a:t>
            </a:r>
            <a:r>
              <a:rPr lang="cs-CZ" dirty="0" smtClean="0"/>
              <a:t>chází </a:t>
            </a:r>
            <a:r>
              <a:rPr lang="cs-CZ" dirty="0"/>
              <a:t>se na úrovni velvyslanců a ministrů obrany.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64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0F635AD3BA2CF44A3B9B86DC2AD9EC1" ma:contentTypeVersion="1" ma:contentTypeDescription="Vytvoří nový dokument" ma:contentTypeScope="" ma:versionID="8f7326285afd49f5ef5002430cc49389">
  <xsd:schema xmlns:xsd="http://www.w3.org/2001/XMLSchema" xmlns:xs="http://www.w3.org/2001/XMLSchema" xmlns:p="http://schemas.microsoft.com/office/2006/metadata/properties" xmlns:ns2="739c032b-a5be-4b43-b007-0b056e5ef5b0" targetNamespace="http://schemas.microsoft.com/office/2006/metadata/properties" ma:root="true" ma:fieldsID="5f670596faa504749097f9c31e0ae072" ns2:_="">
    <xsd:import namespace="739c032b-a5be-4b43-b007-0b056e5ef5b0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9c032b-a5be-4b43-b007-0b056e5ef5b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739c032b-a5be-4b43-b007-0b056e5ef5b0">2QZ4H56NJ3VP-63-1971</_dlc_DocId>
    <_dlc_DocIdUrl xmlns="739c032b-a5be-4b43-b007-0b056e5ef5b0">
      <Url>https://sharepoint.postupicka.cz/seminar4/_layouts/DocIdRedir.aspx?ID=2QZ4H56NJ3VP-63-1971</Url>
      <Description>2QZ4H56NJ3VP-63-1971</Description>
    </_dlc_DocIdUrl>
  </documentManagement>
</p:properties>
</file>

<file path=customXml/itemProps1.xml><?xml version="1.0" encoding="utf-8"?>
<ds:datastoreItem xmlns:ds="http://schemas.openxmlformats.org/officeDocument/2006/customXml" ds:itemID="{64F93D99-3D3B-4169-A37C-0457117C7041}"/>
</file>

<file path=customXml/itemProps2.xml><?xml version="1.0" encoding="utf-8"?>
<ds:datastoreItem xmlns:ds="http://schemas.openxmlformats.org/officeDocument/2006/customXml" ds:itemID="{56492C63-BFAA-4401-BF5C-000FB7141B47}"/>
</file>

<file path=customXml/itemProps3.xml><?xml version="1.0" encoding="utf-8"?>
<ds:datastoreItem xmlns:ds="http://schemas.openxmlformats.org/officeDocument/2006/customXml" ds:itemID="{9B1F4D66-EFA4-4F24-B9B4-05DC6FA5C415}"/>
</file>

<file path=customXml/itemProps4.xml><?xml version="1.0" encoding="utf-8"?>
<ds:datastoreItem xmlns:ds="http://schemas.openxmlformats.org/officeDocument/2006/customXml" ds:itemID="{6DE22EEA-EF82-4AE6-AAAB-A51C72BBB25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483</TotalTime>
  <Words>653</Words>
  <Application>Microsoft Office PowerPoint</Application>
  <PresentationFormat>Předvádění na obrazovce (4:3)</PresentationFormat>
  <Paragraphs>106</Paragraphs>
  <Slides>14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Office Theme</vt:lpstr>
      <vt:lpstr>NATO</vt:lpstr>
      <vt:lpstr>Základní informace </vt:lpstr>
      <vt:lpstr>Co to je...</vt:lpstr>
      <vt:lpstr>Prezentace aplikace PowerPoint</vt:lpstr>
      <vt:lpstr>Vojenské akce</vt:lpstr>
      <vt:lpstr>Struktura NATO </vt:lpstr>
      <vt:lpstr>Orgány NATO</vt:lpstr>
      <vt:lpstr>Výbor pro obranné plánování (Defence Planning Committee, DPC) </vt:lpstr>
      <vt:lpstr>Skupina pro jaderné plánování (Nuclear Planning Group, NPG) </vt:lpstr>
      <vt:lpstr>Severoatlantická rada (North Atlantic Council, NAC) </vt:lpstr>
      <vt:lpstr>Vojenský výbor NATO (Military Committee, MC) </vt:lpstr>
      <vt:lpstr>Generální tajemník NATO (NATO Secretary General) </vt:lpstr>
      <vt:lpstr> Základem smlouvy je článek 5</vt:lpstr>
      <vt:lpstr>Děkujeme za pozornost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NATO</dc:title>
  <dc:creator>Vietsam</dc:creator>
  <cp:lastModifiedBy>Hejduk, Jiří</cp:lastModifiedBy>
  <cp:revision>42</cp:revision>
  <dcterms:created xsi:type="dcterms:W3CDTF">2011-03-22T09:54:26Z</dcterms:created>
  <dcterms:modified xsi:type="dcterms:W3CDTF">2013-02-26T07:15:39Z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0x010100E0F635AD3BA2CF44A3B9B86DC2AD9EC1</vt:lpwstr>
  </property>
  <property fmtid="{D5CDD505-2E9C-101B-9397-08002B2CF9AE}" pid="3" name="_dlc_DocIdItemGuid">
    <vt:lpwstr>13d02b1a-a687-462a-b31d-df27e438abf2</vt:lpwstr>
  </property>
</Properties>
</file>