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650" y="-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BB7-5972-4A6A-B272-C1DDF01AD10E}" type="datetimeFigureOut">
              <a:rPr lang="cs-CZ" smtClean="0"/>
              <a:pPr/>
              <a:t>20.10.2012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52CF-629A-473D-9202-62759237D0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BB7-5972-4A6A-B272-C1DDF01AD10E}" type="datetimeFigureOut">
              <a:rPr lang="cs-CZ" smtClean="0"/>
              <a:pPr/>
              <a:t>20.10.2012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52CF-629A-473D-9202-62759237D0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BB7-5972-4A6A-B272-C1DDF01AD10E}" type="datetimeFigureOut">
              <a:rPr lang="cs-CZ" smtClean="0"/>
              <a:pPr/>
              <a:t>20.10.2012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52CF-629A-473D-9202-62759237D0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BB7-5972-4A6A-B272-C1DDF01AD10E}" type="datetimeFigureOut">
              <a:rPr lang="cs-CZ" smtClean="0"/>
              <a:pPr/>
              <a:t>20.10.2012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52CF-629A-473D-9202-62759237D0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BB7-5972-4A6A-B272-C1DDF01AD10E}" type="datetimeFigureOut">
              <a:rPr lang="cs-CZ" smtClean="0"/>
              <a:pPr/>
              <a:t>20.10.2012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52CF-629A-473D-9202-62759237D0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BB7-5972-4A6A-B272-C1DDF01AD10E}" type="datetimeFigureOut">
              <a:rPr lang="cs-CZ" smtClean="0"/>
              <a:pPr/>
              <a:t>20.10.2012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52CF-629A-473D-9202-62759237D0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BB7-5972-4A6A-B272-C1DDF01AD10E}" type="datetimeFigureOut">
              <a:rPr lang="cs-CZ" smtClean="0"/>
              <a:pPr/>
              <a:t>20.10.2012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52CF-629A-473D-9202-62759237D0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BB7-5972-4A6A-B272-C1DDF01AD10E}" type="datetimeFigureOut">
              <a:rPr lang="cs-CZ" smtClean="0"/>
              <a:pPr/>
              <a:t>20.10.2012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EC52CF-629A-473D-9202-62759237D0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BB7-5972-4A6A-B272-C1DDF01AD10E}" type="datetimeFigureOut">
              <a:rPr lang="cs-CZ" smtClean="0"/>
              <a:pPr/>
              <a:t>20.10.2012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52CF-629A-473D-9202-62759237D0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37BB7-5972-4A6A-B272-C1DDF01AD10E}" type="datetimeFigureOut">
              <a:rPr lang="cs-CZ" smtClean="0"/>
              <a:pPr/>
              <a:t>20.10.2012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9DEC52CF-629A-473D-9202-62759237D0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5837BB7-5972-4A6A-B272-C1DDF01AD10E}" type="datetimeFigureOut">
              <a:rPr lang="cs-CZ" smtClean="0"/>
              <a:pPr/>
              <a:t>20.10.2012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C52CF-629A-473D-9202-62759237D0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5837BB7-5972-4A6A-B272-C1DDF01AD10E}" type="datetimeFigureOut">
              <a:rPr lang="cs-CZ" smtClean="0"/>
              <a:pPr/>
              <a:t>20.10.2012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DEC52CF-629A-473D-9202-62759237D0B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Členění zemského povrchu, </a:t>
            </a:r>
            <a:br>
              <a:rPr lang="cs-CZ" dirty="0" smtClean="0"/>
            </a:br>
            <a:r>
              <a:rPr lang="cs-CZ" dirty="0" smtClean="0"/>
              <a:t>Typy pohoří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hp hrast.jpgkern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b="7735"/>
          <a:stretch>
            <a:fillRect/>
          </a:stretch>
        </p:blipFill>
        <p:spPr>
          <a:xfrm>
            <a:off x="755576" y="260648"/>
            <a:ext cx="4624911" cy="22048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Obrázek 5" descr="hp vras.poh.jpg"/>
          <p:cNvPicPr>
            <a:picLocks noChangeAspect="1"/>
          </p:cNvPicPr>
          <p:nvPr/>
        </p:nvPicPr>
        <p:blipFill>
          <a:blip r:embed="rId3" cstate="print"/>
          <a:srcRect t="31100" b="14301"/>
          <a:stretch>
            <a:fillRect/>
          </a:stretch>
        </p:blipFill>
        <p:spPr>
          <a:xfrm>
            <a:off x="539552" y="2636912"/>
            <a:ext cx="8280920" cy="37444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Lef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7467600" cy="5001419"/>
          </a:xfrm>
        </p:spPr>
        <p:txBody>
          <a:bodyPr>
            <a:normAutofit/>
          </a:bodyPr>
          <a:lstStyle/>
          <a:p>
            <a:r>
              <a:rPr lang="cs-CZ" u="sng" dirty="0" smtClean="0"/>
              <a:t>Plocha zemského povrchu- </a:t>
            </a:r>
            <a:r>
              <a:rPr lang="cs-CZ" dirty="0" smtClean="0"/>
              <a:t>510 mil.km</a:t>
            </a:r>
            <a:r>
              <a:rPr lang="cs-CZ" baseline="30000" dirty="0" smtClean="0"/>
              <a:t>2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Oceány- 70,8%</a:t>
            </a:r>
          </a:p>
          <a:p>
            <a:pPr lvl="1"/>
            <a:r>
              <a:rPr lang="cs-CZ" dirty="0" smtClean="0"/>
              <a:t>Pevnina- 29,2%</a:t>
            </a:r>
          </a:p>
          <a:p>
            <a:r>
              <a:rPr lang="cs-CZ" dirty="0" smtClean="0"/>
              <a:t>Oceány a pevnina nejsou rozloženy rovnoměrně</a:t>
            </a:r>
          </a:p>
          <a:p>
            <a:pPr lvl="1"/>
            <a:r>
              <a:rPr lang="cs-CZ" dirty="0" smtClean="0"/>
              <a:t>Souš (6 kontinentů)- převážně severní polokoule</a:t>
            </a:r>
          </a:p>
          <a:p>
            <a:pPr lvl="1"/>
            <a:r>
              <a:rPr lang="cs-CZ" dirty="0" smtClean="0"/>
              <a:t>Oceány (4) - převážně jižní polokoule</a:t>
            </a:r>
          </a:p>
          <a:p>
            <a:pPr lvl="1"/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003232" cy="6048672"/>
          </a:xfrm>
        </p:spPr>
        <p:txBody>
          <a:bodyPr>
            <a:normAutofit fontScale="92500" lnSpcReduction="20000"/>
          </a:bodyPr>
          <a:lstStyle/>
          <a:p>
            <a:r>
              <a:rPr lang="cs-CZ" u="sng" dirty="0" smtClean="0"/>
              <a:t>Pevniny a oceány leží proti sobě</a:t>
            </a:r>
          </a:p>
          <a:p>
            <a:pPr lvl="1"/>
            <a:r>
              <a:rPr lang="cs-CZ" dirty="0" smtClean="0"/>
              <a:t>Tichý oceán- Afrika,Evropa</a:t>
            </a:r>
          </a:p>
          <a:p>
            <a:pPr lvl="1"/>
            <a:r>
              <a:rPr lang="cs-CZ" dirty="0" smtClean="0"/>
              <a:t>Indický oceán- Severní Amerika</a:t>
            </a:r>
          </a:p>
          <a:p>
            <a:pPr lvl="1"/>
            <a:r>
              <a:rPr lang="cs-CZ" dirty="0" smtClean="0"/>
              <a:t>Atlantský oceán- Austrálie, Asie</a:t>
            </a:r>
          </a:p>
          <a:p>
            <a:pPr lvl="1"/>
            <a:r>
              <a:rPr lang="cs-CZ" dirty="0" smtClean="0"/>
              <a:t>Severní ledový oceán- Antarktida</a:t>
            </a:r>
          </a:p>
          <a:p>
            <a:endParaRPr lang="cs-CZ" dirty="0" smtClean="0"/>
          </a:p>
          <a:p>
            <a:r>
              <a:rPr lang="cs-CZ" u="sng" dirty="0" smtClean="0"/>
              <a:t>Kontinenty tvoří dvojice</a:t>
            </a:r>
          </a:p>
          <a:p>
            <a:pPr lvl="1"/>
            <a:r>
              <a:rPr lang="cs-CZ" dirty="0" smtClean="0"/>
              <a:t>Severní Amerika- Jižní Amerika</a:t>
            </a:r>
          </a:p>
          <a:p>
            <a:pPr lvl="1"/>
            <a:r>
              <a:rPr lang="cs-CZ" dirty="0" smtClean="0"/>
              <a:t>Evropa- Afrika</a:t>
            </a:r>
          </a:p>
          <a:p>
            <a:pPr lvl="1"/>
            <a:r>
              <a:rPr lang="cs-CZ" dirty="0" smtClean="0"/>
              <a:t>Asie- Austrálie</a:t>
            </a:r>
          </a:p>
          <a:p>
            <a:pPr lvl="1"/>
            <a:endParaRPr lang="cs-CZ" dirty="0" smtClean="0"/>
          </a:p>
          <a:p>
            <a:r>
              <a:rPr lang="cs-CZ" u="sng" dirty="0" smtClean="0"/>
              <a:t>Kontinenty- tvar trojúhelníku, vrchol k J(     )</a:t>
            </a:r>
          </a:p>
          <a:p>
            <a:pPr lvl="1"/>
            <a:r>
              <a:rPr lang="cs-CZ" dirty="0" smtClean="0"/>
              <a:t>Severní,Jižní Ameriku, Afrika, Evropa, Asie</a:t>
            </a:r>
          </a:p>
          <a:p>
            <a:endParaRPr lang="cs-CZ" dirty="0" smtClean="0"/>
          </a:p>
          <a:p>
            <a:r>
              <a:rPr lang="cs-CZ" u="sng" dirty="0" smtClean="0"/>
              <a:t>Ostrovní oblasti jsou na východě kontinentu</a:t>
            </a:r>
          </a:p>
        </p:txBody>
      </p:sp>
      <p:sp>
        <p:nvSpPr>
          <p:cNvPr id="4" name="Rovnoramenný trojúhelník 3"/>
          <p:cNvSpPr/>
          <p:nvPr/>
        </p:nvSpPr>
        <p:spPr>
          <a:xfrm flipV="1">
            <a:off x="7236296" y="4437112"/>
            <a:ext cx="432048" cy="4320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Členitost zemského povrchu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Horizontální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Vertikální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Horizontální členitost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7467600" cy="4641379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Vodorovná členitost</a:t>
            </a:r>
          </a:p>
          <a:p>
            <a:r>
              <a:rPr lang="cs-CZ" dirty="0" smtClean="0"/>
              <a:t>Užívá se při určování členitosti pobřeží</a:t>
            </a:r>
          </a:p>
          <a:p>
            <a:r>
              <a:rPr lang="cs-CZ" dirty="0" smtClean="0"/>
              <a:t>Množství poloostrovů a ostrovů a jejich podíl na celkové ploše světadílu</a:t>
            </a:r>
          </a:p>
          <a:p>
            <a:r>
              <a:rPr lang="cs-CZ" dirty="0" smtClean="0"/>
              <a:t>Určeno v %</a:t>
            </a:r>
          </a:p>
          <a:p>
            <a:r>
              <a:rPr lang="cs-CZ" i="1" dirty="0" smtClean="0"/>
              <a:t>Největší členitost</a:t>
            </a:r>
            <a:r>
              <a:rPr lang="cs-CZ" dirty="0" smtClean="0"/>
              <a:t>- Evropa (35%), Severní Amerika (25%), Asie (24%)</a:t>
            </a:r>
          </a:p>
          <a:p>
            <a:r>
              <a:rPr lang="cs-CZ" i="1" dirty="0" smtClean="0"/>
              <a:t>Nejmenší</a:t>
            </a:r>
            <a:r>
              <a:rPr lang="cs-CZ" dirty="0" smtClean="0"/>
              <a:t>- Afrika (2%), Jižní Amerika (1%)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Vertikální členitost</a:t>
            </a:r>
            <a:endParaRPr lang="cs-CZ" u="sng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0" y="1600200"/>
            <a:ext cx="4788024" cy="5257800"/>
          </a:xfrm>
        </p:spPr>
        <p:txBody>
          <a:bodyPr/>
          <a:lstStyle/>
          <a:p>
            <a:r>
              <a:rPr lang="cs-CZ" dirty="0" smtClean="0"/>
              <a:t>Vyjádření pomocí </a:t>
            </a:r>
            <a:r>
              <a:rPr lang="cs-CZ" u="sng" dirty="0" smtClean="0"/>
              <a:t>hypsografické</a:t>
            </a:r>
            <a:r>
              <a:rPr lang="cs-CZ" dirty="0" smtClean="0"/>
              <a:t> </a:t>
            </a:r>
            <a:r>
              <a:rPr lang="cs-CZ" u="sng" dirty="0" smtClean="0"/>
              <a:t>křivky</a:t>
            </a:r>
          </a:p>
          <a:p>
            <a:r>
              <a:rPr lang="cs-CZ" dirty="0" smtClean="0"/>
              <a:t>Na </a:t>
            </a:r>
            <a:r>
              <a:rPr lang="cs-CZ" u="sng" dirty="0" smtClean="0"/>
              <a:t>svislé</a:t>
            </a:r>
            <a:r>
              <a:rPr lang="cs-CZ" dirty="0" smtClean="0"/>
              <a:t> ose naneseny nadmořské výšky pevniny nebo hloubky světového oceánu</a:t>
            </a:r>
          </a:p>
          <a:p>
            <a:r>
              <a:rPr lang="cs-CZ" dirty="0" smtClean="0"/>
              <a:t>Na </a:t>
            </a:r>
            <a:r>
              <a:rPr lang="cs-CZ" u="sng" dirty="0" smtClean="0"/>
              <a:t>vodorovné</a:t>
            </a:r>
            <a:r>
              <a:rPr lang="cs-CZ" dirty="0" smtClean="0"/>
              <a:t> ose plochy jednotlivých výškových nebo hloubkových stupňů</a:t>
            </a:r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pic>
        <p:nvPicPr>
          <p:cNvPr id="4" name="Obrázek 3" descr="g_hyps (1).gif"/>
          <p:cNvPicPr>
            <a:picLocks noChangeAspect="1"/>
          </p:cNvPicPr>
          <p:nvPr/>
        </p:nvPicPr>
        <p:blipFill>
          <a:blip r:embed="rId2" cstate="print"/>
          <a:srcRect l="6443" r="5963" b="24800"/>
          <a:stretch>
            <a:fillRect/>
          </a:stretch>
        </p:blipFill>
        <p:spPr>
          <a:xfrm>
            <a:off x="4391472" y="1196752"/>
            <a:ext cx="4752528" cy="5157192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perspectiveLeft"/>
            <a:lightRig rig="threePt" dir="t"/>
          </a:scene3d>
        </p:spPr>
      </p:pic>
      <p:sp>
        <p:nvSpPr>
          <p:cNvPr id="6" name="TextovéPole 5"/>
          <p:cNvSpPr txBox="1"/>
          <p:nvPr/>
        </p:nvSpPr>
        <p:spPr>
          <a:xfrm>
            <a:off x="4860032" y="6237312"/>
            <a:ext cx="2313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Hypsografická křivka</a:t>
            </a:r>
            <a:endParaRPr lang="cs-CZ" dirty="0"/>
          </a:p>
        </p:txBody>
      </p:sp>
      <p:cxnSp>
        <p:nvCxnSpPr>
          <p:cNvPr id="13" name="Přímá spojovací šipka 12"/>
          <p:cNvCxnSpPr>
            <a:endCxn id="6" idx="0"/>
          </p:cNvCxnSpPr>
          <p:nvPr/>
        </p:nvCxnSpPr>
        <p:spPr>
          <a:xfrm>
            <a:off x="6012160" y="5085184"/>
            <a:ext cx="4599" cy="1152128"/>
          </a:xfrm>
          <a:prstGeom prst="straightConnector1">
            <a:avLst/>
          </a:prstGeom>
          <a:ln w="15875">
            <a:solidFill>
              <a:schemeClr val="bg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0926" indent="-514350">
              <a:buAutoNum type="arabicParenR"/>
            </a:pPr>
            <a:r>
              <a:rPr lang="cs-CZ" i="1" dirty="0" smtClean="0"/>
              <a:t>Členění zemského povrchu podle nadmořské výšky</a:t>
            </a:r>
          </a:p>
          <a:p>
            <a:pPr marL="550926" indent="-514350">
              <a:buNone/>
            </a:pPr>
            <a:endParaRPr lang="cs-CZ" dirty="0" smtClean="0"/>
          </a:p>
          <a:p>
            <a:pPr lvl="1"/>
            <a:r>
              <a:rPr lang="cs-CZ" dirty="0" smtClean="0"/>
              <a:t>a) </a:t>
            </a:r>
            <a:r>
              <a:rPr lang="cs-CZ" u="sng" dirty="0" smtClean="0"/>
              <a:t>nížiny</a:t>
            </a:r>
            <a:r>
              <a:rPr lang="cs-CZ" dirty="0" smtClean="0"/>
              <a:t> – jde o území o nadmořské výšce 0 – 200 m. n. m.</a:t>
            </a:r>
          </a:p>
          <a:p>
            <a:pPr lvl="1"/>
            <a:r>
              <a:rPr lang="cs-CZ" dirty="0" smtClean="0"/>
              <a:t>b) </a:t>
            </a:r>
            <a:r>
              <a:rPr lang="cs-CZ" u="sng" dirty="0" smtClean="0"/>
              <a:t>vysočiny</a:t>
            </a:r>
            <a:r>
              <a:rPr lang="cs-CZ" dirty="0" smtClean="0"/>
              <a:t> – jde o území s větší výškou než 200 m. n. m.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147248" cy="6597352"/>
          </a:xfrm>
        </p:spPr>
        <p:txBody>
          <a:bodyPr>
            <a:normAutofit fontScale="92500" lnSpcReduction="10000"/>
          </a:bodyPr>
          <a:lstStyle/>
          <a:p>
            <a:pPr marL="550926" indent="-514350">
              <a:buAutoNum type="arabicParenR" startAt="2"/>
            </a:pPr>
            <a:r>
              <a:rPr lang="cs-CZ" i="1" dirty="0" smtClean="0"/>
              <a:t>Členění podle rozdílu </a:t>
            </a:r>
            <a:r>
              <a:rPr lang="cs-CZ" i="1" dirty="0" smtClean="0"/>
              <a:t>výšek</a:t>
            </a:r>
            <a:endParaRPr lang="cs-CZ" i="1" dirty="0" smtClean="0"/>
          </a:p>
          <a:p>
            <a:pPr marL="550926" indent="-514350">
              <a:buNone/>
            </a:pPr>
            <a:r>
              <a:rPr lang="cs-CZ" dirty="0" smtClean="0"/>
              <a:t>		</a:t>
            </a:r>
          </a:p>
          <a:p>
            <a:pPr marL="852678" lvl="1" indent="-514350">
              <a:buFontTx/>
              <a:buChar char="-"/>
            </a:pPr>
            <a:r>
              <a:rPr lang="cs-CZ" dirty="0" smtClean="0"/>
              <a:t>jedná se o členění s </a:t>
            </a:r>
            <a:r>
              <a:rPr lang="cs-CZ" dirty="0" smtClean="0"/>
              <a:t>relativní </a:t>
            </a:r>
            <a:r>
              <a:rPr lang="cs-CZ" dirty="0" smtClean="0"/>
              <a:t>výškovou členitostí;  členění podle </a:t>
            </a:r>
            <a:r>
              <a:rPr lang="cs-CZ" dirty="0" smtClean="0"/>
              <a:t>rozdílu </a:t>
            </a:r>
            <a:r>
              <a:rPr lang="cs-CZ" dirty="0" smtClean="0"/>
              <a:t>výšek</a:t>
            </a:r>
          </a:p>
          <a:p>
            <a:pPr marL="852678" lvl="1" indent="-514350">
              <a:buNone/>
            </a:pPr>
            <a:endParaRPr lang="cs-CZ" dirty="0" smtClean="0"/>
          </a:p>
          <a:p>
            <a:pPr marL="852678" lvl="1" indent="-514350">
              <a:buFont typeface="+mj-lt"/>
              <a:buAutoNum type="alphaLcParenR"/>
            </a:pPr>
            <a:r>
              <a:rPr lang="cs-CZ" dirty="0" smtClean="0"/>
              <a:t> </a:t>
            </a:r>
            <a:r>
              <a:rPr lang="cs-CZ" u="sng" dirty="0" smtClean="0"/>
              <a:t>rovina</a:t>
            </a:r>
            <a:r>
              <a:rPr lang="cs-CZ" dirty="0" smtClean="0"/>
              <a:t> – rovná nebo velice mírně zvlněná krajina, výškový rozdíl je do 30 m.</a:t>
            </a:r>
          </a:p>
          <a:p>
            <a:pPr marL="852678" lvl="1" indent="-514350">
              <a:buFont typeface="+mj-lt"/>
              <a:buAutoNum type="alphaLcParenR"/>
            </a:pPr>
            <a:r>
              <a:rPr lang="cs-CZ" u="sng" dirty="0" smtClean="0"/>
              <a:t>pahorkatina</a:t>
            </a:r>
            <a:r>
              <a:rPr lang="cs-CZ" dirty="0" smtClean="0"/>
              <a:t> – krajina mírně zvlněná, výškový rozdíl je do 150 m.</a:t>
            </a:r>
          </a:p>
          <a:p>
            <a:pPr marL="852678" lvl="1" indent="-514350">
              <a:buFont typeface="+mj-lt"/>
              <a:buAutoNum type="alphaLcParenR"/>
            </a:pPr>
            <a:r>
              <a:rPr lang="cs-CZ" u="sng" dirty="0" smtClean="0"/>
              <a:t>vrchovina</a:t>
            </a:r>
            <a:r>
              <a:rPr lang="cs-CZ" dirty="0" smtClean="0"/>
              <a:t> – krajina vrchů a údolí, výškový rozdíl je do 300 m.</a:t>
            </a:r>
          </a:p>
          <a:p>
            <a:pPr marL="852678" lvl="1" indent="-514350">
              <a:buFont typeface="+mj-lt"/>
              <a:buAutoNum type="alphaLcParenR"/>
            </a:pPr>
            <a:r>
              <a:rPr lang="cs-CZ" dirty="0" smtClean="0"/>
              <a:t> </a:t>
            </a:r>
            <a:r>
              <a:rPr lang="cs-CZ" u="sng" dirty="0" smtClean="0"/>
              <a:t>hornatina</a:t>
            </a:r>
            <a:r>
              <a:rPr lang="cs-CZ" dirty="0" smtClean="0"/>
              <a:t> – krajina příkrých svahů, hlubokých údolí, výškový rozdíl do 600 m.</a:t>
            </a:r>
          </a:p>
          <a:p>
            <a:pPr marL="852678" lvl="1" indent="-514350">
              <a:buFont typeface="+mj-lt"/>
              <a:buAutoNum type="alphaLcParenR"/>
            </a:pPr>
            <a:r>
              <a:rPr lang="cs-CZ" u="sng" dirty="0" err="1" smtClean="0"/>
              <a:t>velehornatina</a:t>
            </a:r>
            <a:r>
              <a:rPr lang="cs-CZ" dirty="0" smtClean="0"/>
              <a:t> – krajina s velice příkrými svahy a hluboce zaříznutými údolími, výškový rozdíl je nad 600 m.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Typy pohoří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53136"/>
          </a:xfrm>
        </p:spPr>
        <p:txBody>
          <a:bodyPr>
            <a:normAutofit/>
          </a:bodyPr>
          <a:lstStyle/>
          <a:p>
            <a:r>
              <a:rPr lang="cs-CZ" dirty="0" smtClean="0"/>
              <a:t>Podle vzniku dělíme na:</a:t>
            </a:r>
          </a:p>
          <a:p>
            <a:endParaRPr lang="cs-CZ" dirty="0" smtClean="0"/>
          </a:p>
          <a:p>
            <a:pPr lvl="1"/>
            <a:r>
              <a:rPr lang="cs-CZ" i="1" dirty="0" smtClean="0"/>
              <a:t>Sopečné-</a:t>
            </a:r>
            <a:r>
              <a:rPr lang="cs-CZ" dirty="0" smtClean="0"/>
              <a:t> vznik sopečnou činností</a:t>
            </a:r>
          </a:p>
          <a:p>
            <a:pPr lvl="1"/>
            <a:r>
              <a:rPr lang="cs-CZ" i="1" dirty="0" smtClean="0"/>
              <a:t>Vrásové-</a:t>
            </a:r>
            <a:r>
              <a:rPr lang="cs-CZ" dirty="0" smtClean="0"/>
              <a:t> vznik složitými způsoby stlačování a vrásnění litosférických desek, většina pohoří (Himaláje)</a:t>
            </a:r>
          </a:p>
          <a:p>
            <a:pPr lvl="1"/>
            <a:r>
              <a:rPr lang="cs-CZ" i="1" dirty="0" smtClean="0"/>
              <a:t>Kerné-</a:t>
            </a:r>
            <a:r>
              <a:rPr lang="cs-CZ" dirty="0" smtClean="0"/>
              <a:t> vznik rozlámáním litosférických desek na kry; některé klesnou, některé stoupají</a:t>
            </a:r>
          </a:p>
          <a:p>
            <a:pPr lvl="1"/>
            <a:r>
              <a:rPr lang="cs-CZ" i="1" dirty="0" smtClean="0"/>
              <a:t>Zlomové-</a:t>
            </a:r>
            <a:r>
              <a:rPr lang="cs-CZ" dirty="0" smtClean="0"/>
              <a:t> kombinace vrásového+ kerného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2QZ4H56NJ3VP-63-1320</_dlc_DocId>
    <_dlc_DocIdUrl xmlns="739c032b-a5be-4b43-b007-0b056e5ef5b0">
      <Url>https://sharepoint.postupicka.cz/seminar4/_layouts/DocIdRedir.aspx?ID=2QZ4H56NJ3VP-63-1320</Url>
      <Description>2QZ4H56NJ3VP-63-1320</Description>
    </_dlc_DocIdUrl>
  </documentManagement>
</p:properties>
</file>

<file path=customXml/itemProps1.xml><?xml version="1.0" encoding="utf-8"?>
<ds:datastoreItem xmlns:ds="http://schemas.openxmlformats.org/officeDocument/2006/customXml" ds:itemID="{E9DE619D-4FA6-4A2C-AB98-6AF4AC250C68}"/>
</file>

<file path=customXml/itemProps2.xml><?xml version="1.0" encoding="utf-8"?>
<ds:datastoreItem xmlns:ds="http://schemas.openxmlformats.org/officeDocument/2006/customXml" ds:itemID="{113EF16A-6923-401E-8626-E856CBB2DA12}"/>
</file>

<file path=customXml/itemProps3.xml><?xml version="1.0" encoding="utf-8"?>
<ds:datastoreItem xmlns:ds="http://schemas.openxmlformats.org/officeDocument/2006/customXml" ds:itemID="{DBC6EF44-051D-4063-97FF-16837F8A8E5B}"/>
</file>

<file path=customXml/itemProps4.xml><?xml version="1.0" encoding="utf-8"?>
<ds:datastoreItem xmlns:ds="http://schemas.openxmlformats.org/officeDocument/2006/customXml" ds:itemID="{F19649DD-F679-461F-BF37-D6BFD3CAB1A0}"/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282</TotalTime>
  <Words>266</Words>
  <Application>Microsoft Office PowerPoint</Application>
  <PresentationFormat>Předvádění na obrazovce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Technický</vt:lpstr>
      <vt:lpstr>Členění zemského povrchu,  Typy pohoří</vt:lpstr>
      <vt:lpstr>Snímek 2</vt:lpstr>
      <vt:lpstr>Snímek 3</vt:lpstr>
      <vt:lpstr>Členitost zemského povrchu</vt:lpstr>
      <vt:lpstr>Horizontální členitost</vt:lpstr>
      <vt:lpstr>Vertikální členitost</vt:lpstr>
      <vt:lpstr>Snímek 7</vt:lpstr>
      <vt:lpstr>Snímek 8</vt:lpstr>
      <vt:lpstr>Typy pohoří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Členění zemského povrchu Typy pohoří</dc:title>
  <dc:creator>Asus</dc:creator>
  <cp:lastModifiedBy>Baruška</cp:lastModifiedBy>
  <cp:revision>25</cp:revision>
  <dcterms:created xsi:type="dcterms:W3CDTF">2012-09-23T10:16:50Z</dcterms:created>
  <dcterms:modified xsi:type="dcterms:W3CDTF">2012-10-20T17:54:50Z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89d075c5-20f2-47a5-940d-680ffb30a12a</vt:lpwstr>
  </property>
  <property fmtid="{D5CDD505-2E9C-101B-9397-08002B2CF9AE}" pid="3" name="ContentTypeId">
    <vt:lpwstr>0x010100E0F635AD3BA2CF44A3B9B86DC2AD9EC1</vt:lpwstr>
  </property>
</Properties>
</file>