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8" r:id="rId8"/>
    <p:sldId id="263" r:id="rId9"/>
    <p:sldId id="266" r:id="rId10"/>
    <p:sldId id="264" r:id="rId11"/>
    <p:sldId id="267" r:id="rId12"/>
    <p:sldId id="265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3595-C2B5-4330-925F-6DE688CEFDE8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1BEF-A886-4C1D-AC8C-57AE313EB7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3595-C2B5-4330-925F-6DE688CEFDE8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1BEF-A886-4C1D-AC8C-57AE313EB7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3595-C2B5-4330-925F-6DE688CEFDE8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1BEF-A886-4C1D-AC8C-57AE313EB7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3595-C2B5-4330-925F-6DE688CEFDE8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1BEF-A886-4C1D-AC8C-57AE313EB7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3595-C2B5-4330-925F-6DE688CEFDE8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1BEF-A886-4C1D-AC8C-57AE313EB7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3595-C2B5-4330-925F-6DE688CEFDE8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1BEF-A886-4C1D-AC8C-57AE313EB7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3595-C2B5-4330-925F-6DE688CEFDE8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1BEF-A886-4C1D-AC8C-57AE313EB7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3595-C2B5-4330-925F-6DE688CEFDE8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1BEF-A886-4C1D-AC8C-57AE313EB7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3595-C2B5-4330-925F-6DE688CEFDE8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1BEF-A886-4C1D-AC8C-57AE313EB7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3595-C2B5-4330-925F-6DE688CEFDE8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1BEF-A886-4C1D-AC8C-57AE313EB7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3595-C2B5-4330-925F-6DE688CEFDE8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1BEF-A886-4C1D-AC8C-57AE313EB7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F3595-C2B5-4330-925F-6DE688CEFDE8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B1BEF-A886-4C1D-AC8C-57AE313EB75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1470025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Světové hospodářství</a:t>
            </a:r>
            <a:endParaRPr lang="cs-CZ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4340" name="Picture 4" descr="http://drpinna.com/wp-content/uploads/2011/08/World-Econo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56992"/>
            <a:ext cx="3857625" cy="2819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Úroveň lidského života</a:t>
            </a:r>
            <a:endParaRPr lang="cs-CZ" dirty="0"/>
          </a:p>
        </p:txBody>
      </p:sp>
      <p:pic>
        <p:nvPicPr>
          <p:cNvPr id="4" name="Zástupný symbol pro obsah 3" descr="HDI Trends 1980-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7273329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Úroveň lidského života</a:t>
            </a:r>
            <a:endParaRPr lang="cs-CZ" dirty="0"/>
          </a:p>
        </p:txBody>
      </p:sp>
      <p:pic>
        <p:nvPicPr>
          <p:cNvPr id="23554" name="Picture 2" descr="C:\Users\Singer\Desktop\2010_UNDP_Human_Development_Report_Quartiles_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229600" cy="3974592"/>
          </a:xfrm>
          <a:prstGeom prst="rect">
            <a:avLst/>
          </a:prstGeom>
          <a:noFill/>
        </p:spPr>
      </p:pic>
      <p:pic>
        <p:nvPicPr>
          <p:cNvPr id="23558" name="Picture 6" descr="C:\Users\Singer\Desktop\52.png"/>
          <p:cNvPicPr>
            <a:picLocks noChangeAspect="1" noChangeArrowheads="1"/>
          </p:cNvPicPr>
          <p:nvPr/>
        </p:nvPicPr>
        <p:blipFill>
          <a:blip r:embed="rId3" cstate="print"/>
          <a:srcRect r="1393" b="5501"/>
          <a:stretch>
            <a:fillRect/>
          </a:stretch>
        </p:blipFill>
        <p:spPr bwMode="auto">
          <a:xfrm>
            <a:off x="1115616" y="5949280"/>
            <a:ext cx="864096" cy="144016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827584" y="6165304"/>
            <a:ext cx="9361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Vysoká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547664" y="6165304"/>
            <a:ext cx="4379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smtClean="0"/>
              <a:t>Nízká</a:t>
            </a:r>
            <a:endParaRPr lang="cs-CZ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u="sng" dirty="0" smtClean="0"/>
              <a:t>Vypracoval:</a:t>
            </a:r>
          </a:p>
          <a:p>
            <a:pPr marL="0" indent="0" algn="ctr">
              <a:buNone/>
            </a:pPr>
            <a:r>
              <a:rPr lang="cs-CZ" dirty="0" smtClean="0"/>
              <a:t>Michal </a:t>
            </a:r>
            <a:r>
              <a:rPr lang="cs-CZ" dirty="0" err="1" smtClean="0"/>
              <a:t>Singer</a:t>
            </a: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6. XB</a:t>
            </a:r>
          </a:p>
          <a:p>
            <a:pPr algn="ctr"/>
            <a:endParaRPr lang="cs-CZ" dirty="0" smtClean="0"/>
          </a:p>
          <a:p>
            <a:pPr marL="0" indent="0" algn="ctr">
              <a:buNone/>
            </a:pPr>
            <a:r>
              <a:rPr lang="cs-CZ" u="sng" dirty="0" smtClean="0"/>
              <a:t>Zdroje:</a:t>
            </a:r>
            <a:br>
              <a:rPr lang="cs-CZ" u="sng" dirty="0" smtClean="0"/>
            </a:br>
            <a:r>
              <a:rPr lang="cs-CZ" dirty="0" smtClean="0"/>
              <a:t>www.</a:t>
            </a:r>
            <a:r>
              <a:rPr lang="cs-CZ" dirty="0" err="1" smtClean="0"/>
              <a:t>wikipedie.cz</a:t>
            </a: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www. </a:t>
            </a:r>
            <a:r>
              <a:rPr lang="cs-CZ" dirty="0" err="1" smtClean="0"/>
              <a:t>tomjconley.blogspot.cz</a:t>
            </a: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knížky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sz="2800" dirty="0" smtClean="0"/>
              <a:t>Vzájemné propojování národních ekonomik jednotlivých zemí světa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r>
              <a:rPr lang="cs-CZ" sz="2800" u="sng" dirty="0" smtClean="0"/>
              <a:t>Předpoklady rozvoje ekonomik: </a:t>
            </a:r>
          </a:p>
          <a:p>
            <a:pPr lvl="1">
              <a:buFont typeface="Courier New" pitchFamily="49" charset="0"/>
              <a:buChar char="o"/>
            </a:pPr>
            <a:r>
              <a:rPr lang="cs-CZ" sz="2200" dirty="0"/>
              <a:t>S</a:t>
            </a:r>
            <a:r>
              <a:rPr lang="cs-CZ" sz="2200" dirty="0" smtClean="0"/>
              <a:t>větové ekonomické organizace</a:t>
            </a:r>
          </a:p>
          <a:p>
            <a:pPr lvl="2">
              <a:buFont typeface="Courier New" pitchFamily="49" charset="0"/>
              <a:buChar char="o"/>
            </a:pPr>
            <a:r>
              <a:rPr lang="cs-CZ" sz="1600" dirty="0" smtClean="0"/>
              <a:t>Mezinárodní měnový fond (IMF)</a:t>
            </a:r>
          </a:p>
          <a:p>
            <a:pPr lvl="2">
              <a:buFont typeface="Courier New" pitchFamily="49" charset="0"/>
              <a:buChar char="o"/>
            </a:pPr>
            <a:r>
              <a:rPr lang="cs-CZ" sz="1600" dirty="0" smtClean="0"/>
              <a:t>Světová banka (WBG)</a:t>
            </a:r>
          </a:p>
          <a:p>
            <a:pPr lvl="2">
              <a:buFont typeface="Courier New" pitchFamily="49" charset="0"/>
              <a:buChar char="o"/>
            </a:pPr>
            <a:r>
              <a:rPr lang="cs-CZ" sz="1600" dirty="0"/>
              <a:t>Organizace pro ekonomickou spolupráci a rozvoj </a:t>
            </a:r>
            <a:r>
              <a:rPr lang="cs-CZ" sz="1600" dirty="0" smtClean="0"/>
              <a:t>(OECD) </a:t>
            </a:r>
          </a:p>
          <a:p>
            <a:pPr lvl="2">
              <a:buFont typeface="Courier New" pitchFamily="49" charset="0"/>
              <a:buChar char="o"/>
            </a:pPr>
            <a:r>
              <a:rPr lang="cs-CZ" sz="1600" dirty="0"/>
              <a:t>Světová obchodní organizace </a:t>
            </a:r>
            <a:r>
              <a:rPr lang="cs-CZ" sz="1600" dirty="0" smtClean="0"/>
              <a:t> (WTO)</a:t>
            </a:r>
          </a:p>
          <a:p>
            <a:pPr lvl="1">
              <a:buFont typeface="Courier New" pitchFamily="49" charset="0"/>
              <a:buChar char="o"/>
            </a:pPr>
            <a:r>
              <a:rPr lang="cs-CZ" sz="2200" dirty="0"/>
              <a:t>S</a:t>
            </a:r>
            <a:r>
              <a:rPr lang="cs-CZ" sz="2200" dirty="0" smtClean="0"/>
              <a:t>větové trhy a finance</a:t>
            </a:r>
          </a:p>
          <a:p>
            <a:pPr lvl="1">
              <a:buFont typeface="Courier New" pitchFamily="49" charset="0"/>
              <a:buChar char="o"/>
            </a:pPr>
            <a:r>
              <a:rPr lang="cs-CZ" sz="2200" dirty="0"/>
              <a:t>M</a:t>
            </a:r>
            <a:r>
              <a:rPr lang="cs-CZ" sz="2200" dirty="0" smtClean="0"/>
              <a:t>ezinárodní dělba práce </a:t>
            </a:r>
          </a:p>
          <a:p>
            <a:endParaRPr lang="cs-CZ" dirty="0"/>
          </a:p>
        </p:txBody>
      </p:sp>
      <p:pic>
        <p:nvPicPr>
          <p:cNvPr id="4" name="Picture 2" descr="http://www.cestazkrize.cz/img/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060848"/>
            <a:ext cx="2809495" cy="2107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u="sng" dirty="0" smtClean="0"/>
              <a:t>Sféry hospodářství: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A) </a:t>
            </a:r>
            <a:r>
              <a:rPr lang="cs-CZ" u="sng" dirty="0" smtClean="0"/>
              <a:t>Výrobní sféra</a:t>
            </a:r>
          </a:p>
          <a:p>
            <a:r>
              <a:rPr lang="cs-CZ" sz="2000" dirty="0" smtClean="0"/>
              <a:t>Rozvojové </a:t>
            </a:r>
            <a:r>
              <a:rPr lang="cs-CZ" sz="2000" dirty="0" smtClean="0"/>
              <a:t>země (zaměstnanost)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1) </a:t>
            </a:r>
            <a:r>
              <a:rPr lang="cs-CZ" sz="2400" dirty="0" smtClean="0"/>
              <a:t>  </a:t>
            </a:r>
            <a:r>
              <a:rPr lang="cs-CZ" sz="2400" b="1" dirty="0" smtClean="0"/>
              <a:t>Primární sektor </a:t>
            </a:r>
            <a:r>
              <a:rPr lang="cs-CZ" sz="2400" dirty="0" smtClean="0"/>
              <a:t>(</a:t>
            </a:r>
            <a:r>
              <a:rPr lang="cs-CZ" sz="2400" dirty="0" err="1" smtClean="0"/>
              <a:t>primér</a:t>
            </a:r>
            <a:r>
              <a:rPr lang="cs-CZ" sz="2400" dirty="0" smtClean="0"/>
              <a:t>, prvovýroba) </a:t>
            </a:r>
          </a:p>
          <a:p>
            <a:pPr marL="1409700" lvl="2" indent="-609600">
              <a:lnSpc>
                <a:spcPct val="80000"/>
              </a:lnSpc>
              <a:buFont typeface="Courier New" pitchFamily="49" charset="0"/>
              <a:buChar char="o"/>
            </a:pPr>
            <a:r>
              <a:rPr lang="cs-CZ" sz="1600" dirty="0"/>
              <a:t>Z</a:t>
            </a:r>
            <a:r>
              <a:rPr lang="cs-CZ" sz="1600" dirty="0" smtClean="0"/>
              <a:t>emědělství</a:t>
            </a:r>
            <a:r>
              <a:rPr lang="cs-CZ" sz="1600" dirty="0"/>
              <a:t>, lesnictví, lov, rybolov, těžba</a:t>
            </a:r>
            <a:r>
              <a:rPr lang="cs-CZ" sz="1600" dirty="0" smtClean="0"/>
              <a:t>		</a:t>
            </a:r>
            <a:endParaRPr lang="cs-CZ" sz="2400" dirty="0" smtClean="0"/>
          </a:p>
          <a:p>
            <a:pPr marL="609600" indent="-609600">
              <a:lnSpc>
                <a:spcPct val="80000"/>
              </a:lnSpc>
              <a:buNone/>
            </a:pPr>
            <a:r>
              <a:rPr lang="cs-CZ" sz="2400" dirty="0" smtClean="0"/>
              <a:t>2)  </a:t>
            </a:r>
            <a:r>
              <a:rPr lang="cs-CZ" sz="2400" b="1" dirty="0"/>
              <a:t>Sekundární sektor </a:t>
            </a:r>
            <a:r>
              <a:rPr lang="cs-CZ" sz="2400" dirty="0"/>
              <a:t>(</a:t>
            </a:r>
            <a:r>
              <a:rPr lang="cs-CZ" sz="2400" dirty="0" err="1"/>
              <a:t>sekundér</a:t>
            </a:r>
            <a:r>
              <a:rPr lang="cs-CZ" sz="2400" dirty="0"/>
              <a:t>, druhovýroba)</a:t>
            </a:r>
          </a:p>
          <a:p>
            <a:pPr marL="1409700" lvl="2" indent="-609600">
              <a:lnSpc>
                <a:spcPct val="80000"/>
              </a:lnSpc>
              <a:buFont typeface="Courier New" pitchFamily="49" charset="0"/>
              <a:buChar char="o"/>
            </a:pPr>
            <a:r>
              <a:rPr lang="cs-CZ" sz="1600" dirty="0" smtClean="0"/>
              <a:t>Průmysl, doprava, stavebnictví</a:t>
            </a:r>
            <a:endParaRPr lang="cs-CZ" sz="1600" dirty="0"/>
          </a:p>
          <a:p>
            <a:pPr marL="609600" indent="-609600">
              <a:lnSpc>
                <a:spcPct val="80000"/>
              </a:lnSpc>
              <a:buNone/>
            </a:pPr>
            <a:endParaRPr lang="cs-CZ" dirty="0" smtClean="0"/>
          </a:p>
          <a:p>
            <a:pPr marL="609600" indent="-609600">
              <a:lnSpc>
                <a:spcPct val="80000"/>
              </a:lnSpc>
              <a:buNone/>
            </a:pPr>
            <a:r>
              <a:rPr lang="cs-CZ" dirty="0" smtClean="0"/>
              <a:t>B</a:t>
            </a:r>
            <a:r>
              <a:rPr lang="cs-CZ" dirty="0"/>
              <a:t>) </a:t>
            </a:r>
            <a:r>
              <a:rPr lang="cs-CZ" u="sng" dirty="0"/>
              <a:t>Nevýrobní </a:t>
            </a:r>
            <a:r>
              <a:rPr lang="cs-CZ" u="sng" dirty="0" smtClean="0"/>
              <a:t>sféra</a:t>
            </a:r>
          </a:p>
          <a:p>
            <a:pPr marL="609600" indent="-609600">
              <a:lnSpc>
                <a:spcPct val="80000"/>
              </a:lnSpc>
            </a:pPr>
            <a:r>
              <a:rPr lang="cs-CZ" sz="2000" dirty="0" smtClean="0"/>
              <a:t>Vyspělé </a:t>
            </a:r>
            <a:r>
              <a:rPr lang="cs-CZ" sz="2000" dirty="0" smtClean="0"/>
              <a:t>země </a:t>
            </a:r>
            <a:r>
              <a:rPr lang="cs-CZ" sz="2000" smtClean="0"/>
              <a:t>(zaměstnanost)</a:t>
            </a:r>
            <a:endParaRPr lang="cs-CZ" sz="2000" dirty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2400" dirty="0" smtClean="0"/>
              <a:t>	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2400" dirty="0" smtClean="0"/>
              <a:t>3) </a:t>
            </a:r>
            <a:r>
              <a:rPr lang="cs-CZ" sz="2400" b="1" dirty="0" smtClean="0"/>
              <a:t>Terciární sektor </a:t>
            </a:r>
            <a:r>
              <a:rPr lang="cs-CZ" sz="2400" dirty="0" smtClean="0"/>
              <a:t>(terciér, obslužná sféra)</a:t>
            </a:r>
          </a:p>
          <a:p>
            <a:pPr marL="1409700" lvl="2" indent="-609600">
              <a:lnSpc>
                <a:spcPct val="80000"/>
              </a:lnSpc>
              <a:buFont typeface="Courier New" pitchFamily="49" charset="0"/>
              <a:buChar char="o"/>
            </a:pPr>
            <a:r>
              <a:rPr lang="cs-CZ" sz="1600" dirty="0" smtClean="0"/>
              <a:t>Služby, nemocnice, kultura, cestovní ruch, úřady, vojsko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2400" dirty="0" smtClean="0"/>
              <a:t>	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2400" dirty="0" smtClean="0"/>
              <a:t>4) </a:t>
            </a:r>
            <a:r>
              <a:rPr lang="cs-CZ" sz="2400" b="1" dirty="0" smtClean="0"/>
              <a:t>Kvartérní sektor </a:t>
            </a:r>
            <a:r>
              <a:rPr lang="cs-CZ" sz="2400" dirty="0" smtClean="0"/>
              <a:t>(kvartér)</a:t>
            </a:r>
          </a:p>
          <a:p>
            <a:pPr marL="1409700" lvl="2" indent="-609600">
              <a:lnSpc>
                <a:spcPct val="80000"/>
              </a:lnSpc>
              <a:buFont typeface="Courier New" pitchFamily="49" charset="0"/>
              <a:buChar char="o"/>
            </a:pPr>
            <a:r>
              <a:rPr lang="cs-CZ" sz="1600" dirty="0" smtClean="0"/>
              <a:t>Věda a výzkum</a:t>
            </a:r>
            <a:endParaRPr lang="cs-CZ" sz="1600" dirty="0"/>
          </a:p>
        </p:txBody>
      </p:sp>
      <p:pic>
        <p:nvPicPr>
          <p:cNvPr id="4" name="Obrázek 3" descr="oil-mi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12014">
            <a:off x="6431695" y="871137"/>
            <a:ext cx="2303648" cy="1361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1-containers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4107">
            <a:off x="6479916" y="2435984"/>
            <a:ext cx="1943880" cy="1403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10127223-doctor-examining-young-patient-in-hospi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26495">
            <a:off x="6669702" y="3918903"/>
            <a:ext cx="1982949" cy="1323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microscope-scien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09488">
            <a:off x="6941710" y="5391778"/>
            <a:ext cx="1595669" cy="119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cs-CZ" sz="3600" b="1" u="sng" dirty="0" smtClean="0"/>
              <a:t>Základní hospodářské systémy současnosti:</a:t>
            </a:r>
            <a:r>
              <a:rPr lang="cs-CZ" b="1" u="sng" dirty="0" smtClean="0"/>
              <a:t/>
            </a:r>
            <a:br>
              <a:rPr lang="cs-CZ" b="1" u="sng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cs-CZ" dirty="0" smtClean="0"/>
          </a:p>
          <a:p>
            <a:pPr lvl="0"/>
            <a:r>
              <a:rPr lang="cs-CZ" sz="2800" u="sng" dirty="0" smtClean="0"/>
              <a:t>Centrálně </a:t>
            </a:r>
            <a:r>
              <a:rPr lang="cs-CZ" sz="2800" u="sng" dirty="0"/>
              <a:t>plánované hospodářství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 smtClean="0"/>
              <a:t>Ekonomika </a:t>
            </a:r>
            <a:r>
              <a:rPr lang="cs-CZ" sz="2400" dirty="0"/>
              <a:t>je řízena na základě centrálního </a:t>
            </a:r>
            <a:r>
              <a:rPr lang="cs-CZ" sz="2400" dirty="0" smtClean="0"/>
              <a:t>plánu daného státu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 smtClean="0"/>
              <a:t>Bývalé socialistické státy</a:t>
            </a:r>
            <a:endParaRPr lang="cs-CZ" sz="2400" dirty="0"/>
          </a:p>
          <a:p>
            <a:pPr lvl="0"/>
            <a:endParaRPr lang="cs-CZ" sz="2800" u="sng" dirty="0" smtClean="0"/>
          </a:p>
          <a:p>
            <a:pPr lvl="0"/>
            <a:r>
              <a:rPr lang="cs-CZ" sz="2800" u="sng" dirty="0" smtClean="0"/>
              <a:t>Tržní </a:t>
            </a:r>
            <a:r>
              <a:rPr lang="cs-CZ" sz="2800" u="sng" dirty="0"/>
              <a:t>hospodářství 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 smtClean="0"/>
              <a:t>Ekonomika koordinována trhem (nabídka a poptávka)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 smtClean="0"/>
              <a:t>Bez zásahu státu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 smtClean="0"/>
              <a:t>Západní Evropa</a:t>
            </a:r>
          </a:p>
          <a:p>
            <a:pPr marL="1009650" lvl="1" indent="-609600">
              <a:lnSpc>
                <a:spcPct val="80000"/>
              </a:lnSpc>
              <a:buFont typeface="Courier New" pitchFamily="49" charset="0"/>
              <a:buChar char="o"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b="1" u="sng" dirty="0" smtClean="0"/>
              <a:t>Základní hospodářské ukazatele:</a:t>
            </a:r>
            <a:br>
              <a:rPr lang="cs-CZ" b="1" u="sng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cs-CZ" b="1" dirty="0" smtClean="0"/>
              <a:t>HRUBÝ DOMÁCÍ PRODUKT (HDP)</a:t>
            </a:r>
            <a:endParaRPr lang="cs-CZ" dirty="0" smtClean="0"/>
          </a:p>
          <a:p>
            <a:pPr marL="1009650" lvl="1" indent="-609600">
              <a:lnSpc>
                <a:spcPct val="80000"/>
              </a:lnSpc>
            </a:pPr>
            <a:endParaRPr lang="cs-CZ" dirty="0" smtClean="0"/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Celková peněžní hodnota statků a služeb vytvořená za určité období (zpravidla 1 rok) na území určitého státu.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HDP na jednoho obyvatele </a:t>
            </a:r>
          </a:p>
          <a:p>
            <a:pPr lvl="2"/>
            <a:r>
              <a:rPr lang="cs-CZ" dirty="0"/>
              <a:t>V</a:t>
            </a:r>
            <a:r>
              <a:rPr lang="cs-CZ" dirty="0" smtClean="0"/>
              <a:t>elmi nízký – do 755 USD</a:t>
            </a:r>
          </a:p>
          <a:p>
            <a:pPr lvl="2"/>
            <a:r>
              <a:rPr lang="cs-CZ" dirty="0"/>
              <a:t>S</a:t>
            </a:r>
            <a:r>
              <a:rPr lang="cs-CZ" dirty="0" smtClean="0"/>
              <a:t>tředně nízký – 756 až 2995 USD</a:t>
            </a:r>
          </a:p>
          <a:p>
            <a:pPr lvl="2"/>
            <a:r>
              <a:rPr lang="cs-CZ" dirty="0"/>
              <a:t>S</a:t>
            </a:r>
            <a:r>
              <a:rPr lang="cs-CZ" dirty="0" smtClean="0"/>
              <a:t>tředně vysoký  - 2 996 až 9265 USD</a:t>
            </a:r>
          </a:p>
          <a:p>
            <a:pPr lvl="2"/>
            <a:r>
              <a:rPr lang="cs-CZ" dirty="0"/>
              <a:t>V</a:t>
            </a:r>
            <a:r>
              <a:rPr lang="cs-CZ" dirty="0" smtClean="0"/>
              <a:t>ysoký – 9266 a více USD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Rychlejší tempo růstu HDP než přírůstku obyvatelstva → zvyšování životní úrovně obyvatel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Tempo růstu vyjadřujeme jako poměr přírůstku HDP k HDP předcházejícího roku v %</a:t>
            </a:r>
          </a:p>
          <a:p>
            <a:pPr lvl="1">
              <a:buNone/>
            </a:pPr>
            <a:endParaRPr lang="cs-CZ" dirty="0" smtClean="0"/>
          </a:p>
          <a:p>
            <a:pPr lvl="0"/>
            <a:r>
              <a:rPr lang="cs-CZ" b="1" dirty="0" smtClean="0"/>
              <a:t>HRUBÝ NÁRODNÍ PRODUKT (HNP)</a:t>
            </a:r>
            <a:endParaRPr lang="cs-CZ" dirty="0" smtClean="0"/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S</a:t>
            </a:r>
            <a:r>
              <a:rPr lang="cs-CZ" dirty="0" smtClean="0"/>
              <a:t>ouhrn hodnot vytvořených národním kapitálem daného státu v 1 roce</a:t>
            </a:r>
          </a:p>
          <a:p>
            <a:pPr lvl="1"/>
            <a:endParaRPr lang="cs-CZ" sz="3300" b="1" dirty="0"/>
          </a:p>
          <a:p>
            <a:pPr lvl="0"/>
            <a:r>
              <a:rPr lang="cs-CZ" sz="3300" b="1" dirty="0" smtClean="0"/>
              <a:t>INDEX LIDSKÉHO ROZVOJE 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Vyjádření kvality lidského života, za pomoci porovnání údajů (chudobě, gramotnosti, vzdělání atd.)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Vypracovává OSN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indexem </a:t>
            </a:r>
            <a:r>
              <a:rPr lang="cs-CZ" dirty="0"/>
              <a:t>1,0 </a:t>
            </a:r>
            <a:r>
              <a:rPr lang="cs-CZ" dirty="0" smtClean="0"/>
              <a:t>(nejvíce) </a:t>
            </a:r>
            <a:r>
              <a:rPr lang="cs-CZ" dirty="0"/>
              <a:t>až 0,0 (</a:t>
            </a:r>
            <a:r>
              <a:rPr lang="cs-CZ" dirty="0" smtClean="0"/>
              <a:t>nejméně)</a:t>
            </a:r>
          </a:p>
          <a:p>
            <a:pPr>
              <a:buNone/>
            </a:pPr>
            <a:r>
              <a:rPr lang="cs-CZ" sz="4000" u="sng" dirty="0" smtClean="0"/>
              <a:t>Další:</a:t>
            </a:r>
          </a:p>
          <a:p>
            <a:pPr>
              <a:buNone/>
            </a:pPr>
            <a:endParaRPr lang="cs-CZ" sz="4000" u="sng" dirty="0" smtClean="0"/>
          </a:p>
          <a:p>
            <a:pPr lvl="0"/>
            <a:r>
              <a:rPr lang="cs-CZ" sz="3000" b="1" dirty="0" smtClean="0"/>
              <a:t>Obchodní bilance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 Rozdíl mezi objemem vývozů do zahraničí a dovozů v peněžním vyjádření (saldo)</a:t>
            </a:r>
          </a:p>
          <a:p>
            <a:pPr lvl="0"/>
            <a:r>
              <a:rPr lang="cs-CZ" sz="3000" b="1" dirty="0" smtClean="0"/>
              <a:t>Platební bilance 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 Shrnuje objem všech plateb do zahraničí a ze zahraničí</a:t>
            </a:r>
          </a:p>
          <a:p>
            <a:pPr lvl="0"/>
            <a:r>
              <a:rPr lang="cs-CZ" sz="3000" b="1" dirty="0" smtClean="0"/>
              <a:t>Míra nezaměstnanosti 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 Vypovídá o schopnosti národního hospodářství využívat ekonomické zdroje</a:t>
            </a:r>
          </a:p>
          <a:p>
            <a:pPr lvl="0"/>
            <a:r>
              <a:rPr lang="cs-CZ" sz="3000" b="1" dirty="0" smtClean="0"/>
              <a:t>Míra inflace 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Charakterizuje, nakolik je hospodářský vývoj spojen s nerovnováhami či stabilitou v peněžní oblasti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/>
              <a:t>Největší ekonomiky světa</a:t>
            </a:r>
            <a:endParaRPr lang="cs-CZ" dirty="0"/>
          </a:p>
        </p:txBody>
      </p:sp>
      <p:pic>
        <p:nvPicPr>
          <p:cNvPr id="4" name="Zástupný symbol pro obsah 3" descr="Světové ekonomik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124744"/>
            <a:ext cx="6120680" cy="4287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83768" y="5733256"/>
            <a:ext cx="4248150" cy="720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cs-CZ" dirty="0" smtClean="0"/>
              <a:t>Celkový </a:t>
            </a:r>
            <a:r>
              <a:rPr lang="cs-CZ" dirty="0"/>
              <a:t>HDP přepočtený </a:t>
            </a:r>
            <a:endParaRPr lang="cs-CZ" dirty="0" smtClean="0"/>
          </a:p>
          <a:p>
            <a:r>
              <a:rPr lang="cs-CZ" dirty="0" smtClean="0"/>
              <a:t>na paritu kupní síly, v bilionech USD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6453336"/>
            <a:ext cx="33986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/>
              <a:t>*Parita kupní síly - vyjádření</a:t>
            </a:r>
            <a:r>
              <a:rPr lang="cs-CZ" sz="1050" dirty="0"/>
              <a:t> kupní síly porovnávaných měn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Největší ekonomiky světa</a:t>
            </a:r>
            <a:endParaRPr lang="cs-CZ" dirty="0"/>
          </a:p>
        </p:txBody>
      </p:sp>
      <p:pic>
        <p:nvPicPr>
          <p:cNvPr id="24578" name="Picture 2" descr="File:Map of GDP(PPP)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7620000" cy="391477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331640" y="4581128"/>
            <a:ext cx="57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V mld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r>
              <a:rPr lang="cs-CZ" dirty="0" smtClean="0"/>
              <a:t>Nejbohatší státy světa</a:t>
            </a:r>
            <a:endParaRPr lang="cs-CZ" dirty="0"/>
          </a:p>
        </p:txBody>
      </p:sp>
      <p:pic>
        <p:nvPicPr>
          <p:cNvPr id="4" name="Zástupný symbol pro obsah 3" descr="GDP Per Capita P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052736"/>
            <a:ext cx="5727299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59832" y="5733256"/>
            <a:ext cx="3024188" cy="792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cs-CZ" dirty="0">
                <a:solidFill>
                  <a:schemeClr val="dk1"/>
                </a:solidFill>
              </a:rPr>
              <a:t>HDP v USD na 1 </a:t>
            </a:r>
            <a:r>
              <a:rPr lang="cs-CZ" dirty="0" smtClean="0">
                <a:solidFill>
                  <a:schemeClr val="dk1"/>
                </a:solidFill>
              </a:rPr>
              <a:t>obyvatele</a:t>
            </a:r>
            <a:r>
              <a:rPr lang="cs-CZ" dirty="0" smtClean="0"/>
              <a:t>, </a:t>
            </a:r>
          </a:p>
          <a:p>
            <a:pPr algn="ctr"/>
            <a:r>
              <a:rPr lang="cs-CZ" dirty="0" smtClean="0"/>
              <a:t>v tisících USD</a:t>
            </a:r>
            <a:endParaRPr lang="cs-CZ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Nejbohatší státy světa</a:t>
            </a:r>
            <a:endParaRPr lang="cs-CZ" dirty="0"/>
          </a:p>
        </p:txBody>
      </p:sp>
      <p:pic>
        <p:nvPicPr>
          <p:cNvPr id="22530" name="Picture 2" descr="C:\Users\Singer\Desktop\Bez názvu.png"/>
          <p:cNvPicPr>
            <a:picLocks noChangeAspect="1" noChangeArrowheads="1"/>
          </p:cNvPicPr>
          <p:nvPr/>
        </p:nvPicPr>
        <p:blipFill>
          <a:blip r:embed="rId2" cstate="print"/>
          <a:srcRect r="18161" b="41446"/>
          <a:stretch>
            <a:fillRect/>
          </a:stretch>
        </p:blipFill>
        <p:spPr bwMode="auto">
          <a:xfrm>
            <a:off x="683568" y="1772816"/>
            <a:ext cx="792503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F635AD3BA2CF44A3B9B86DC2AD9EC1" ma:contentTypeVersion="1" ma:contentTypeDescription="Vytvoří nový dokument" ma:contentTypeScope="" ma:versionID="8f7326285afd49f5ef5002430cc49389">
  <xsd:schema xmlns:xsd="http://www.w3.org/2001/XMLSchema" xmlns:xs="http://www.w3.org/2001/XMLSchema" xmlns:p="http://schemas.microsoft.com/office/2006/metadata/properties" xmlns:ns2="739c032b-a5be-4b43-b007-0b056e5ef5b0" targetNamespace="http://schemas.microsoft.com/office/2006/metadata/properties" ma:root="true" ma:fieldsID="5f670596faa504749097f9c31e0ae072" ns2:_="">
    <xsd:import namespace="739c032b-a5be-4b43-b007-0b056e5ef5b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c032b-a5be-4b43-b007-0b056e5ef5b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39c032b-a5be-4b43-b007-0b056e5ef5b0">2QZ4H56NJ3VP-63-1659</_dlc_DocId>
    <_dlc_DocIdUrl xmlns="739c032b-a5be-4b43-b007-0b056e5ef5b0">
      <Url>https://sharepoint.postupicka.cz/seminar4/_layouts/DocIdRedir.aspx?ID=2QZ4H56NJ3VP-63-1659</Url>
      <Description>2QZ4H56NJ3VP-63-1659</Description>
    </_dlc_DocIdUrl>
  </documentManagement>
</p:properties>
</file>

<file path=customXml/itemProps1.xml><?xml version="1.0" encoding="utf-8"?>
<ds:datastoreItem xmlns:ds="http://schemas.openxmlformats.org/officeDocument/2006/customXml" ds:itemID="{446292A7-6190-4EC8-9511-DBB254C327CE}"/>
</file>

<file path=customXml/itemProps2.xml><?xml version="1.0" encoding="utf-8"?>
<ds:datastoreItem xmlns:ds="http://schemas.openxmlformats.org/officeDocument/2006/customXml" ds:itemID="{C40BEFDA-06B4-418A-80FD-710176C09538}"/>
</file>

<file path=customXml/itemProps3.xml><?xml version="1.0" encoding="utf-8"?>
<ds:datastoreItem xmlns:ds="http://schemas.openxmlformats.org/officeDocument/2006/customXml" ds:itemID="{F245574F-2C58-4FDA-8A23-C678F5EF8A6C}"/>
</file>

<file path=customXml/itemProps4.xml><?xml version="1.0" encoding="utf-8"?>
<ds:datastoreItem xmlns:ds="http://schemas.openxmlformats.org/officeDocument/2006/customXml" ds:itemID="{A479CC7F-3623-4D9D-9DB9-F1174D7DD366}"/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244</Words>
  <Application>Microsoft Office PowerPoint</Application>
  <PresentationFormat>Předvádění na obrazovce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Světové hospodářství</vt:lpstr>
      <vt:lpstr>Prezentace aplikace PowerPoint</vt:lpstr>
      <vt:lpstr>Sféry hospodářství:</vt:lpstr>
      <vt:lpstr>Základní hospodářské systémy současnosti: </vt:lpstr>
      <vt:lpstr>Základní hospodářské ukazatele: </vt:lpstr>
      <vt:lpstr>Největší ekonomiky světa</vt:lpstr>
      <vt:lpstr>Největší ekonomiky světa</vt:lpstr>
      <vt:lpstr>Nejbohatší státy světa</vt:lpstr>
      <vt:lpstr>Nejbohatší státy světa</vt:lpstr>
      <vt:lpstr>Úroveň lidského života</vt:lpstr>
      <vt:lpstr>Úroveň lidského života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Světové hospodářství</dc:title>
  <dc:creator>Singer</dc:creator>
  <cp:lastModifiedBy>Beranová, Dana</cp:lastModifiedBy>
  <cp:revision>33</cp:revision>
  <dcterms:created xsi:type="dcterms:W3CDTF">2012-12-13T16:20:19Z</dcterms:created>
  <dcterms:modified xsi:type="dcterms:W3CDTF">2012-12-17T12:11:59Z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0x010100E0F635AD3BA2CF44A3B9B86DC2AD9EC1</vt:lpwstr>
  </property>
  <property fmtid="{D5CDD505-2E9C-101B-9397-08002B2CF9AE}" pid="3" name="_dlc_DocIdItemGuid">
    <vt:lpwstr>571980ae-5e43-4fe5-bc92-959bb0909faa</vt:lpwstr>
  </property>
</Properties>
</file>