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23E2-19A8-4572-BD27-C4158A2CF35C}" type="datetimeFigureOut">
              <a:rPr lang="en-US" smtClean="0"/>
              <a:t>12/13/2012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EE155-8A83-4198-A15A-36DFBA76070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23E2-19A8-4572-BD27-C4158A2CF35C}" type="datetimeFigureOut">
              <a:rPr lang="en-US" smtClean="0"/>
              <a:t>12/13/2012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EE155-8A83-4198-A15A-36DFBA760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23E2-19A8-4572-BD27-C4158A2CF35C}" type="datetimeFigureOut">
              <a:rPr lang="en-US" smtClean="0"/>
              <a:t>12/13/2012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EE155-8A83-4198-A15A-36DFBA760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23E2-19A8-4572-BD27-C4158A2CF35C}" type="datetimeFigureOut">
              <a:rPr lang="en-US" smtClean="0"/>
              <a:t>12/13/2012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EE155-8A83-4198-A15A-36DFBA7607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23E2-19A8-4572-BD27-C4158A2CF35C}" type="datetimeFigureOut">
              <a:rPr lang="en-US" smtClean="0"/>
              <a:t>12/13/2012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EE155-8A83-4198-A15A-36DFBA760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23E2-19A8-4572-BD27-C4158A2CF35C}" type="datetimeFigureOut">
              <a:rPr lang="en-US" smtClean="0"/>
              <a:t>12/13/2012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EE155-8A83-4198-A15A-36DFBA760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23E2-19A8-4572-BD27-C4158A2CF35C}" type="datetimeFigureOut">
              <a:rPr lang="en-US" smtClean="0"/>
              <a:t>12/13/2012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EE155-8A83-4198-A15A-36DFBA760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23E2-19A8-4572-BD27-C4158A2CF35C}" type="datetimeFigureOut">
              <a:rPr lang="en-US" smtClean="0"/>
              <a:t>12/13/2012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EE155-8A83-4198-A15A-36DFBA760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23E2-19A8-4572-BD27-C4158A2CF35C}" type="datetimeFigureOut">
              <a:rPr lang="en-US" smtClean="0"/>
              <a:t>12/13/2012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EE155-8A83-4198-A15A-36DFBA760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23E2-19A8-4572-BD27-C4158A2CF35C}" type="datetimeFigureOut">
              <a:rPr lang="en-US" smtClean="0"/>
              <a:t>12/13/2012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EE155-8A83-4198-A15A-36DFBA760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23E2-19A8-4572-BD27-C4158A2CF35C}" type="datetimeFigureOut">
              <a:rPr lang="en-US" smtClean="0"/>
              <a:t>12/13/2012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EE155-8A83-4198-A15A-36DFBA7607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95BF23E2-19A8-4572-BD27-C4158A2CF35C}" type="datetimeFigureOut">
              <a:rPr lang="en-US" smtClean="0"/>
              <a:t>12/13/2012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2D6EE155-8A83-4198-A15A-36DFBA76070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//upload.wikimedia.org/wikipedia/en/8/8d/JRRT_logo.svg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//upload.wikimedia.org/wikipedia/commons/8/8b/Dan_Brown_bookjacket_cropped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//upload.wikimedia.org/wikipedia/commons/b/be/Dan_brown_signature.svg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/>
          <a:lstStyle/>
          <a:p>
            <a:r>
              <a:rPr lang="cs-CZ" sz="5400" b="1" dirty="0" smtClean="0"/>
              <a:t>MY FAVOURITE BRITISH AND AMERICAN AUTHOR</a:t>
            </a:r>
            <a:endParaRPr lang="en-US" sz="5400" b="1" dirty="0"/>
          </a:p>
        </p:txBody>
      </p:sp>
      <p:pic>
        <p:nvPicPr>
          <p:cNvPr id="1026" name="Picture 2" descr="http://images.smh.com.au/ftsmh/ffximage/2009/09/12/dan_brown_narrowweb__300x420,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44876"/>
            <a:ext cx="2581193" cy="361367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images.elephantjournal.com/wp-content/uploads/2011/08/John-Ronald-Reuel-Tolkien-1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807717"/>
            <a:ext cx="4752528" cy="320830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5724128" y="6058547"/>
            <a:ext cx="1349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J.R.R. Tolkien</a:t>
            </a:r>
            <a:endParaRPr lang="en-US" dirty="0"/>
          </a:p>
        </p:txBody>
      </p:sp>
      <p:sp>
        <p:nvSpPr>
          <p:cNvPr id="5" name="TextovéPole 4"/>
          <p:cNvSpPr txBox="1"/>
          <p:nvPr/>
        </p:nvSpPr>
        <p:spPr>
          <a:xfrm>
            <a:off x="1484960" y="6165304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Dan Brown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17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924800" cy="1143000"/>
          </a:xfrm>
        </p:spPr>
        <p:txBody>
          <a:bodyPr/>
          <a:lstStyle/>
          <a:p>
            <a:pPr algn="ctr"/>
            <a:r>
              <a:rPr lang="cs-CZ" sz="2000" b="1" dirty="0" err="1" smtClean="0"/>
              <a:t>British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author</a:t>
            </a:r>
            <a:r>
              <a:rPr lang="cs-CZ" b="1" dirty="0" smtClean="0"/>
              <a:t>: </a:t>
            </a:r>
            <a:r>
              <a:rPr lang="en-US" b="1" u="sng" dirty="0" smtClean="0"/>
              <a:t>John </a:t>
            </a:r>
            <a:r>
              <a:rPr lang="en-US" b="1" u="sng" dirty="0" err="1" smtClean="0"/>
              <a:t>ronald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reuel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tolkien</a:t>
            </a:r>
            <a:endParaRPr lang="en-US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cs-CZ" dirty="0" smtClean="0"/>
              <a:t>(</a:t>
            </a:r>
            <a:r>
              <a:rPr lang="en-US" dirty="0" smtClean="0"/>
              <a:t>3 </a:t>
            </a:r>
            <a:r>
              <a:rPr lang="en-US" dirty="0"/>
              <a:t>January 1892 – 2 September 1973</a:t>
            </a:r>
            <a:r>
              <a:rPr lang="en-US" dirty="0" smtClean="0"/>
              <a:t>)</a:t>
            </a:r>
            <a:endParaRPr lang="cs-CZ" dirty="0" smtClean="0"/>
          </a:p>
          <a:p>
            <a:pPr algn="just"/>
            <a:r>
              <a:rPr lang="en-US" dirty="0" smtClean="0"/>
              <a:t>English writer, poet, </a:t>
            </a:r>
            <a:r>
              <a:rPr lang="cs-CZ" dirty="0" smtClean="0"/>
              <a:t>philologist, university professor</a:t>
            </a:r>
          </a:p>
          <a:p>
            <a:pPr algn="just"/>
            <a:r>
              <a:rPr lang="cs-CZ" dirty="0" smtClean="0"/>
              <a:t>A</a:t>
            </a:r>
            <a:r>
              <a:rPr lang="en-GB" dirty="0" err="1" smtClean="0"/>
              <a:t>uthor</a:t>
            </a:r>
            <a:r>
              <a:rPr lang="en-GB" dirty="0" smtClean="0"/>
              <a:t> </a:t>
            </a:r>
            <a:r>
              <a:rPr lang="en-GB" dirty="0"/>
              <a:t>of the high fantasy works </a:t>
            </a:r>
            <a:r>
              <a:rPr lang="cs-CZ" dirty="0" smtClean="0"/>
              <a:t>(</a:t>
            </a:r>
            <a:r>
              <a:rPr lang="en-GB" dirty="0"/>
              <a:t>The Hobbit, The Lord of the Rings trilogy or The </a:t>
            </a:r>
            <a:r>
              <a:rPr lang="en-GB" dirty="0" smtClean="0"/>
              <a:t>Silmarillion</a:t>
            </a:r>
            <a:r>
              <a:rPr lang="cs-CZ" dirty="0" smtClean="0"/>
              <a:t>)</a:t>
            </a:r>
          </a:p>
          <a:p>
            <a:pPr algn="just"/>
            <a:r>
              <a:rPr lang="en-US" dirty="0" smtClean="0"/>
              <a:t>German ancestors - tolkkühn („bloodhardy“) </a:t>
            </a:r>
            <a:r>
              <a:rPr lang="en-US" dirty="0" smtClean="0">
                <a:latin typeface="Times New Roman"/>
                <a:cs typeface="Times New Roman"/>
              </a:rPr>
              <a:t>→ Tolkien</a:t>
            </a:r>
          </a:p>
          <a:p>
            <a:pPr algn="just"/>
            <a:r>
              <a:rPr lang="en-US" dirty="0" smtClean="0">
                <a:latin typeface="Times New Roman"/>
                <a:cs typeface="Times New Roman"/>
              </a:rPr>
              <a:t>Born in South Africa (Bloemfontein), parents Arthur and Mabel, younger brother Hilary</a:t>
            </a:r>
          </a:p>
          <a:p>
            <a:pPr algn="just"/>
            <a:r>
              <a:rPr lang="en-US" dirty="0" smtClean="0">
                <a:latin typeface="Times New Roman"/>
                <a:cs typeface="Times New Roman"/>
              </a:rPr>
              <a:t>Accident with a spider – inspiration, influence</a:t>
            </a:r>
            <a:r>
              <a:rPr lang="cs-CZ" dirty="0" smtClean="0">
                <a:latin typeface="Times New Roman"/>
                <a:cs typeface="Times New Roman"/>
              </a:rPr>
              <a:t>?</a:t>
            </a:r>
            <a:endParaRPr lang="cs-CZ" dirty="0" smtClean="0">
              <a:latin typeface="Times New Roman"/>
              <a:cs typeface="Times New Roman"/>
            </a:endParaRPr>
          </a:p>
          <a:p>
            <a:pPr algn="just"/>
            <a:r>
              <a:rPr lang="en-US" dirty="0" smtClean="0">
                <a:latin typeface="Times New Roman"/>
                <a:cs typeface="Times New Roman"/>
              </a:rPr>
              <a:t>Father‘s death,  moving back to the UK (Birmingham)</a:t>
            </a:r>
          </a:p>
          <a:p>
            <a:pPr algn="just"/>
            <a:r>
              <a:rPr lang="en-US" dirty="0" smtClean="0">
                <a:latin typeface="Times New Roman"/>
                <a:cs typeface="Times New Roman"/>
              </a:rPr>
              <a:t>Mother‘s death – foster care 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2050" name="Picture 2" descr="File:JRRT logo.sv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960575"/>
            <a:ext cx="1524000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82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000" b="1" dirty="0" err="1"/>
              <a:t>British</a:t>
            </a:r>
            <a:r>
              <a:rPr lang="cs-CZ" sz="2000" b="1" dirty="0"/>
              <a:t> </a:t>
            </a:r>
            <a:r>
              <a:rPr lang="cs-CZ" sz="2000" b="1" dirty="0" err="1"/>
              <a:t>author</a:t>
            </a:r>
            <a:r>
              <a:rPr lang="cs-CZ" b="1" dirty="0"/>
              <a:t>: </a:t>
            </a:r>
            <a:r>
              <a:rPr lang="en-US" b="1" u="sng" dirty="0" smtClean="0"/>
              <a:t>J</a:t>
            </a:r>
            <a:r>
              <a:rPr lang="cs-CZ" b="1" u="sng" dirty="0" smtClean="0"/>
              <a:t>.</a:t>
            </a:r>
            <a:r>
              <a:rPr lang="en-US" b="1" u="sng" dirty="0" smtClean="0"/>
              <a:t> r</a:t>
            </a:r>
            <a:r>
              <a:rPr lang="cs-CZ" b="1" u="sng" dirty="0" smtClean="0"/>
              <a:t>.</a:t>
            </a:r>
            <a:r>
              <a:rPr lang="en-US" b="1" u="sng" dirty="0" smtClean="0"/>
              <a:t> r</a:t>
            </a:r>
            <a:r>
              <a:rPr lang="cs-CZ" b="1" u="sng" dirty="0" smtClean="0"/>
              <a:t>.</a:t>
            </a:r>
            <a:r>
              <a:rPr lang="en-US" b="1" u="sng" dirty="0" smtClean="0"/>
              <a:t> </a:t>
            </a:r>
            <a:r>
              <a:rPr lang="en-US" b="1" u="sng" dirty="0" err="1"/>
              <a:t>tolkien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09600" y="1628800"/>
            <a:ext cx="5186536" cy="40862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Early age – interested in languages, created his own</a:t>
            </a:r>
          </a:p>
          <a:p>
            <a:pPr algn="just"/>
            <a:r>
              <a:rPr lang="en-US" dirty="0" smtClean="0"/>
              <a:t>King Edward‘s School, then Exeter College (English Language and Literature) – graduated with first class </a:t>
            </a:r>
            <a:r>
              <a:rPr lang="en-US" dirty="0" err="1" smtClean="0"/>
              <a:t>honours</a:t>
            </a:r>
            <a:endParaRPr lang="en-US" dirty="0" smtClean="0"/>
          </a:p>
          <a:p>
            <a:pPr algn="just"/>
            <a:r>
              <a:rPr lang="en-US" dirty="0" smtClean="0"/>
              <a:t>World War I – pilot, at the Somme</a:t>
            </a:r>
          </a:p>
          <a:p>
            <a:pPr algn="just"/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 err="1"/>
              <a:t>War</a:t>
            </a:r>
            <a:r>
              <a:rPr lang="cs-CZ" dirty="0"/>
              <a:t> – </a:t>
            </a:r>
            <a:r>
              <a:rPr lang="cs-CZ" dirty="0" err="1"/>
              <a:t>academic</a:t>
            </a:r>
            <a:r>
              <a:rPr lang="cs-CZ" dirty="0"/>
              <a:t> </a:t>
            </a:r>
            <a:r>
              <a:rPr lang="cs-CZ" dirty="0" err="1"/>
              <a:t>career</a:t>
            </a:r>
            <a:r>
              <a:rPr lang="cs-CZ" dirty="0"/>
              <a:t>, </a:t>
            </a:r>
            <a:r>
              <a:rPr lang="en-GB" dirty="0"/>
              <a:t>Oxford English Dictionary</a:t>
            </a:r>
            <a:r>
              <a:rPr lang="cs-CZ" dirty="0"/>
              <a:t> (</a:t>
            </a:r>
            <a:r>
              <a:rPr lang="en-US" dirty="0"/>
              <a:t>history and etymology of words of Germanic origin beginning with the letter W</a:t>
            </a:r>
            <a:r>
              <a:rPr lang="cs-CZ" dirty="0"/>
              <a:t>), </a:t>
            </a:r>
            <a:r>
              <a:rPr lang="cs-CZ" dirty="0" err="1"/>
              <a:t>translations</a:t>
            </a:r>
            <a:r>
              <a:rPr lang="cs-CZ" dirty="0"/>
              <a:t> (</a:t>
            </a:r>
            <a:r>
              <a:rPr lang="cs-CZ" dirty="0" err="1"/>
              <a:t>e.g</a:t>
            </a:r>
            <a:r>
              <a:rPr lang="cs-CZ" dirty="0"/>
              <a:t>. Sir </a:t>
            </a:r>
            <a:r>
              <a:rPr lang="cs-CZ" dirty="0" err="1"/>
              <a:t>Gawain</a:t>
            </a:r>
            <a:r>
              <a:rPr lang="cs-CZ" dirty="0"/>
              <a:t> and </a:t>
            </a:r>
            <a:r>
              <a:rPr lang="cs-CZ" dirty="0" err="1"/>
              <a:t>the</a:t>
            </a:r>
            <a:r>
              <a:rPr lang="cs-CZ" dirty="0"/>
              <a:t> Green </a:t>
            </a:r>
            <a:r>
              <a:rPr lang="cs-CZ" dirty="0" err="1"/>
              <a:t>Knight</a:t>
            </a:r>
            <a:r>
              <a:rPr lang="cs-CZ" dirty="0"/>
              <a:t>)</a:t>
            </a:r>
          </a:p>
          <a:p>
            <a:pPr algn="just"/>
            <a:r>
              <a:rPr lang="cs-CZ" dirty="0" err="1" smtClean="0"/>
              <a:t>Lecture</a:t>
            </a:r>
            <a:r>
              <a:rPr lang="cs-CZ" dirty="0" smtClean="0"/>
              <a:t> </a:t>
            </a:r>
            <a:r>
              <a:rPr lang="cs-CZ" dirty="0">
                <a:latin typeface="Times New Roman"/>
                <a:cs typeface="Times New Roman"/>
              </a:rPr>
              <a:t>→</a:t>
            </a:r>
            <a:r>
              <a:rPr lang="cs-CZ" dirty="0" smtClean="0"/>
              <a:t> </a:t>
            </a:r>
            <a:r>
              <a:rPr lang="cs-CZ" dirty="0" err="1" smtClean="0"/>
              <a:t>Beowulf</a:t>
            </a:r>
            <a:r>
              <a:rPr lang="cs-CZ" dirty="0" smtClean="0"/>
              <a:t>: </a:t>
            </a:r>
            <a:r>
              <a:rPr lang="cs-CZ" dirty="0" err="1" smtClean="0"/>
              <a:t>Monsters</a:t>
            </a:r>
            <a:r>
              <a:rPr lang="cs-CZ" dirty="0" smtClean="0"/>
              <a:t> and </a:t>
            </a:r>
            <a:r>
              <a:rPr lang="cs-CZ" dirty="0" err="1" smtClean="0"/>
              <a:t>Critics</a:t>
            </a:r>
            <a:endParaRPr lang="cs-CZ" dirty="0" smtClean="0"/>
          </a:p>
          <a:p>
            <a:pPr algn="just"/>
            <a:r>
              <a:rPr lang="cs-CZ" dirty="0" err="1" smtClean="0"/>
              <a:t>Internationally</a:t>
            </a:r>
            <a:r>
              <a:rPr lang="cs-CZ" dirty="0" smtClean="0"/>
              <a:t> </a:t>
            </a:r>
            <a:r>
              <a:rPr lang="cs-CZ" dirty="0" err="1" smtClean="0"/>
              <a:t>respected</a:t>
            </a:r>
            <a:r>
              <a:rPr lang="cs-CZ" dirty="0" smtClean="0"/>
              <a:t> </a:t>
            </a:r>
            <a:r>
              <a:rPr lang="cs-CZ" dirty="0" err="1" smtClean="0"/>
              <a:t>linguistic</a:t>
            </a:r>
            <a:r>
              <a:rPr lang="cs-CZ" dirty="0" smtClean="0"/>
              <a:t> expert</a:t>
            </a:r>
          </a:p>
          <a:p>
            <a:pPr algn="just"/>
            <a:r>
              <a:rPr lang="cs-CZ" dirty="0" err="1" smtClean="0"/>
              <a:t>Wife</a:t>
            </a:r>
            <a:r>
              <a:rPr lang="cs-CZ" dirty="0" smtClean="0"/>
              <a:t> Edith Mary </a:t>
            </a:r>
            <a:r>
              <a:rPr lang="cs-CZ" dirty="0" err="1" smtClean="0"/>
              <a:t>Bratt</a:t>
            </a:r>
            <a:r>
              <a:rPr lang="cs-CZ" dirty="0" smtClean="0"/>
              <a:t>, 4 </a:t>
            </a:r>
            <a:r>
              <a:rPr lang="cs-CZ" dirty="0" err="1" smtClean="0"/>
              <a:t>children</a:t>
            </a:r>
            <a:r>
              <a:rPr lang="cs-CZ" dirty="0" smtClean="0"/>
              <a:t> (John, Michael, Christopher and Priscilla)</a:t>
            </a:r>
            <a:endParaRPr lang="cs-CZ" dirty="0"/>
          </a:p>
          <a:p>
            <a:endParaRPr lang="en-US" dirty="0"/>
          </a:p>
        </p:txBody>
      </p:sp>
      <p:pic>
        <p:nvPicPr>
          <p:cNvPr id="3074" name="Picture 2" descr="http://www.xtimeline.com/__UserPic_Large/5972/ELT20080308023008152755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4831" y="2132856"/>
            <a:ext cx="2512667" cy="289595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384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000" b="1" dirty="0" err="1"/>
              <a:t>British</a:t>
            </a:r>
            <a:r>
              <a:rPr lang="cs-CZ" sz="2000" b="1" dirty="0"/>
              <a:t> </a:t>
            </a:r>
            <a:r>
              <a:rPr lang="cs-CZ" sz="2000" b="1" dirty="0" err="1"/>
              <a:t>author</a:t>
            </a:r>
            <a:r>
              <a:rPr lang="cs-CZ" sz="2000" b="1" dirty="0"/>
              <a:t>: </a:t>
            </a:r>
            <a:r>
              <a:rPr lang="en-US" b="1" u="sng" dirty="0"/>
              <a:t>J</a:t>
            </a:r>
            <a:r>
              <a:rPr lang="cs-CZ" b="1" u="sng" dirty="0"/>
              <a:t>.</a:t>
            </a:r>
            <a:r>
              <a:rPr lang="en-US" b="1" u="sng" dirty="0"/>
              <a:t> r</a:t>
            </a:r>
            <a:r>
              <a:rPr lang="cs-CZ" b="1" u="sng" dirty="0"/>
              <a:t>.</a:t>
            </a:r>
            <a:r>
              <a:rPr lang="en-US" b="1" u="sng" dirty="0"/>
              <a:t> r</a:t>
            </a:r>
            <a:r>
              <a:rPr lang="cs-CZ" b="1" u="sng" dirty="0"/>
              <a:t>.</a:t>
            </a:r>
            <a:r>
              <a:rPr lang="en-US" b="1" u="sng" dirty="0"/>
              <a:t> </a:t>
            </a:r>
            <a:r>
              <a:rPr lang="en-US" b="1" u="sng" dirty="0" err="1"/>
              <a:t>tolkien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u="sng" dirty="0" err="1" smtClean="0"/>
              <a:t>The</a:t>
            </a:r>
            <a:r>
              <a:rPr lang="cs-CZ" b="1" u="sng" dirty="0" smtClean="0"/>
              <a:t> Lord </a:t>
            </a:r>
            <a:r>
              <a:rPr lang="cs-CZ" b="1" u="sng" dirty="0" err="1" smtClean="0"/>
              <a:t>of</a:t>
            </a:r>
            <a:r>
              <a:rPr lang="cs-CZ" b="1" u="sng" dirty="0" smtClean="0"/>
              <a:t> </a:t>
            </a:r>
            <a:r>
              <a:rPr lang="cs-CZ" b="1" u="sng" dirty="0" err="1" smtClean="0"/>
              <a:t>the</a:t>
            </a:r>
            <a:r>
              <a:rPr lang="cs-CZ" b="1" u="sng" dirty="0" smtClean="0"/>
              <a:t> </a:t>
            </a:r>
            <a:r>
              <a:rPr lang="cs-CZ" b="1" u="sng" dirty="0" err="1" smtClean="0"/>
              <a:t>Rings</a:t>
            </a:r>
            <a:endParaRPr lang="cs-CZ" b="1" u="sng" dirty="0" smtClean="0"/>
          </a:p>
          <a:p>
            <a:r>
              <a:rPr lang="en-US" dirty="0" smtClean="0"/>
              <a:t>Best-known work, trilogy written 1937-1949, one of the bestselling novels ever</a:t>
            </a:r>
          </a:p>
          <a:p>
            <a:r>
              <a:rPr lang="en-GB" dirty="0" smtClean="0"/>
              <a:t>The </a:t>
            </a:r>
            <a:r>
              <a:rPr lang="en-GB" dirty="0"/>
              <a:t>Fellowship of the Ring, The Two Towers and The Return of the </a:t>
            </a:r>
            <a:r>
              <a:rPr lang="en-GB" dirty="0" smtClean="0"/>
              <a:t>King</a:t>
            </a:r>
            <a:endParaRPr lang="cs-CZ" dirty="0" smtClean="0"/>
          </a:p>
          <a:p>
            <a:r>
              <a:rPr lang="en-US" dirty="0" smtClean="0"/>
              <a:t>Should have been a fictional mythology of England</a:t>
            </a:r>
          </a:p>
          <a:p>
            <a:r>
              <a:rPr lang="en-US" dirty="0" smtClean="0"/>
              <a:t>Also made into films (directed by Peter Jackson</a:t>
            </a:r>
            <a:r>
              <a:rPr lang="cs-CZ" dirty="0" smtClean="0"/>
              <a:t>)</a:t>
            </a:r>
            <a:endParaRPr lang="cs-CZ" dirty="0" smtClean="0"/>
          </a:p>
          <a:p>
            <a:r>
              <a:rPr lang="en-US" dirty="0" smtClean="0"/>
              <a:t>Epic struggle between Good and Evil, a journey to destroy the One Ring, many characters, complicated plot</a:t>
            </a:r>
          </a:p>
          <a:p>
            <a:r>
              <a:rPr lang="en-US" dirty="0" smtClean="0"/>
              <a:t>Main characters: Frodo Baggins, Gandalf (the Grey/the White), Aragorn, </a:t>
            </a:r>
            <a:r>
              <a:rPr lang="en-US" dirty="0" err="1" smtClean="0"/>
              <a:t>Samwise</a:t>
            </a:r>
            <a:r>
              <a:rPr lang="en-US" dirty="0" smtClean="0"/>
              <a:t> </a:t>
            </a:r>
            <a:r>
              <a:rPr lang="en-US" dirty="0" err="1" smtClean="0"/>
              <a:t>Gamgee</a:t>
            </a:r>
            <a:r>
              <a:rPr lang="en-US" dirty="0" smtClean="0"/>
              <a:t>, Gollum </a:t>
            </a:r>
            <a:r>
              <a:rPr lang="cs-CZ" dirty="0" smtClean="0"/>
              <a:t>…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dirty="0" smtClean="0"/>
          </a:p>
          <a:p>
            <a:endParaRPr lang="en-US" dirty="0"/>
          </a:p>
        </p:txBody>
      </p:sp>
      <p:pic>
        <p:nvPicPr>
          <p:cNvPr id="4098" name="Picture 2" descr="http://insidepulse.com/wp-content/uploads/2012/09/lot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941168"/>
            <a:ext cx="2088232" cy="156617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0428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000" b="1" dirty="0" err="1" smtClean="0"/>
              <a:t>American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author</a:t>
            </a:r>
            <a:r>
              <a:rPr lang="cs-CZ" b="1" dirty="0" smtClean="0"/>
              <a:t>: </a:t>
            </a:r>
            <a:r>
              <a:rPr lang="cs-CZ" b="1" u="sng" dirty="0" smtClean="0"/>
              <a:t>Dan Brown</a:t>
            </a:r>
            <a:endParaRPr lang="en-US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09600" y="1700808"/>
            <a:ext cx="5186536" cy="4014192"/>
          </a:xfrm>
        </p:spPr>
        <p:txBody>
          <a:bodyPr/>
          <a:lstStyle/>
          <a:p>
            <a:pPr algn="just"/>
            <a:r>
              <a:rPr lang="en-US" dirty="0" smtClean="0"/>
              <a:t>born June 22, 1964 (age 48), Exeter, New Hampshire, U.S.</a:t>
            </a:r>
          </a:p>
          <a:p>
            <a:pPr algn="just"/>
            <a:r>
              <a:rPr lang="en-US" dirty="0" smtClean="0"/>
              <a:t>American author of thriller fiction</a:t>
            </a:r>
          </a:p>
          <a:p>
            <a:pPr algn="just"/>
            <a:r>
              <a:rPr lang="en-US" dirty="0" smtClean="0"/>
              <a:t>Best known for The Da Vinci Code (the 2003 bestselling novel)</a:t>
            </a:r>
          </a:p>
          <a:p>
            <a:pPr algn="just"/>
            <a:r>
              <a:rPr lang="en-US" dirty="0" smtClean="0"/>
              <a:t>Novels – set in a 24-hour time period, themes: cryptography, keys, symbols conspiracy theories, mystery, wit and humour, strong female characters, interesting locations</a:t>
            </a:r>
          </a:p>
          <a:p>
            <a:pPr algn="just"/>
            <a:r>
              <a:rPr lang="en-US" dirty="0" smtClean="0"/>
              <a:t>His books have been translated into over 40 languages</a:t>
            </a:r>
          </a:p>
          <a:p>
            <a:pPr algn="just"/>
            <a:r>
              <a:rPr lang="en-US" dirty="0" smtClean="0"/>
              <a:t>The Da Vinci Code and Angels &amp; Demons adapted into films</a:t>
            </a:r>
          </a:p>
          <a:p>
            <a:endParaRPr lang="cs-CZ" dirty="0" smtClean="0"/>
          </a:p>
          <a:p>
            <a:endParaRPr lang="en-US" dirty="0"/>
          </a:p>
        </p:txBody>
      </p:sp>
      <p:pic>
        <p:nvPicPr>
          <p:cNvPr id="5122" name="Picture 2" descr="File:Dan Brown bookjacket cropped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628800"/>
            <a:ext cx="2533095" cy="35451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853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dirty="0" err="1"/>
              <a:t>American</a:t>
            </a:r>
            <a:r>
              <a:rPr lang="cs-CZ" sz="3200" b="1" dirty="0"/>
              <a:t> </a:t>
            </a:r>
            <a:r>
              <a:rPr lang="cs-CZ" sz="3200" b="1" dirty="0" err="1"/>
              <a:t>author</a:t>
            </a:r>
            <a:r>
              <a:rPr lang="cs-CZ" b="1" dirty="0"/>
              <a:t>: </a:t>
            </a:r>
            <a:r>
              <a:rPr lang="cs-CZ" b="1" u="sng" dirty="0"/>
              <a:t>Dan Brown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en-US" dirty="0" smtClean="0"/>
              <a:t>Born and raised in Exeter, NH, U.S., the eldest of three children</a:t>
            </a:r>
          </a:p>
          <a:p>
            <a:pPr algn="just"/>
            <a:r>
              <a:rPr lang="en-US" dirty="0" smtClean="0"/>
              <a:t>Grew up on the campus of Phillips Exeter Academy</a:t>
            </a:r>
          </a:p>
          <a:p>
            <a:pPr algn="just"/>
            <a:r>
              <a:rPr lang="en-US" dirty="0" smtClean="0"/>
              <a:t>Young Brown spent hours working out anagrams and crosswords puzzzles</a:t>
            </a:r>
          </a:p>
          <a:p>
            <a:pPr algn="just"/>
            <a:r>
              <a:rPr lang="en-US" dirty="0" smtClean="0"/>
              <a:t>After </a:t>
            </a:r>
            <a:r>
              <a:rPr lang="en-US" dirty="0" err="1" smtClean="0"/>
              <a:t>graduationg</a:t>
            </a:r>
            <a:r>
              <a:rPr lang="en-US" dirty="0" smtClean="0"/>
              <a:t> from Phillips Exeter, he attended </a:t>
            </a:r>
            <a:r>
              <a:rPr lang="en-US" dirty="0" err="1" smtClean="0"/>
              <a:t>Amhers</a:t>
            </a:r>
            <a:r>
              <a:rPr lang="en-US" dirty="0" smtClean="0"/>
              <a:t> College</a:t>
            </a:r>
          </a:p>
          <a:p>
            <a:pPr algn="just"/>
            <a:r>
              <a:rPr lang="en-US" dirty="0" smtClean="0"/>
              <a:t>Wanted to be a songwriter and pop singer (released a self-titled CD Dan Brown)</a:t>
            </a:r>
          </a:p>
          <a:p>
            <a:pPr algn="just"/>
            <a:r>
              <a:rPr lang="en-US" dirty="0" smtClean="0"/>
              <a:t>On holiday in Tahiti 1993 decided to become a writer </a:t>
            </a:r>
          </a:p>
          <a:p>
            <a:pPr algn="just"/>
            <a:r>
              <a:rPr lang="en-US" dirty="0" smtClean="0"/>
              <a:t>Controversial topics</a:t>
            </a:r>
          </a:p>
          <a:p>
            <a:pPr algn="just"/>
            <a:r>
              <a:rPr lang="en-US" dirty="0" smtClean="0"/>
              <a:t>Digital Fortress, Angels &amp; Demons, Deception Point, The Da Vinci Code, The Lost Symbol</a:t>
            </a:r>
            <a:endParaRPr lang="en-US" dirty="0"/>
          </a:p>
        </p:txBody>
      </p:sp>
      <p:pic>
        <p:nvPicPr>
          <p:cNvPr id="6146" name="Picture 2" descr="File:Dan brown signature.sv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8200"/>
            <a:ext cx="2381250" cy="1285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8808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My </a:t>
            </a:r>
            <a:r>
              <a:rPr lang="cs-CZ" dirty="0" err="1" smtClean="0"/>
              <a:t>Favourite</a:t>
            </a:r>
            <a:r>
              <a:rPr lang="cs-CZ" dirty="0" smtClean="0"/>
              <a:t> </a:t>
            </a:r>
            <a:r>
              <a:rPr lang="cs-CZ" dirty="0" err="1" smtClean="0"/>
              <a:t>brittish</a:t>
            </a:r>
            <a:r>
              <a:rPr lang="cs-CZ" dirty="0" smtClean="0"/>
              <a:t> (and </a:t>
            </a:r>
            <a:r>
              <a:rPr lang="cs-CZ" dirty="0" err="1" smtClean="0"/>
              <a:t>American</a:t>
            </a:r>
            <a:r>
              <a:rPr lang="cs-CZ" dirty="0" smtClean="0"/>
              <a:t>) </a:t>
            </a:r>
            <a:r>
              <a:rPr lang="cs-CZ" dirty="0" err="1" smtClean="0"/>
              <a:t>Author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 smtClean="0"/>
              <a:t>Zpracoval: Marek Kotrč, 6XB</a:t>
            </a:r>
          </a:p>
          <a:p>
            <a:r>
              <a:rPr lang="cs-CZ" dirty="0"/>
              <a:t>Zdroje: http://en.wikipedia.org/wiki/Tolkien</a:t>
            </a:r>
          </a:p>
          <a:p>
            <a:pPr marL="0" indent="0">
              <a:buNone/>
            </a:pPr>
            <a:r>
              <a:rPr lang="cs-CZ" smtClean="0"/>
              <a:t>                   http</a:t>
            </a:r>
            <a:r>
              <a:rPr lang="cs-CZ" dirty="0"/>
              <a:t>://</a:t>
            </a:r>
            <a:r>
              <a:rPr lang="cs-CZ" dirty="0" smtClean="0"/>
              <a:t>en.wikipedia.org/wiki/Dan_Brown</a:t>
            </a:r>
            <a:endParaRPr lang="en-US" dirty="0"/>
          </a:p>
        </p:txBody>
      </p:sp>
      <p:pic>
        <p:nvPicPr>
          <p:cNvPr id="7170" name="Picture 2" descr="http://upload.wikimedia.org/wikipedia/en/thumb/6/6b/DaVinciCode.jpg/200px-DaVinciCod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188237"/>
            <a:ext cx="1519673" cy="2271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http://www.worthpoint.com/wp-content/uploads/2009/10/Lord-of-the-Ring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188237"/>
            <a:ext cx="2927648" cy="2195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3919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t">
  <a:themeElements>
    <a:clrScheme name="Horiz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564</TotalTime>
  <Words>524</Words>
  <Application>Microsoft Office PowerPoint</Application>
  <PresentationFormat>Předvádění na obrazovce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Horizont</vt:lpstr>
      <vt:lpstr>MY FAVOURITE BRITISH AND AMERICAN AUTHOR</vt:lpstr>
      <vt:lpstr>British author: John ronald reuel tolkien</vt:lpstr>
      <vt:lpstr>British author: J. r. r. tolkien</vt:lpstr>
      <vt:lpstr>British author: J. r. r. tolkien</vt:lpstr>
      <vt:lpstr>American author: Dan Brown</vt:lpstr>
      <vt:lpstr>American author: Dan Brown</vt:lpstr>
      <vt:lpstr>My Favourite brittish (and American) Author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Marquesaw</dc:creator>
  <cp:lastModifiedBy>Marquesaw</cp:lastModifiedBy>
  <cp:revision>15</cp:revision>
  <dcterms:created xsi:type="dcterms:W3CDTF">2012-12-12T15:40:46Z</dcterms:created>
  <dcterms:modified xsi:type="dcterms:W3CDTF">2012-12-13T01:12:39Z</dcterms:modified>
</cp:coreProperties>
</file>