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C899BA-8CDD-457C-9BDE-FBDF01D450B3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E2DE7F0-A399-4AF4-B4AD-E453CA7B716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Geografická charakteristika států střední Evropy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b="1" dirty="0"/>
              <a:t>Polsko, Slovensko, Maďarsko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13" y="4002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7" y="40023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21" y="378904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velké zásoby nerostných surovin</a:t>
            </a:r>
          </a:p>
          <a:p>
            <a:pPr marL="0" indent="0">
              <a:buNone/>
            </a:pPr>
            <a:r>
              <a:rPr lang="cs-CZ" dirty="0"/>
              <a:t>- těžba </a:t>
            </a:r>
            <a:r>
              <a:rPr lang="cs-CZ" b="1" dirty="0"/>
              <a:t>černého uhlí</a:t>
            </a:r>
            <a:r>
              <a:rPr lang="cs-CZ" dirty="0"/>
              <a:t> v Hornoslezské pánvi (4. místo na světě), vývoz dřeva.</a:t>
            </a:r>
          </a:p>
          <a:p>
            <a:pPr marL="0" indent="0">
              <a:buNone/>
            </a:pPr>
            <a:r>
              <a:rPr lang="cs-CZ" b="1" dirty="0"/>
              <a:t>- měď</a:t>
            </a:r>
            <a:r>
              <a:rPr lang="cs-CZ" dirty="0"/>
              <a:t> – </a:t>
            </a:r>
            <a:r>
              <a:rPr lang="cs-CZ" dirty="0" err="1"/>
              <a:t>Legnica</a:t>
            </a:r>
            <a:r>
              <a:rPr lang="cs-CZ" dirty="0"/>
              <a:t>, </a:t>
            </a:r>
            <a:r>
              <a:rPr lang="cs-CZ" b="1" dirty="0"/>
              <a:t>síra</a:t>
            </a:r>
            <a:r>
              <a:rPr lang="cs-CZ" dirty="0"/>
              <a:t> – JV, </a:t>
            </a:r>
            <a:r>
              <a:rPr lang="cs-CZ" b="1" dirty="0"/>
              <a:t>zinek, olovo, sůl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ropa a zemní plyn(největší rafinérie – </a:t>
            </a:r>
            <a:r>
              <a:rPr lang="cs-CZ" dirty="0" err="1"/>
              <a:t>Płock</a:t>
            </a:r>
            <a:r>
              <a:rPr lang="cs-CZ" dirty="0"/>
              <a:t>) – nutnost dovozu</a:t>
            </a:r>
          </a:p>
          <a:p>
            <a:pPr marL="0" indent="0">
              <a:buNone/>
            </a:pPr>
            <a:r>
              <a:rPr lang="cs-CZ" dirty="0"/>
              <a:t>- energetika – převážně tepelné elektrárny (</a:t>
            </a:r>
            <a:r>
              <a:rPr lang="cs-CZ" dirty="0" err="1"/>
              <a:t>Belchatów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- strojírenský průmysl – dopravní prostředky – Varšava, </a:t>
            </a:r>
            <a:r>
              <a:rPr lang="cs-CZ" dirty="0" err="1"/>
              <a:t>Bielsko-Biala</a:t>
            </a:r>
            <a:r>
              <a:rPr lang="cs-CZ" dirty="0"/>
              <a:t>, </a:t>
            </a:r>
            <a:r>
              <a:rPr lang="cs-CZ" dirty="0" err="1"/>
              <a:t>Tychy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 smtClean="0"/>
              <a:t>- tři </a:t>
            </a:r>
            <a:r>
              <a:rPr lang="cs-CZ" b="1" dirty="0"/>
              <a:t>oblasti:</a:t>
            </a:r>
            <a:r>
              <a:rPr lang="cs-CZ" dirty="0"/>
              <a:t> Jih – Vratislav – tzv. Černé Slezsko – 40% průmyslové výroby</a:t>
            </a:r>
          </a:p>
          <a:p>
            <a:pPr marL="0" indent="0">
              <a:buNone/>
            </a:pPr>
            <a:r>
              <a:rPr lang="cs-CZ" dirty="0"/>
              <a:t>                       - hutnictví, těžké strojírenství, chemický a těžební průmysl</a:t>
            </a:r>
          </a:p>
          <a:p>
            <a:pPr marL="0" indent="0">
              <a:buNone/>
            </a:pPr>
            <a:r>
              <a:rPr lang="cs-CZ" dirty="0"/>
              <a:t> - Krakov, Katovice, Vratislav</a:t>
            </a:r>
          </a:p>
          <a:p>
            <a:pPr marL="0" indent="0">
              <a:buNone/>
            </a:pPr>
            <a:r>
              <a:rPr lang="cs-CZ" dirty="0"/>
              <a:t>                 Střed – nížiny – zemědělství, spotřební průmysl – textilní(</a:t>
            </a:r>
            <a:r>
              <a:rPr lang="cs-CZ" dirty="0" err="1"/>
              <a:t>Łódź</a:t>
            </a:r>
            <a:r>
              <a:rPr lang="cs-CZ" dirty="0"/>
              <a:t>), </a:t>
            </a:r>
            <a:r>
              <a:rPr lang="cs-CZ" dirty="0" smtClean="0"/>
              <a:t>		chemický </a:t>
            </a:r>
            <a:r>
              <a:rPr lang="cs-CZ" dirty="0"/>
              <a:t>p.</a:t>
            </a:r>
          </a:p>
          <a:p>
            <a:pPr marL="0" indent="0">
              <a:buNone/>
            </a:pPr>
            <a:r>
              <a:rPr lang="cs-CZ" dirty="0"/>
              <a:t>                 Sever – rekreace – mnoho možností, ale nevyužité</a:t>
            </a:r>
          </a:p>
          <a:p>
            <a:pPr marL="0" indent="0">
              <a:buNone/>
            </a:pPr>
            <a:r>
              <a:rPr lang="cs-CZ" dirty="0"/>
              <a:t>                            - námořní doprava – mezinárodní význam – Gdaňsk, Kdyně, </a:t>
            </a:r>
            <a:r>
              <a:rPr lang="cs-CZ" dirty="0" smtClean="0"/>
              <a:t>		Štětín</a:t>
            </a: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Průmysl a nerostné suroviny -</a:t>
            </a:r>
            <a:r>
              <a:rPr lang="cs-CZ" dirty="0"/>
              <a:t> </a:t>
            </a:r>
            <a:r>
              <a:rPr lang="cs-CZ" dirty="0" smtClean="0"/>
              <a:t>Polsko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6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000" dirty="0"/>
              <a:t>- nedostatek paliv – pouze nekvalitní hnědé uhlí a lignit, nutnost dovozu ropy, zemního plynu</a:t>
            </a:r>
          </a:p>
          <a:p>
            <a:pPr marL="0" indent="0">
              <a:buNone/>
            </a:pPr>
            <a:r>
              <a:rPr lang="cs-CZ" sz="4000" dirty="0"/>
              <a:t>- energetika – nedostatečná produkce</a:t>
            </a:r>
          </a:p>
          <a:p>
            <a:pPr marL="0" indent="0">
              <a:buNone/>
            </a:pPr>
            <a:r>
              <a:rPr lang="cs-CZ" sz="4000" dirty="0"/>
              <a:t>                     - 50% výroby elektřiny – jaderná elektrárna Jaslovské Bohunice</a:t>
            </a:r>
          </a:p>
          <a:p>
            <a:pPr marL="0" indent="0">
              <a:buNone/>
            </a:pPr>
            <a:r>
              <a:rPr lang="cs-CZ" sz="4000" dirty="0"/>
              <a:t>                     - vodní, tepelné</a:t>
            </a:r>
          </a:p>
          <a:p>
            <a:pPr marL="0" indent="0">
              <a:buNone/>
            </a:pPr>
            <a:r>
              <a:rPr lang="cs-CZ" sz="4000" dirty="0"/>
              <a:t>NS – nedostatek</a:t>
            </a:r>
          </a:p>
          <a:p>
            <a:pPr marL="0" indent="0">
              <a:buNone/>
            </a:pPr>
            <a:r>
              <a:rPr lang="cs-CZ" sz="4000" dirty="0"/>
              <a:t>      - těžba dřeva – dřevozpracující průmysl – střední Slovensko</a:t>
            </a:r>
          </a:p>
          <a:p>
            <a:pPr marL="0" indent="0">
              <a:buNone/>
            </a:pPr>
            <a:r>
              <a:rPr lang="cs-CZ" sz="4000" dirty="0"/>
              <a:t>      - těžba </a:t>
            </a:r>
            <a:r>
              <a:rPr lang="cs-CZ" sz="4000" b="1" dirty="0"/>
              <a:t>železné rudy, mědi, magnezitu</a:t>
            </a:r>
            <a:r>
              <a:rPr lang="cs-CZ" sz="4000" dirty="0"/>
              <a:t> – Slovenské </a:t>
            </a:r>
            <a:r>
              <a:rPr lang="cs-CZ" sz="4000" dirty="0" err="1"/>
              <a:t>rudohoří</a:t>
            </a:r>
            <a:endParaRPr lang="cs-CZ" sz="4000" dirty="0"/>
          </a:p>
          <a:p>
            <a:pPr marL="0" indent="0">
              <a:buNone/>
            </a:pPr>
            <a:r>
              <a:rPr lang="cs-CZ" sz="4000" dirty="0"/>
              <a:t>      </a:t>
            </a:r>
            <a:r>
              <a:rPr lang="cs-CZ" sz="4000" b="1" dirty="0"/>
              <a:t>- hnědé uhlí</a:t>
            </a:r>
            <a:r>
              <a:rPr lang="cs-CZ" sz="4000" dirty="0"/>
              <a:t> – Velký </a:t>
            </a:r>
            <a:r>
              <a:rPr lang="cs-CZ" sz="4000" dirty="0" err="1"/>
              <a:t>Krtíš</a:t>
            </a:r>
            <a:r>
              <a:rPr lang="cs-CZ" sz="4000" dirty="0"/>
              <a:t>, Nováky</a:t>
            </a:r>
          </a:p>
          <a:p>
            <a:pPr marL="0" indent="0">
              <a:buNone/>
            </a:pPr>
            <a:r>
              <a:rPr lang="cs-CZ" sz="4000" dirty="0"/>
              <a:t>      - </a:t>
            </a:r>
            <a:r>
              <a:rPr lang="cs-CZ" sz="4000" b="1" dirty="0"/>
              <a:t>ropa, zemní plyn</a:t>
            </a:r>
            <a:r>
              <a:rPr lang="cs-CZ" sz="4000" dirty="0"/>
              <a:t> – Záhorská nížina  </a:t>
            </a:r>
          </a:p>
          <a:p>
            <a:pPr marL="0" indent="0">
              <a:buNone/>
            </a:pPr>
            <a:r>
              <a:rPr lang="cs-CZ" sz="4000" dirty="0"/>
              <a:t>- hutnictví – železo – Košice, barevné kovy – </a:t>
            </a:r>
            <a:r>
              <a:rPr lang="cs-CZ" sz="4000" dirty="0" err="1"/>
              <a:t>Žiár</a:t>
            </a:r>
            <a:r>
              <a:rPr lang="cs-CZ" sz="4000" dirty="0"/>
              <a:t> nad </a:t>
            </a:r>
            <a:r>
              <a:rPr lang="cs-CZ" sz="4000" dirty="0" err="1"/>
              <a:t>Hronom</a:t>
            </a:r>
            <a:endParaRPr lang="cs-CZ" sz="4000" dirty="0"/>
          </a:p>
          <a:p>
            <a:pPr marL="0" indent="0">
              <a:buNone/>
            </a:pPr>
            <a:r>
              <a:rPr lang="cs-CZ" sz="4000" dirty="0"/>
              <a:t>- strojírenství – Střední Pováží, západní Slovensko</a:t>
            </a:r>
          </a:p>
          <a:p>
            <a:pPr marL="0" indent="0">
              <a:buNone/>
            </a:pPr>
            <a:r>
              <a:rPr lang="cs-CZ" sz="4000" dirty="0"/>
              <a:t>- elektrotechnický průmysl (televizory, pračky, ledničky)</a:t>
            </a:r>
          </a:p>
          <a:p>
            <a:pPr marL="0" indent="0">
              <a:buNone/>
            </a:pPr>
            <a:r>
              <a:rPr lang="cs-CZ" sz="4000" dirty="0"/>
              <a:t>- petrochemie v Bratislavě, výroba umělých hnojiv, pneumatik atd.</a:t>
            </a:r>
          </a:p>
          <a:p>
            <a:pPr marL="0" indent="0">
              <a:buNone/>
            </a:pPr>
            <a:r>
              <a:rPr lang="cs-CZ" sz="4000" dirty="0"/>
              <a:t>- produkce </a:t>
            </a:r>
            <a:r>
              <a:rPr lang="cs-CZ" sz="4000" dirty="0" err="1"/>
              <a:t>celulosy</a:t>
            </a:r>
            <a:r>
              <a:rPr lang="cs-CZ" sz="4000" dirty="0"/>
              <a:t>, cementu a papíru</a:t>
            </a:r>
          </a:p>
          <a:p>
            <a:pPr marL="0" indent="0">
              <a:buNone/>
            </a:pPr>
            <a:r>
              <a:rPr lang="cs-CZ" sz="4000" dirty="0"/>
              <a:t>- textilní (Pováží – Trenčín, </a:t>
            </a:r>
            <a:r>
              <a:rPr lang="cs-CZ" sz="4000" dirty="0" err="1"/>
              <a:t>Túchov</a:t>
            </a:r>
            <a:r>
              <a:rPr lang="cs-CZ" sz="4000" dirty="0"/>
              <a:t>, Ružomberok - bavlna) a obuvnický, kožedělný  </a:t>
            </a:r>
          </a:p>
          <a:p>
            <a:pPr marL="0" indent="0">
              <a:buNone/>
            </a:pPr>
            <a:r>
              <a:rPr lang="cs-CZ" sz="4000" dirty="0"/>
              <a:t>  průmysl(Bardějov)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Průmysl a nerostné suroviny - Slovensko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1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- NS - </a:t>
            </a:r>
            <a:r>
              <a:rPr lang="cs-CZ" b="1" dirty="0"/>
              <a:t>hnědé uhlí, zemní plyn, ropa,, černé uhlí, uran, mangan,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významná těžba </a:t>
            </a:r>
            <a:r>
              <a:rPr lang="cs-CZ" b="1" dirty="0"/>
              <a:t>bauxitu</a:t>
            </a:r>
            <a:r>
              <a:rPr lang="cs-CZ" dirty="0"/>
              <a:t> (SZ Balatonu)</a:t>
            </a:r>
          </a:p>
          <a:p>
            <a:pPr marL="0" indent="0">
              <a:buNone/>
            </a:pPr>
            <a:r>
              <a:rPr lang="cs-CZ" dirty="0"/>
              <a:t>        - nedostačující zásoby, nestačí pokrýt ani vlastní potřebu</a:t>
            </a:r>
          </a:p>
          <a:p>
            <a:pPr marL="0" indent="0">
              <a:buNone/>
            </a:pPr>
            <a:r>
              <a:rPr lang="cs-CZ" dirty="0"/>
              <a:t>- energetika – 45% jaderná energie – elektrárna </a:t>
            </a:r>
            <a:r>
              <a:rPr lang="cs-CZ" dirty="0" err="1"/>
              <a:t>Paks</a:t>
            </a:r>
            <a:r>
              <a:rPr lang="cs-CZ" dirty="0"/>
              <a:t> u Dunaje, cca 45% </a:t>
            </a:r>
            <a:r>
              <a:rPr lang="cs-CZ" dirty="0" smtClean="0"/>
              <a:t>	tepelné </a:t>
            </a:r>
            <a:r>
              <a:rPr lang="cs-CZ" dirty="0"/>
              <a:t>el. </a:t>
            </a:r>
          </a:p>
          <a:p>
            <a:pPr marL="0" indent="0">
              <a:buNone/>
            </a:pPr>
            <a:r>
              <a:rPr lang="cs-CZ" dirty="0"/>
              <a:t>- strojírenský – Ikarus(</a:t>
            </a:r>
            <a:r>
              <a:rPr lang="cs-CZ" dirty="0" err="1"/>
              <a:t>Budapest</a:t>
            </a:r>
            <a:r>
              <a:rPr lang="cs-CZ" dirty="0"/>
              <a:t>) – autobusy</a:t>
            </a:r>
          </a:p>
          <a:p>
            <a:pPr marL="0" indent="0">
              <a:buNone/>
            </a:pPr>
            <a:r>
              <a:rPr lang="cs-CZ" dirty="0"/>
              <a:t>                      - </a:t>
            </a:r>
            <a:r>
              <a:rPr lang="cs-CZ" dirty="0" err="1"/>
              <a:t>Esztergom</a:t>
            </a:r>
            <a:r>
              <a:rPr lang="cs-CZ" dirty="0"/>
              <a:t>, </a:t>
            </a:r>
            <a:r>
              <a:rPr lang="cs-CZ" dirty="0" err="1"/>
              <a:t>Szentgotthárd</a:t>
            </a:r>
            <a:r>
              <a:rPr lang="cs-CZ" dirty="0"/>
              <a:t> – automobily</a:t>
            </a:r>
          </a:p>
          <a:p>
            <a:pPr marL="0" indent="0">
              <a:buNone/>
            </a:pPr>
            <a:r>
              <a:rPr lang="cs-CZ" dirty="0"/>
              <a:t>- chemický– farmaceutický – </a:t>
            </a:r>
            <a:r>
              <a:rPr lang="cs-CZ" dirty="0" err="1"/>
              <a:t>Budapest</a:t>
            </a:r>
            <a:r>
              <a:rPr lang="cs-CZ" dirty="0"/>
              <a:t>, Debrecen - rozvoj</a:t>
            </a:r>
          </a:p>
          <a:p>
            <a:pPr marL="0" indent="0">
              <a:buNone/>
            </a:pPr>
            <a:r>
              <a:rPr lang="cs-CZ" dirty="0"/>
              <a:t>- potravinářský – masné konzervy, uherský salám, tokajské víno</a:t>
            </a:r>
          </a:p>
          <a:p>
            <a:pPr marL="0" indent="0">
              <a:buNone/>
            </a:pPr>
            <a:r>
              <a:rPr lang="cs-CZ" dirty="0"/>
              <a:t>- elektrotechnický – spotřební elektronika</a:t>
            </a:r>
          </a:p>
          <a:p>
            <a:pPr marL="0" indent="0">
              <a:buNone/>
            </a:pPr>
            <a:r>
              <a:rPr lang="cs-CZ" dirty="0"/>
              <a:t>- hutnický – železo a ocel – </a:t>
            </a:r>
            <a:r>
              <a:rPr lang="cs-CZ" dirty="0" err="1"/>
              <a:t>Dunaújváros</a:t>
            </a:r>
            <a:r>
              <a:rPr lang="cs-CZ" dirty="0"/>
              <a:t>, </a:t>
            </a:r>
            <a:r>
              <a:rPr lang="cs-CZ" dirty="0" err="1"/>
              <a:t>Miskolc-Diósgyor</a:t>
            </a:r>
            <a:r>
              <a:rPr lang="cs-CZ" dirty="0"/>
              <a:t> a </a:t>
            </a:r>
            <a:r>
              <a:rPr lang="cs-CZ" dirty="0" err="1"/>
              <a:t>Ózd</a:t>
            </a:r>
            <a:r>
              <a:rPr lang="cs-CZ" dirty="0"/>
              <a:t> - dnes omezen</a:t>
            </a:r>
          </a:p>
          <a:p>
            <a:pPr marL="0" indent="0">
              <a:buNone/>
            </a:pPr>
            <a:r>
              <a:rPr lang="cs-CZ" dirty="0"/>
              <a:t>- výroba hliníku – energeticky náročné, proto také vývoz, dnes omezení výroby</a:t>
            </a:r>
          </a:p>
          <a:p>
            <a:pPr marL="0" indent="0">
              <a:buNone/>
            </a:pPr>
            <a:r>
              <a:rPr lang="cs-CZ" dirty="0"/>
              <a:t>- 1/3 průmyslu v Budapešti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Průmysl a nerostné suroviny - </a:t>
            </a:r>
            <a:r>
              <a:rPr lang="cs-CZ" dirty="0" smtClean="0"/>
              <a:t>Maďarsko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58" y="501317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1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Vypracoval: Zdeněk Trnka</a:t>
            </a:r>
          </a:p>
          <a:p>
            <a:r>
              <a:rPr lang="cs-CZ" smtClean="0"/>
              <a:t>Sexta B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7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Polsko 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 smtClean="0"/>
              <a:t> Hlavní </a:t>
            </a:r>
            <a:r>
              <a:rPr lang="cs-CZ" sz="1400" dirty="0"/>
              <a:t>město: Varšava 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</a:t>
            </a:r>
            <a:r>
              <a:rPr lang="cs-CZ" sz="1400" dirty="0" smtClean="0"/>
              <a:t>Počet </a:t>
            </a:r>
            <a:r>
              <a:rPr lang="cs-CZ" sz="1400" dirty="0"/>
              <a:t>obyvatel: 38 625 000, hustota zalidnění: 123,5 </a:t>
            </a:r>
            <a:r>
              <a:rPr lang="cs-CZ" sz="1400" dirty="0" smtClean="0"/>
              <a:t>osob/km</a:t>
            </a:r>
            <a:r>
              <a:rPr lang="cs-CZ" sz="1400" baseline="30000" dirty="0" smtClean="0"/>
              <a:t>2</a:t>
            </a:r>
            <a:endParaRPr lang="cs-CZ" sz="1400" dirty="0" smtClean="0"/>
          </a:p>
          <a:p>
            <a:pPr>
              <a:buFont typeface="Wingdings" pitchFamily="2" charset="2"/>
              <a:buChar char="Ø"/>
            </a:pPr>
            <a:r>
              <a:rPr lang="cs-CZ" sz="1400" dirty="0" smtClean="0"/>
              <a:t> Rozloha</a:t>
            </a:r>
            <a:r>
              <a:rPr lang="cs-CZ" sz="1400" dirty="0"/>
              <a:t>: 312 685 km</a:t>
            </a:r>
            <a:r>
              <a:rPr lang="cs-CZ" sz="1400" baseline="30000" dirty="0"/>
              <a:t>2</a:t>
            </a:r>
            <a:endParaRPr lang="cs-CZ" sz="1400" dirty="0"/>
          </a:p>
          <a:p>
            <a:pPr>
              <a:buFont typeface="Wingdings" pitchFamily="2" charset="2"/>
              <a:buChar char="Ø"/>
            </a:pPr>
            <a:r>
              <a:rPr lang="cs-CZ" sz="1400" dirty="0" smtClean="0"/>
              <a:t> Úřední </a:t>
            </a:r>
            <a:r>
              <a:rPr lang="cs-CZ" sz="1400" dirty="0"/>
              <a:t>jazyk: polština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</a:t>
            </a:r>
            <a:r>
              <a:rPr lang="cs-CZ" sz="1400" dirty="0" smtClean="0"/>
              <a:t>Náboženství</a:t>
            </a:r>
            <a:r>
              <a:rPr lang="cs-CZ" sz="1400" dirty="0"/>
              <a:t>: katolíci (95%)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</a:t>
            </a:r>
            <a:r>
              <a:rPr lang="cs-CZ" sz="1400" dirty="0" smtClean="0"/>
              <a:t>Národnostní </a:t>
            </a:r>
            <a:r>
              <a:rPr lang="cs-CZ" sz="1400" dirty="0"/>
              <a:t>složení: Poláci (98%), Němci, Ukrajinci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</a:t>
            </a:r>
            <a:r>
              <a:rPr lang="cs-CZ" sz="1400" dirty="0" smtClean="0"/>
              <a:t> </a:t>
            </a:r>
            <a:r>
              <a:rPr lang="cs-CZ" sz="1400" dirty="0"/>
              <a:t>Měna: zlotý</a:t>
            </a:r>
          </a:p>
          <a:p>
            <a:pPr marL="0" indent="0">
              <a:buNone/>
            </a:pPr>
            <a:r>
              <a:rPr lang="cs-CZ" sz="1400" dirty="0"/>
              <a:t>Slovensko </a:t>
            </a:r>
            <a:endParaRPr lang="cs-CZ" sz="1400" dirty="0" smtClean="0"/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</a:t>
            </a:r>
            <a:r>
              <a:rPr lang="cs-CZ" sz="1400" dirty="0" smtClean="0"/>
              <a:t>  Hlavní </a:t>
            </a:r>
            <a:r>
              <a:rPr lang="cs-CZ" sz="1400" dirty="0"/>
              <a:t>město: Bratislava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 </a:t>
            </a:r>
            <a:r>
              <a:rPr lang="cs-CZ" sz="1400" dirty="0" smtClean="0"/>
              <a:t>Rozloha</a:t>
            </a:r>
            <a:r>
              <a:rPr lang="cs-CZ" sz="1400" dirty="0"/>
              <a:t>: 49 000 km²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 </a:t>
            </a:r>
            <a:r>
              <a:rPr lang="cs-CZ" sz="1400" dirty="0" smtClean="0"/>
              <a:t>Počet </a:t>
            </a:r>
            <a:r>
              <a:rPr lang="cs-CZ" sz="1400" dirty="0"/>
              <a:t>obyvatel: 5.4 milionu         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</a:t>
            </a:r>
            <a:r>
              <a:rPr lang="cs-CZ" sz="1400" dirty="0" smtClean="0"/>
              <a:t> Měna</a:t>
            </a:r>
            <a:r>
              <a:rPr lang="cs-CZ" sz="1400" dirty="0"/>
              <a:t>: euro 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 </a:t>
            </a:r>
            <a:r>
              <a:rPr lang="cs-CZ" sz="1400" dirty="0" smtClean="0"/>
              <a:t>Gramotnost</a:t>
            </a:r>
            <a:r>
              <a:rPr lang="cs-CZ" sz="1400" dirty="0"/>
              <a:t>: 99 %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 </a:t>
            </a:r>
            <a:r>
              <a:rPr lang="cs-CZ" sz="1400" dirty="0" smtClean="0"/>
              <a:t>Národnostní </a:t>
            </a:r>
            <a:r>
              <a:rPr lang="cs-CZ" sz="1400" dirty="0"/>
              <a:t>složení: Slováci 86 %, Maďaři 11 %, Romové 2 %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 </a:t>
            </a:r>
            <a:r>
              <a:rPr lang="cs-CZ" sz="1400" dirty="0" smtClean="0"/>
              <a:t>Rok </a:t>
            </a:r>
            <a:r>
              <a:rPr lang="cs-CZ" sz="1400" dirty="0"/>
              <a:t>vstupu do EU: 2004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 </a:t>
            </a:r>
            <a:r>
              <a:rPr lang="cs-CZ" sz="1400" dirty="0" smtClean="0"/>
              <a:t>Politický </a:t>
            </a:r>
            <a:r>
              <a:rPr lang="cs-CZ" sz="1400" dirty="0"/>
              <a:t>systém: republika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/>
              <a:t>   </a:t>
            </a:r>
            <a:r>
              <a:rPr lang="cs-CZ" sz="1400" dirty="0" smtClean="0"/>
              <a:t>Úřední </a:t>
            </a:r>
            <a:r>
              <a:rPr lang="cs-CZ" sz="1400" dirty="0"/>
              <a:t>jazyk: slovenština</a:t>
            </a:r>
          </a:p>
          <a:p>
            <a:pPr marL="0" indent="0">
              <a:buNone/>
            </a:pPr>
            <a:r>
              <a:rPr lang="cs-CZ" sz="1400" dirty="0"/>
              <a:t> Maďarsko </a:t>
            </a:r>
            <a:endParaRPr lang="cs-CZ" sz="1400" dirty="0" smtClean="0"/>
          </a:p>
          <a:p>
            <a:r>
              <a:rPr lang="cs-CZ" sz="1400" dirty="0" smtClean="0"/>
              <a:t>Hlavní </a:t>
            </a:r>
            <a:r>
              <a:rPr lang="cs-CZ" sz="1400" dirty="0"/>
              <a:t>město : </a:t>
            </a:r>
            <a:r>
              <a:rPr lang="cs-CZ" sz="1400" dirty="0" err="1"/>
              <a:t>Budapest</a:t>
            </a:r>
            <a:r>
              <a:rPr lang="cs-CZ" sz="1400" dirty="0"/>
              <a:t> (Budapešť</a:t>
            </a:r>
            <a:r>
              <a:rPr lang="cs-CZ" sz="1400" dirty="0" smtClean="0"/>
              <a:t>)</a:t>
            </a:r>
          </a:p>
          <a:p>
            <a:r>
              <a:rPr lang="cs-CZ" sz="1400" dirty="0" smtClean="0"/>
              <a:t>Rozloha -93 </a:t>
            </a:r>
            <a:r>
              <a:rPr lang="cs-CZ" sz="1400" dirty="0"/>
              <a:t>033 </a:t>
            </a:r>
            <a:r>
              <a:rPr lang="cs-CZ" sz="1400" dirty="0" smtClean="0"/>
              <a:t>km</a:t>
            </a:r>
            <a:r>
              <a:rPr lang="cs-CZ" sz="1400" baseline="30000" dirty="0" smtClean="0"/>
              <a:t>2</a:t>
            </a:r>
            <a:endParaRPr lang="cs-CZ" sz="1400" dirty="0" smtClean="0"/>
          </a:p>
          <a:p>
            <a:r>
              <a:rPr lang="cs-CZ" sz="1400" dirty="0" smtClean="0"/>
              <a:t>Počet </a:t>
            </a:r>
            <a:r>
              <a:rPr lang="cs-CZ" sz="1400" dirty="0"/>
              <a:t>obyvatel : 10 022 000 Hustota zalidnění : 108 obyv./</a:t>
            </a:r>
            <a:r>
              <a:rPr lang="cs-CZ" sz="1400" dirty="0" smtClean="0"/>
              <a:t>km2</a:t>
            </a:r>
          </a:p>
          <a:p>
            <a:r>
              <a:rPr lang="cs-CZ" sz="1400" dirty="0" smtClean="0"/>
              <a:t>Měna </a:t>
            </a:r>
            <a:r>
              <a:rPr lang="cs-CZ" sz="1400" dirty="0"/>
              <a:t>: forint</a:t>
            </a:r>
          </a:p>
          <a:p>
            <a:r>
              <a:rPr lang="cs-CZ" sz="1400" dirty="0" smtClean="0"/>
              <a:t>Úřední </a:t>
            </a:r>
            <a:r>
              <a:rPr lang="cs-CZ" sz="1400" dirty="0"/>
              <a:t>jazyk: maďarština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9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086" y="191683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Polsko </a:t>
            </a:r>
            <a:r>
              <a:rPr lang="cs-CZ" dirty="0" smtClean="0"/>
              <a:t>- je </a:t>
            </a:r>
            <a:r>
              <a:rPr lang="cs-CZ" dirty="0"/>
              <a:t>na přechodu mezi mírným oceánským na západě a kontinentálním na </a:t>
            </a:r>
            <a:r>
              <a:rPr lang="cs-CZ" dirty="0" smtClean="0"/>
              <a:t>	východě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           </a:t>
            </a:r>
            <a:r>
              <a:rPr lang="cs-CZ" dirty="0" smtClean="0"/>
              <a:t> - </a:t>
            </a:r>
            <a:r>
              <a:rPr lang="cs-CZ" dirty="0"/>
              <a:t>Z – léta chladnější a zimy mírnější a deštivé – vliv moře</a:t>
            </a:r>
          </a:p>
          <a:p>
            <a:pPr marL="0" indent="0">
              <a:buNone/>
            </a:pPr>
            <a:r>
              <a:rPr lang="cs-CZ" dirty="0"/>
              <a:t>           </a:t>
            </a:r>
            <a:r>
              <a:rPr lang="cs-CZ" dirty="0" smtClean="0"/>
              <a:t> - </a:t>
            </a:r>
            <a:r>
              <a:rPr lang="cs-CZ" dirty="0"/>
              <a:t>V – vnitrozemské klima – léta horká a deštivá, zimy suché a mrazivé</a:t>
            </a:r>
          </a:p>
          <a:p>
            <a:pPr marL="0" indent="0">
              <a:buNone/>
            </a:pPr>
            <a:r>
              <a:rPr lang="cs-CZ" dirty="0"/>
              <a:t>           </a:t>
            </a:r>
            <a:r>
              <a:rPr lang="cs-CZ" dirty="0" smtClean="0"/>
              <a:t> - </a:t>
            </a:r>
            <a:r>
              <a:rPr lang="cs-CZ" dirty="0"/>
              <a:t>Srážky: cca 500-700 mm, na jihu více (až 1500 mm)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Slovenko </a:t>
            </a:r>
            <a:r>
              <a:rPr lang="cs-CZ" dirty="0" smtClean="0"/>
              <a:t> - má </a:t>
            </a:r>
            <a:r>
              <a:rPr lang="cs-CZ" dirty="0"/>
              <a:t>klima více kontinentální než Polsko (vetší vzdálenost od moře).</a:t>
            </a:r>
          </a:p>
          <a:p>
            <a:pPr marL="0" lvl="0" indent="0">
              <a:buNone/>
            </a:pPr>
            <a:r>
              <a:rPr lang="cs-CZ" dirty="0" smtClean="0"/>
              <a:t>	- Podnebí </a:t>
            </a:r>
            <a:r>
              <a:rPr lang="cs-CZ" dirty="0"/>
              <a:t>je značně ovlivněno členitostí reliéfu</a:t>
            </a:r>
          </a:p>
          <a:p>
            <a:pPr marL="0" lvl="0" indent="0">
              <a:buNone/>
            </a:pPr>
            <a:r>
              <a:rPr lang="cs-CZ" dirty="0" smtClean="0"/>
              <a:t>	- Srážky </a:t>
            </a:r>
            <a:r>
              <a:rPr lang="cs-CZ" dirty="0"/>
              <a:t>– 500 – 2000 mm – nejnižší – Podunajská nížina, nejvyšší – Tatry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Maďarsko – nízké srážky jsou důsledkem stepního a lesostepního rázu krajiny (kácení </a:t>
            </a:r>
            <a:r>
              <a:rPr lang="cs-CZ" dirty="0" smtClean="0"/>
              <a:t>	     lesů               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=&gt;vnik </a:t>
            </a:r>
            <a:r>
              <a:rPr lang="cs-CZ" dirty="0" err="1"/>
              <a:t>puszt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       </a:t>
            </a:r>
            <a:r>
              <a:rPr lang="cs-CZ" dirty="0" smtClean="0"/>
              <a:t>   </a:t>
            </a:r>
            <a:r>
              <a:rPr lang="cs-CZ" dirty="0"/>
              <a:t>- Maďarské podnebí je kontinentální s chladnými zimami a horkými léty.</a:t>
            </a:r>
          </a:p>
          <a:p>
            <a:pPr marL="0" indent="0">
              <a:buNone/>
            </a:pPr>
            <a:r>
              <a:rPr lang="cs-CZ" dirty="0"/>
              <a:t>                </a:t>
            </a:r>
            <a:r>
              <a:rPr lang="cs-CZ" dirty="0" smtClean="0"/>
              <a:t>    </a:t>
            </a:r>
            <a:r>
              <a:rPr lang="cs-CZ" dirty="0"/>
              <a:t>- srážky – 500 – 700 mm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Podnebí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4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8531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dirty="0"/>
              <a:t>Polsko - od severu k jihu rozlišujeme následující geografická pásma:</a:t>
            </a:r>
          </a:p>
          <a:p>
            <a:pPr lvl="1"/>
            <a:r>
              <a:rPr lang="cs-CZ" sz="4800" dirty="0">
                <a:solidFill>
                  <a:schemeClr val="tx1"/>
                </a:solidFill>
              </a:rPr>
              <a:t>Pobřežní pásmo – Pobaltská nížina s lagunovými jezery (téměř zcela uzavřené písečnými kosami – např. </a:t>
            </a:r>
            <a:r>
              <a:rPr lang="cs-CZ" sz="4800" dirty="0" err="1">
                <a:solidFill>
                  <a:schemeClr val="tx1"/>
                </a:solidFill>
              </a:rPr>
              <a:t>Helská</a:t>
            </a:r>
            <a:r>
              <a:rPr lang="cs-CZ" sz="4800" dirty="0">
                <a:solidFill>
                  <a:schemeClr val="tx1"/>
                </a:solidFill>
              </a:rPr>
              <a:t> a Viselská), Gdaňský záliv</a:t>
            </a:r>
          </a:p>
          <a:p>
            <a:pPr lvl="1"/>
            <a:r>
              <a:rPr lang="cs-CZ" sz="4800" dirty="0">
                <a:solidFill>
                  <a:schemeClr val="tx1"/>
                </a:solidFill>
              </a:rPr>
              <a:t>Pomořanská jezerní plošina - SZ, Mazurská jezerní plošina – SV, Velkopolská jezerní plošina – Z, v této oblasti se vyskytuje mnoho jezer ledovcového původu. Nejméně úrodné oblasti – písčité půdy</a:t>
            </a:r>
          </a:p>
          <a:p>
            <a:pPr lvl="1"/>
            <a:r>
              <a:rPr lang="cs-CZ" sz="4800" dirty="0">
                <a:solidFill>
                  <a:schemeClr val="tx1"/>
                </a:solidFill>
              </a:rPr>
              <a:t>Velkopolská nížina – Z, Slezská nížina – JZ, Mazovská nížina Z – zaujímají 1/3 povrchu a jsou zemědělsky využívané – úrodné sprašové půdy, rozsáhlá říční údolí vytvořená pevninským ledovcem</a:t>
            </a:r>
          </a:p>
          <a:p>
            <a:pPr lvl="1"/>
            <a:r>
              <a:rPr lang="cs-CZ" sz="4800" dirty="0">
                <a:solidFill>
                  <a:schemeClr val="tx1"/>
                </a:solidFill>
              </a:rPr>
              <a:t>Lublinská pahorkatina – V, Malopolská vrchovina – střední (vápencová Krakovsko-Čenstochovská vrchovina)</a:t>
            </a:r>
          </a:p>
          <a:p>
            <a:pPr lvl="1"/>
            <a:r>
              <a:rPr lang="cs-CZ" sz="4800" dirty="0">
                <a:solidFill>
                  <a:schemeClr val="tx1"/>
                </a:solidFill>
              </a:rPr>
              <a:t>část Karpat na hranicích se Slovenskem, na hranici s ČR polská část České vysočiny</a:t>
            </a:r>
          </a:p>
          <a:p>
            <a:pPr marL="0" indent="0">
              <a:buNone/>
            </a:pPr>
            <a:r>
              <a:rPr lang="cs-CZ" sz="5600" dirty="0"/>
              <a:t> </a:t>
            </a:r>
          </a:p>
          <a:p>
            <a:pPr marL="0" indent="0">
              <a:buNone/>
            </a:pPr>
            <a:r>
              <a:rPr lang="cs-CZ" sz="4800" dirty="0"/>
              <a:t>Slovensko</a:t>
            </a:r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přes 50% území je tvořeno hornatinami </a:t>
            </a:r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pohoří patří ke Karpatské soustavě, vznik </a:t>
            </a:r>
            <a:r>
              <a:rPr lang="cs-CZ" sz="4800" dirty="0" err="1"/>
              <a:t>alpskohimalájským</a:t>
            </a:r>
            <a:r>
              <a:rPr lang="cs-CZ" sz="4800" dirty="0"/>
              <a:t> vrásněním(3H).</a:t>
            </a:r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Karpaty tvoří oblouk od Bratislavy (Malé Karpaty) podél hranic s ČR (Bílé Karpaty,   Javorníky),  </a:t>
            </a:r>
            <a:r>
              <a:rPr lang="cs-CZ" sz="4800" dirty="0" smtClean="0"/>
              <a:t>až </a:t>
            </a:r>
            <a:r>
              <a:rPr lang="cs-CZ" sz="4800" dirty="0"/>
              <a:t>k hranicím s Ukrajinou. </a:t>
            </a:r>
          </a:p>
          <a:p>
            <a:pPr marL="0" indent="0" defTabSz="540000">
              <a:buNone/>
            </a:pPr>
            <a:r>
              <a:rPr lang="cs-CZ" sz="4800" dirty="0"/>
              <a:t>	</a:t>
            </a:r>
            <a:r>
              <a:rPr lang="cs-CZ" sz="4800" dirty="0" smtClean="0"/>
              <a:t>-další </a:t>
            </a:r>
            <a:r>
              <a:rPr lang="cs-CZ" sz="4800" dirty="0"/>
              <a:t>slovenská pohoří jsou Vysoké tatry, Nízké Tatry, Slovenské </a:t>
            </a:r>
            <a:r>
              <a:rPr lang="cs-CZ" sz="4800" dirty="0" err="1"/>
              <a:t>rudohoří</a:t>
            </a:r>
            <a:r>
              <a:rPr lang="cs-CZ" sz="4800" dirty="0"/>
              <a:t>. </a:t>
            </a:r>
            <a:endParaRPr lang="cs-CZ" sz="4800" dirty="0" smtClean="0"/>
          </a:p>
          <a:p>
            <a:pPr marL="0" indent="0" defTabSz="540000">
              <a:buNone/>
            </a:pPr>
            <a:r>
              <a:rPr lang="cs-CZ" sz="4800" dirty="0"/>
              <a:t>	</a:t>
            </a:r>
            <a:r>
              <a:rPr lang="cs-CZ" sz="4800" dirty="0" smtClean="0"/>
              <a:t>- </a:t>
            </a:r>
            <a:r>
              <a:rPr lang="cs-CZ" sz="4800" dirty="0"/>
              <a:t>nachází se zde největší krasové území ve střední Evropě – Slovenský kras</a:t>
            </a:r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Podunajská nížina – Z, Východoslovenská nížina – V </a:t>
            </a:r>
          </a:p>
          <a:p>
            <a:pPr marL="0" indent="0" defTabSz="540000">
              <a:buNone/>
            </a:pPr>
            <a:r>
              <a:rPr lang="cs-CZ" sz="4800" dirty="0"/>
              <a:t> </a:t>
            </a:r>
          </a:p>
          <a:p>
            <a:pPr marL="0" indent="0">
              <a:buNone/>
            </a:pPr>
            <a:r>
              <a:rPr lang="cs-CZ" sz="4800" dirty="0"/>
              <a:t>Maďarsko</a:t>
            </a:r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většinu území tvoří nížiny Panonské pánve – Velká Uherská a Malá Uherská nížina – od sebe oddělené </a:t>
            </a:r>
            <a:r>
              <a:rPr lang="cs-CZ" sz="4800" dirty="0" smtClean="0"/>
              <a:t>		</a:t>
            </a:r>
            <a:r>
              <a:rPr lang="cs-CZ" sz="4800" dirty="0" err="1" smtClean="0"/>
              <a:t>Zadunajským</a:t>
            </a:r>
            <a:r>
              <a:rPr lang="cs-CZ" sz="4800" dirty="0" smtClean="0"/>
              <a:t> </a:t>
            </a:r>
            <a:r>
              <a:rPr lang="cs-CZ" sz="4800" dirty="0"/>
              <a:t>středohořím</a:t>
            </a:r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S – Severomaďarské středohoří – náleží ke Karpatům - vápencové a vulkanické vrchy – nejvýznamnější je </a:t>
            </a:r>
            <a:r>
              <a:rPr lang="cs-CZ" sz="4800" dirty="0" smtClean="0"/>
              <a:t>	pohoří  </a:t>
            </a:r>
            <a:r>
              <a:rPr lang="cs-CZ" sz="4800" dirty="0" err="1"/>
              <a:t>Mátra</a:t>
            </a:r>
            <a:r>
              <a:rPr lang="cs-CZ" sz="4800" dirty="0"/>
              <a:t> – s nejvyšší horou Maďarska </a:t>
            </a:r>
            <a:r>
              <a:rPr lang="cs-CZ" sz="4800" dirty="0" err="1"/>
              <a:t>Kérkes</a:t>
            </a:r>
            <a:r>
              <a:rPr lang="cs-CZ" sz="4800" dirty="0"/>
              <a:t> (1015mn.m)</a:t>
            </a:r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J - pohoří </a:t>
            </a:r>
            <a:r>
              <a:rPr lang="cs-CZ" sz="4800" dirty="0" err="1"/>
              <a:t>Mecsek</a:t>
            </a:r>
            <a:endParaRPr lang="cs-CZ" sz="4800" dirty="0"/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V – Velká uherská nížina – rozdělena na dvě části řekou </a:t>
            </a:r>
            <a:r>
              <a:rPr lang="cs-CZ" sz="4800" dirty="0" err="1"/>
              <a:t>Tiszou</a:t>
            </a:r>
            <a:endParaRPr lang="cs-CZ" sz="4800" dirty="0"/>
          </a:p>
          <a:p>
            <a:pPr marL="0" indent="0" defTabSz="540000">
              <a:buNone/>
            </a:pPr>
            <a:r>
              <a:rPr lang="cs-CZ" sz="4800" dirty="0" smtClean="0"/>
              <a:t>	- </a:t>
            </a:r>
            <a:r>
              <a:rPr lang="cs-CZ" sz="4800" dirty="0"/>
              <a:t>Z – </a:t>
            </a:r>
            <a:r>
              <a:rPr lang="cs-CZ" sz="4800" dirty="0" err="1"/>
              <a:t>Zadunají</a:t>
            </a:r>
            <a:r>
              <a:rPr lang="cs-CZ" sz="4800" dirty="0"/>
              <a:t> – na západ od Dunaje – Bakoňský les</a:t>
            </a:r>
          </a:p>
          <a:p>
            <a:pPr marL="0" indent="0" defTabSz="540000">
              <a:buNone/>
            </a:pPr>
            <a:r>
              <a:rPr lang="cs-CZ" sz="4800" dirty="0" smtClean="0"/>
              <a:t>	-SZ </a:t>
            </a:r>
            <a:r>
              <a:rPr lang="cs-CZ" sz="4800" dirty="0"/>
              <a:t>- Malá uherská nížina – sahá až k Dunaji na severu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Povrch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9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46" y="-23238"/>
            <a:ext cx="5688632" cy="32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1825"/>
            <a:ext cx="3816424" cy="359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27789"/>
            <a:ext cx="5164750" cy="31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3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defTabSz="540000">
              <a:buNone/>
            </a:pPr>
            <a:r>
              <a:rPr lang="cs-CZ" dirty="0"/>
              <a:t>Polsko </a:t>
            </a:r>
            <a:r>
              <a:rPr lang="cs-CZ" dirty="0" smtClean="0"/>
              <a:t>	- </a:t>
            </a:r>
            <a:r>
              <a:rPr lang="cs-CZ" dirty="0"/>
              <a:t>řeky </a:t>
            </a:r>
            <a:r>
              <a:rPr lang="cs-CZ" dirty="0" err="1"/>
              <a:t>Wisla</a:t>
            </a:r>
            <a:r>
              <a:rPr lang="cs-CZ" dirty="0"/>
              <a:t> (ústí do Gdaňské zátoky) a Odra, </a:t>
            </a:r>
            <a:r>
              <a:rPr lang="cs-CZ" dirty="0" err="1"/>
              <a:t>Warta</a:t>
            </a:r>
            <a:r>
              <a:rPr lang="cs-CZ" dirty="0"/>
              <a:t> (ústí do </a:t>
            </a:r>
            <a:r>
              <a:rPr lang="cs-CZ" dirty="0" err="1"/>
              <a:t>Štětinského</a:t>
            </a:r>
            <a:r>
              <a:rPr lang="cs-CZ" dirty="0"/>
              <a:t> </a:t>
            </a:r>
            <a:r>
              <a:rPr lang="cs-CZ" dirty="0" smtClean="0"/>
              <a:t>		zálivu</a:t>
            </a:r>
            <a:r>
              <a:rPr lang="cs-CZ" dirty="0"/>
              <a:t>)</a:t>
            </a:r>
          </a:p>
          <a:p>
            <a:pPr marL="0" indent="0" defTabSz="540000">
              <a:buNone/>
            </a:pPr>
            <a:r>
              <a:rPr lang="cs-CZ" dirty="0"/>
              <a:t>            </a:t>
            </a:r>
            <a:r>
              <a:rPr lang="cs-CZ" dirty="0" smtClean="0"/>
              <a:t>	- </a:t>
            </a:r>
            <a:r>
              <a:rPr lang="cs-CZ" dirty="0"/>
              <a:t>Odra a </a:t>
            </a:r>
            <a:r>
              <a:rPr lang="cs-CZ" dirty="0" err="1"/>
              <a:t>Wisla</a:t>
            </a:r>
            <a:r>
              <a:rPr lang="cs-CZ" dirty="0"/>
              <a:t> spojené Bydhošťským průplavem  </a:t>
            </a:r>
            <a:endParaRPr lang="cs-CZ" dirty="0" smtClean="0"/>
          </a:p>
          <a:p>
            <a:pPr marL="0" indent="0" defTabSz="540000">
              <a:buNone/>
            </a:pPr>
            <a:r>
              <a:rPr lang="cs-CZ" dirty="0"/>
              <a:t>	</a:t>
            </a:r>
            <a:r>
              <a:rPr lang="cs-CZ" dirty="0" smtClean="0"/>
              <a:t>          </a:t>
            </a:r>
            <a:r>
              <a:rPr lang="cs-CZ" dirty="0"/>
              <a:t>- S – jezera –  </a:t>
            </a:r>
            <a:r>
              <a:rPr lang="cs-CZ" dirty="0" err="1"/>
              <a:t>Snirdwy</a:t>
            </a:r>
            <a:r>
              <a:rPr lang="cs-CZ" dirty="0"/>
              <a:t>, </a:t>
            </a:r>
            <a:r>
              <a:rPr lang="cs-CZ" dirty="0" err="1"/>
              <a:t>Zegrzyňskie</a:t>
            </a:r>
            <a:r>
              <a:rPr lang="cs-CZ" dirty="0"/>
              <a:t>, </a:t>
            </a:r>
            <a:r>
              <a:rPr lang="cs-CZ" dirty="0" err="1"/>
              <a:t>Miedwie</a:t>
            </a:r>
            <a:r>
              <a:rPr lang="cs-CZ" dirty="0"/>
              <a:t> (pozůstatek po </a:t>
            </a:r>
            <a:r>
              <a:rPr lang="cs-CZ" dirty="0" smtClean="0"/>
              <a:t>pevninském 		ledovci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Slovensko - řeky – Dunaj, Váh, Hron, </a:t>
            </a:r>
            <a:r>
              <a:rPr lang="cs-CZ" dirty="0" err="1"/>
              <a:t>Ipeľ</a:t>
            </a:r>
            <a:r>
              <a:rPr lang="cs-CZ" dirty="0"/>
              <a:t>, Nitra</a:t>
            </a:r>
          </a:p>
          <a:p>
            <a:pPr marL="0" indent="0">
              <a:buNone/>
            </a:pPr>
            <a:r>
              <a:rPr lang="cs-CZ" dirty="0"/>
              <a:t>                  - povodí Tisy – V – bohaté na minerální prameny.</a:t>
            </a:r>
          </a:p>
          <a:p>
            <a:pPr marL="0" indent="0">
              <a:buNone/>
            </a:pPr>
            <a:r>
              <a:rPr lang="cs-CZ" dirty="0"/>
              <a:t>                  - většina řek se vlévá do Černého moře</a:t>
            </a:r>
          </a:p>
          <a:p>
            <a:pPr marL="0" indent="0">
              <a:buNone/>
            </a:pPr>
            <a:r>
              <a:rPr lang="cs-CZ" dirty="0"/>
              <a:t>                  - vodní nádrže – Liptovská </a:t>
            </a:r>
            <a:r>
              <a:rPr lang="cs-CZ" dirty="0" err="1"/>
              <a:t>Mara</a:t>
            </a:r>
            <a:r>
              <a:rPr lang="cs-CZ" dirty="0"/>
              <a:t>, Orava, </a:t>
            </a:r>
            <a:r>
              <a:rPr lang="cs-CZ" dirty="0" err="1"/>
              <a:t>Zemplínská</a:t>
            </a:r>
            <a:r>
              <a:rPr lang="cs-CZ" dirty="0"/>
              <a:t> </a:t>
            </a:r>
            <a:r>
              <a:rPr lang="cs-CZ" dirty="0" err="1"/>
              <a:t>Šírava</a:t>
            </a:r>
            <a:r>
              <a:rPr lang="cs-CZ" dirty="0"/>
              <a:t>, Gabčíkovo</a:t>
            </a:r>
          </a:p>
          <a:p>
            <a:pPr marL="0" indent="0">
              <a:buNone/>
            </a:pPr>
            <a:r>
              <a:rPr lang="cs-CZ" dirty="0"/>
              <a:t>Maďarsko – Dunaj, </a:t>
            </a:r>
            <a:r>
              <a:rPr lang="cs-CZ" dirty="0" err="1"/>
              <a:t>Tisza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- Jezera: Blatenské (Balaton) – mělké, rekreační účel, tektonický původ</a:t>
            </a:r>
          </a:p>
          <a:p>
            <a:pPr marL="0" indent="0">
              <a:buNone/>
            </a:pPr>
            <a:r>
              <a:rPr lang="cs-CZ" dirty="0"/>
              <a:t>                    Neziderské – pouze část, většina v Rakousku</a:t>
            </a:r>
          </a:p>
          <a:p>
            <a:pPr marL="0" indent="0">
              <a:buNone/>
            </a:pPr>
            <a:r>
              <a:rPr lang="cs-CZ" dirty="0"/>
              <a:t>                 - množství termálních pramenů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9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4973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6" y="548680"/>
            <a:ext cx="48005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452"/>
            <a:ext cx="4386064" cy="32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dirty="0"/>
              <a:t>Polsko </a:t>
            </a:r>
            <a:r>
              <a:rPr lang="cs-CZ" dirty="0"/>
              <a:t>- </a:t>
            </a:r>
            <a:r>
              <a:rPr lang="cs-CZ" sz="4800" dirty="0"/>
              <a:t>méně rozvinuté než v ČR. V době vzniku Polska byla východní část zaostalá (dříve </a:t>
            </a:r>
          </a:p>
          <a:p>
            <a:pPr marL="0" indent="0">
              <a:buNone/>
            </a:pPr>
            <a:r>
              <a:rPr lang="cs-CZ" sz="4800" dirty="0"/>
              <a:t>               náležela k Rusku). Také oslabení po druhé světové válce.</a:t>
            </a:r>
          </a:p>
          <a:p>
            <a:pPr marL="0" indent="0">
              <a:buNone/>
            </a:pPr>
            <a:r>
              <a:rPr lang="cs-CZ" sz="4800" dirty="0"/>
              <a:t>            - za socialismu částečně přetrvalo soukromé hospodaření.</a:t>
            </a:r>
          </a:p>
          <a:p>
            <a:pPr marL="0" indent="0">
              <a:buNone/>
            </a:pPr>
            <a:r>
              <a:rPr lang="cs-CZ" sz="4800" dirty="0"/>
              <a:t>            - roku 1989 začal složitý přechod na tržní ekonomiku. Dnes jsou nejvyspělejšími </a:t>
            </a:r>
          </a:p>
          <a:p>
            <a:pPr marL="0" indent="0">
              <a:buNone/>
            </a:pPr>
            <a:r>
              <a:rPr lang="cs-CZ" sz="4800" dirty="0"/>
              <a:t>              oblastmi jih a střed, východ spolu s jezerními plošinami na severu je stále nejméně </a:t>
            </a:r>
          </a:p>
          <a:p>
            <a:pPr marL="0" indent="0">
              <a:buNone/>
            </a:pPr>
            <a:r>
              <a:rPr lang="cs-CZ" sz="4800" dirty="0"/>
              <a:t>              rozvinutý. </a:t>
            </a:r>
          </a:p>
          <a:p>
            <a:pPr marL="0" indent="0">
              <a:buNone/>
            </a:pPr>
            <a:r>
              <a:rPr lang="cs-CZ" sz="4800" dirty="0"/>
              <a:t>            - orná půda tvoří přibližně 50% území. Cca 30% pracujících pracuje v zemědělství!</a:t>
            </a:r>
          </a:p>
          <a:p>
            <a:pPr marL="0" indent="0">
              <a:buNone/>
            </a:pPr>
            <a:r>
              <a:rPr lang="cs-CZ" sz="4800" dirty="0"/>
              <a:t>            -stále systém zemědělských družstev, ovšem v soukromém vlastnictví</a:t>
            </a:r>
          </a:p>
          <a:p>
            <a:pPr marL="0" indent="0">
              <a:buNone/>
            </a:pPr>
            <a:r>
              <a:rPr lang="cs-CZ" sz="4800" dirty="0" smtClean="0"/>
              <a:t>            - </a:t>
            </a:r>
            <a:r>
              <a:rPr lang="cs-CZ" sz="4800" dirty="0"/>
              <a:t>připojením k EU nastala nutnost zvýšit produkci a kvalitu produktů, dnes růst </a:t>
            </a:r>
            <a:r>
              <a:rPr lang="cs-CZ" sz="4800" dirty="0" smtClean="0"/>
              <a:t>ekonomiky</a:t>
            </a:r>
            <a:endParaRPr lang="cs-CZ" sz="4800" dirty="0"/>
          </a:p>
          <a:p>
            <a:pPr marL="0" indent="0">
              <a:buNone/>
            </a:pPr>
            <a:r>
              <a:rPr lang="cs-CZ" sz="4800" dirty="0"/>
              <a:t> </a:t>
            </a:r>
          </a:p>
          <a:p>
            <a:pPr marL="0" indent="0">
              <a:buNone/>
            </a:pPr>
            <a:r>
              <a:rPr lang="cs-CZ" sz="4800" dirty="0"/>
              <a:t>Slovensko - zkomplikovaní situace po rozdělení Československa</a:t>
            </a:r>
          </a:p>
          <a:p>
            <a:pPr marL="0" indent="0">
              <a:buNone/>
            </a:pPr>
            <a:r>
              <a:rPr lang="cs-CZ" sz="4800" dirty="0"/>
              <a:t>                 </a:t>
            </a:r>
            <a:r>
              <a:rPr lang="cs-CZ" sz="4800" dirty="0" smtClean="0"/>
              <a:t>  </a:t>
            </a:r>
            <a:r>
              <a:rPr lang="cs-CZ" sz="4800" dirty="0"/>
              <a:t>- nejdůležitějším odvětvím průmyslu je hutnictví železa v důsledku poválečné         </a:t>
            </a:r>
          </a:p>
          <a:p>
            <a:pPr marL="0" indent="0">
              <a:buNone/>
            </a:pPr>
            <a:r>
              <a:rPr lang="cs-CZ" sz="4800" dirty="0"/>
              <a:t>                   industrializace  </a:t>
            </a:r>
          </a:p>
          <a:p>
            <a:pPr marL="0" indent="0">
              <a:buNone/>
            </a:pPr>
            <a:r>
              <a:rPr lang="cs-CZ" sz="4800" dirty="0"/>
              <a:t>     </a:t>
            </a:r>
            <a:r>
              <a:rPr lang="cs-CZ" sz="4800" dirty="0" smtClean="0"/>
              <a:t>              </a:t>
            </a:r>
            <a:r>
              <a:rPr lang="cs-CZ" sz="4800" dirty="0"/>
              <a:t>- po r. 1945 – zaměření na zemědělství, </a:t>
            </a:r>
            <a:r>
              <a:rPr lang="cs-CZ" sz="4800" dirty="0" err="1"/>
              <a:t>pozdějí</a:t>
            </a:r>
            <a:r>
              <a:rPr lang="cs-CZ" sz="4800" dirty="0"/>
              <a:t> industrializace – snaha dohnat ČR      </a:t>
            </a:r>
          </a:p>
          <a:p>
            <a:pPr marL="0" indent="0">
              <a:buNone/>
            </a:pPr>
            <a:r>
              <a:rPr lang="cs-CZ" sz="4800" dirty="0"/>
              <a:t>    </a:t>
            </a:r>
            <a:r>
              <a:rPr lang="cs-CZ" sz="4800" dirty="0" smtClean="0"/>
              <a:t>              </a:t>
            </a:r>
            <a:r>
              <a:rPr lang="cs-CZ" sz="4800" dirty="0"/>
              <a:t>– orientace na těžký průmysl</a:t>
            </a:r>
          </a:p>
          <a:p>
            <a:pPr marL="0" indent="0">
              <a:buNone/>
            </a:pPr>
            <a:r>
              <a:rPr lang="cs-CZ" sz="4800" dirty="0"/>
              <a:t>                  - po r. 1993 – privatizace, přeorientování se na spotřební průmysl</a:t>
            </a:r>
          </a:p>
          <a:p>
            <a:pPr marL="0" indent="0">
              <a:buNone/>
            </a:pPr>
            <a:r>
              <a:rPr lang="cs-CZ" sz="4800" dirty="0"/>
              <a:t>                  - dnes – vysoká nezaměstnanost v důsledku útlumu těžkého a zbrojního průmyslu</a:t>
            </a:r>
          </a:p>
          <a:p>
            <a:pPr marL="0" indent="0">
              <a:buNone/>
            </a:pPr>
            <a:r>
              <a:rPr lang="cs-CZ" sz="4800" dirty="0"/>
              <a:t>                  </a:t>
            </a:r>
          </a:p>
          <a:p>
            <a:pPr marL="0" indent="0">
              <a:buNone/>
            </a:pPr>
            <a:r>
              <a:rPr lang="cs-CZ" sz="4800" dirty="0"/>
              <a:t>Maďarsko - jisté reformy proběhly již za komunismu, lepší podmínky trhu,   nejvíce </a:t>
            </a:r>
          </a:p>
          <a:p>
            <a:pPr marL="0" indent="0">
              <a:buNone/>
            </a:pPr>
            <a:r>
              <a:rPr lang="cs-CZ" sz="4800" dirty="0"/>
              <a:t>                    zahraničních investic</a:t>
            </a:r>
          </a:p>
          <a:p>
            <a:pPr marL="0" indent="0">
              <a:buNone/>
            </a:pPr>
            <a:r>
              <a:rPr lang="cs-CZ" sz="4800" dirty="0"/>
              <a:t>                 </a:t>
            </a:r>
            <a:r>
              <a:rPr lang="cs-CZ" sz="4800" dirty="0" smtClean="0"/>
              <a:t>  -</a:t>
            </a:r>
            <a:r>
              <a:rPr lang="cs-CZ" sz="4800" dirty="0"/>
              <a:t>průmyslově zemědělská země, zaměřující se na materiálově méně náročné   </a:t>
            </a:r>
          </a:p>
          <a:p>
            <a:pPr marL="0" indent="0">
              <a:buNone/>
            </a:pPr>
            <a:r>
              <a:rPr lang="cs-CZ" sz="4800" dirty="0"/>
              <a:t>                   zpracovatelské obory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6427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200" dirty="0" smtClean="0"/>
              <a:t>Polsko </a:t>
            </a:r>
            <a:r>
              <a:rPr lang="cs-CZ" sz="1200" dirty="0"/>
              <a:t>– rozvinuté, ale málo mechanizované</a:t>
            </a:r>
          </a:p>
          <a:p>
            <a:pPr marL="0" indent="0">
              <a:buNone/>
            </a:pPr>
            <a:r>
              <a:rPr lang="cs-CZ" sz="1200" dirty="0"/>
              <a:t>            - mezi hlavní plodiny patří brambory(2.místo na světě), obilniny (pšenice a žito) a   </a:t>
            </a:r>
          </a:p>
          <a:p>
            <a:pPr marL="0" indent="0">
              <a:buNone/>
            </a:pPr>
            <a:r>
              <a:rPr lang="cs-CZ" sz="1200" dirty="0"/>
              <a:t>              cukrová řepa, dále chmel, řepka, len</a:t>
            </a:r>
          </a:p>
          <a:p>
            <a:pPr marL="0" indent="0">
              <a:buNone/>
            </a:pPr>
            <a:r>
              <a:rPr lang="cs-CZ" sz="1200" dirty="0"/>
              <a:t>            - významný je rybolov a produkce medu, chov prasat a skotu</a:t>
            </a:r>
          </a:p>
          <a:p>
            <a:pPr marL="0" indent="0">
              <a:buNone/>
            </a:pPr>
            <a:r>
              <a:rPr lang="cs-CZ" sz="1200" dirty="0"/>
              <a:t> </a:t>
            </a:r>
          </a:p>
          <a:p>
            <a:pPr marL="0" indent="0">
              <a:buNone/>
            </a:pPr>
            <a:r>
              <a:rPr lang="cs-CZ" sz="1200" dirty="0"/>
              <a:t>Slovensko - hornatý povrch neumožňuje rozvoj zemědělství, hodně pastvin</a:t>
            </a:r>
          </a:p>
          <a:p>
            <a:pPr marL="0" indent="0">
              <a:buNone/>
            </a:pPr>
            <a:r>
              <a:rPr lang="cs-CZ" sz="1200" dirty="0"/>
              <a:t>                  - orná půda – 1/3 území, hlavně na jihu (Podunajská a Východoslovenská nížina)</a:t>
            </a:r>
          </a:p>
          <a:p>
            <a:pPr marL="0" indent="0">
              <a:buNone/>
            </a:pPr>
            <a:r>
              <a:rPr lang="cs-CZ" sz="1200" dirty="0"/>
              <a:t>     </a:t>
            </a:r>
            <a:r>
              <a:rPr lang="cs-CZ" sz="1200" dirty="0" smtClean="0"/>
              <a:t>             </a:t>
            </a:r>
            <a:r>
              <a:rPr lang="cs-CZ" sz="1200" dirty="0"/>
              <a:t>- v zemědělství zaměstnáno 11% pracujících   </a:t>
            </a:r>
          </a:p>
          <a:p>
            <a:pPr marL="0" indent="0">
              <a:buNone/>
            </a:pPr>
            <a:r>
              <a:rPr lang="cs-CZ" sz="1200" dirty="0"/>
              <a:t>      </a:t>
            </a:r>
            <a:r>
              <a:rPr lang="cs-CZ" sz="1200" dirty="0" smtClean="0"/>
              <a:t>            - </a:t>
            </a:r>
            <a:r>
              <a:rPr lang="cs-CZ" sz="1200" dirty="0"/>
              <a:t>pšenice, ječmen, kukuřice, cukrová řepa, brambory, zelenina – zelí, rajčata,     </a:t>
            </a:r>
          </a:p>
          <a:p>
            <a:pPr marL="0" indent="0">
              <a:buNone/>
            </a:pPr>
            <a:r>
              <a:rPr lang="cs-CZ" sz="1200" dirty="0"/>
              <a:t>        papriky, vína, ovoce, tabák  </a:t>
            </a:r>
          </a:p>
          <a:p>
            <a:pPr marL="0" indent="0">
              <a:buNone/>
            </a:pPr>
            <a:r>
              <a:rPr lang="cs-CZ" sz="1200" dirty="0"/>
              <a:t>      </a:t>
            </a:r>
            <a:r>
              <a:rPr lang="cs-CZ" sz="1200" dirty="0" smtClean="0"/>
              <a:t>            - </a:t>
            </a:r>
            <a:r>
              <a:rPr lang="cs-CZ" sz="1200" dirty="0"/>
              <a:t>chov prasat, skotu, ovcí</a:t>
            </a:r>
          </a:p>
          <a:p>
            <a:pPr marL="0" indent="0">
              <a:buNone/>
            </a:pPr>
            <a:r>
              <a:rPr lang="cs-CZ" sz="1200" dirty="0"/>
              <a:t> </a:t>
            </a:r>
          </a:p>
          <a:p>
            <a:pPr marL="0" indent="0">
              <a:buNone/>
            </a:pPr>
            <a:r>
              <a:rPr lang="cs-CZ" sz="1200" dirty="0"/>
              <a:t>Maďarsko - úrodná Panonská pánev (černozemní půdy),</a:t>
            </a:r>
          </a:p>
          <a:p>
            <a:pPr marL="0" indent="0">
              <a:buNone/>
            </a:pPr>
            <a:r>
              <a:rPr lang="cs-CZ" sz="1200" dirty="0"/>
              <a:t>                 - 60% území orná půda, ideální podmínky 12,5% pracujících v zemědělství</a:t>
            </a:r>
          </a:p>
          <a:p>
            <a:pPr marL="0" indent="0">
              <a:buNone/>
            </a:pPr>
            <a:r>
              <a:rPr lang="cs-CZ" sz="1200" dirty="0"/>
              <a:t>                 - významný export potravin</a:t>
            </a:r>
          </a:p>
          <a:p>
            <a:pPr marL="0" indent="0">
              <a:buNone/>
            </a:pPr>
            <a:r>
              <a:rPr lang="cs-CZ" sz="1200" dirty="0"/>
              <a:t>                 - pšenice, kukuřice, cukrová řepa, brambory, slunečnice, zelenina(rajčata, hrách,  </a:t>
            </a:r>
          </a:p>
          <a:p>
            <a:pPr marL="0" indent="0">
              <a:buNone/>
            </a:pPr>
            <a:r>
              <a:rPr lang="cs-CZ" sz="1200" dirty="0"/>
              <a:t>                   paprika), ovoce(jablka, meruňky), víno,</a:t>
            </a:r>
          </a:p>
          <a:p>
            <a:pPr marL="0" indent="0">
              <a:buNone/>
            </a:pPr>
            <a:r>
              <a:rPr lang="cs-CZ" sz="1200" dirty="0"/>
              <a:t>                 -  intenzívní živočišná výroba – dostatek krmiva – prasata, skot a ovce</a:t>
            </a:r>
          </a:p>
          <a:p>
            <a:endParaRPr lang="cs-CZ" sz="9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emědělství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2QZ4H56NJ3VP-63-1858</_dlc_DocId>
    <_dlc_DocIdUrl xmlns="739c032b-a5be-4b43-b007-0b056e5ef5b0">
      <Url>https://sharepoint.postupicka.cz/seminar4/_layouts/DocIdRedir.aspx?ID=2QZ4H56NJ3VP-63-1858</Url>
      <Description>2QZ4H56NJ3VP-63-1858</Description>
    </_dlc_DocIdUrl>
  </documentManagement>
</p:properties>
</file>

<file path=customXml/itemProps1.xml><?xml version="1.0" encoding="utf-8"?>
<ds:datastoreItem xmlns:ds="http://schemas.openxmlformats.org/officeDocument/2006/customXml" ds:itemID="{CE6EFE7B-0B56-4527-BFD9-E634910E80B2}"/>
</file>

<file path=customXml/itemProps2.xml><?xml version="1.0" encoding="utf-8"?>
<ds:datastoreItem xmlns:ds="http://schemas.openxmlformats.org/officeDocument/2006/customXml" ds:itemID="{87CE06EA-CB30-400E-9280-E62DB94327EC}"/>
</file>

<file path=customXml/itemProps3.xml><?xml version="1.0" encoding="utf-8"?>
<ds:datastoreItem xmlns:ds="http://schemas.openxmlformats.org/officeDocument/2006/customXml" ds:itemID="{8B199654-A74F-4A4D-A33B-F5A0AB4D5DD7}"/>
</file>

<file path=customXml/itemProps4.xml><?xml version="1.0" encoding="utf-8"?>
<ds:datastoreItem xmlns:ds="http://schemas.openxmlformats.org/officeDocument/2006/customXml" ds:itemID="{ED291090-3F0D-4EEF-A493-A995F5D0397E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296</Words>
  <Application>Microsoft Office PowerPoint</Application>
  <PresentationFormat>Předvádění na obrazovce (4:3)</PresentationFormat>
  <Paragraphs>164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Papír</vt:lpstr>
      <vt:lpstr>Geografická charakteristika států střední Evropy Polsko, Slovensko, Maďarsko</vt:lpstr>
      <vt:lpstr>Prezentace aplikace PowerPoint</vt:lpstr>
      <vt:lpstr>Podnebí</vt:lpstr>
      <vt:lpstr>Povrch</vt:lpstr>
      <vt:lpstr>Prezentace aplikace PowerPoint</vt:lpstr>
      <vt:lpstr>Vodstvo</vt:lpstr>
      <vt:lpstr>Prezentace aplikace PowerPoint</vt:lpstr>
      <vt:lpstr>Hospodářství</vt:lpstr>
      <vt:lpstr>Zemědělství</vt:lpstr>
      <vt:lpstr>Průmysl a nerostné suroviny - Polsko</vt:lpstr>
      <vt:lpstr>Průmysl a nerostné suroviny - Slovensko</vt:lpstr>
      <vt:lpstr>Průmysl a nerostné suroviny - Maďarsko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charakteristika států střední Evropy Polsko, Slovensko, Maďarsko</dc:title>
  <dc:creator>ZdendaTrnda</dc:creator>
  <cp:lastModifiedBy>ZdendaTrnda</cp:lastModifiedBy>
  <cp:revision>6</cp:revision>
  <dcterms:created xsi:type="dcterms:W3CDTF">2013-02-17T17:49:31Z</dcterms:created>
  <dcterms:modified xsi:type="dcterms:W3CDTF">2013-02-17T18:32:13Z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b106c231-f22a-4935-8c74-6d976094e741</vt:lpwstr>
  </property>
</Properties>
</file>