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2" r:id="rId5"/>
    <p:sldId id="273" r:id="rId6"/>
    <p:sldId id="274" r:id="rId7"/>
    <p:sldId id="260" r:id="rId8"/>
    <p:sldId id="261" r:id="rId9"/>
    <p:sldId id="262" r:id="rId10"/>
    <p:sldId id="275" r:id="rId11"/>
    <p:sldId id="258" r:id="rId12"/>
    <p:sldId id="264" r:id="rId13"/>
    <p:sldId id="265" r:id="rId14"/>
    <p:sldId id="270" r:id="rId15"/>
    <p:sldId id="263" r:id="rId16"/>
    <p:sldId id="269" r:id="rId17"/>
    <p:sldId id="266" r:id="rId18"/>
    <p:sldId id="267" r:id="rId19"/>
    <p:sldId id="268" r:id="rId20"/>
    <p:sldId id="271"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DE2D13E-75C4-4C50-9C78-39A415EA8ACE}" type="datetimeFigureOut">
              <a:rPr lang="cs-CZ" smtClean="0"/>
              <a:pPr/>
              <a:t>1.11.2012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DE2D13E-75C4-4C50-9C78-39A415EA8ACE}" type="datetimeFigureOut">
              <a:rPr lang="cs-CZ" smtClean="0"/>
              <a:pPr/>
              <a:t>1.11.2012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BDE2D13E-75C4-4C50-9C78-39A415EA8ACE}" type="datetimeFigureOut">
              <a:rPr lang="cs-CZ" smtClean="0"/>
              <a:pPr/>
              <a:t>1.11.2012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DE2D13E-75C4-4C50-9C78-39A415EA8ACE}" type="datetimeFigureOut">
              <a:rPr lang="cs-CZ" smtClean="0"/>
              <a:pPr/>
              <a:t>1.11.2012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DE2D13E-75C4-4C50-9C78-39A415EA8ACE}" type="datetimeFigureOut">
              <a:rPr lang="cs-CZ" smtClean="0"/>
              <a:pPr/>
              <a:t>1.11.2012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DE2D13E-75C4-4C50-9C78-39A415EA8ACE}" type="datetimeFigureOut">
              <a:rPr lang="cs-CZ" smtClean="0"/>
              <a:pPr/>
              <a:t>1.11.2012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E5C87B-9DF6-42C9-B33D-69DA069AC6C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4000"/>
            <a:lum/>
          </a:blip>
          <a:srcRect/>
          <a:stretch>
            <a:fillRect l="-17000" r="-17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2D13E-75C4-4C50-9C78-39A415EA8ACE}" type="datetimeFigureOut">
              <a:rPr lang="cs-CZ" smtClean="0"/>
              <a:pPr/>
              <a:t>1.11.2012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C87B-9DF6-42C9-B33D-69DA069AC6C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340768"/>
            <a:ext cx="9144000" cy="1470025"/>
          </a:xfrm>
        </p:spPr>
        <p:txBody>
          <a:bodyPr>
            <a:noAutofit/>
          </a:bodyPr>
          <a:lstStyle/>
          <a:p>
            <a:r>
              <a:rPr lang="cs-CZ" sz="6000" dirty="0" smtClean="0">
                <a:latin typeface="Algerian" pitchFamily="82" charset="0"/>
              </a:rPr>
              <a:t>THE UNITED STATES OF AMERICA</a:t>
            </a:r>
            <a:endParaRPr lang="cs-CZ" sz="6000" dirty="0">
              <a:latin typeface="Algerian" pitchFamily="82" charset="0"/>
            </a:endParaRPr>
          </a:p>
        </p:txBody>
      </p:sp>
      <p:sp>
        <p:nvSpPr>
          <p:cNvPr id="3" name="Podnadpis 2"/>
          <p:cNvSpPr>
            <a:spLocks noGrp="1"/>
          </p:cNvSpPr>
          <p:nvPr>
            <p:ph type="subTitle" idx="1"/>
          </p:nvPr>
        </p:nvSpPr>
        <p:spPr/>
        <p:txBody>
          <a:bodyPr/>
          <a:lstStyle/>
          <a:p>
            <a:endParaRPr lang="cs-CZ" dirty="0"/>
          </a:p>
        </p:txBody>
      </p:sp>
      <p:pic>
        <p:nvPicPr>
          <p:cNvPr id="1027" name="Picture 3" descr="C:\Users\Comfor\Desktop\color.GIF"/>
          <p:cNvPicPr>
            <a:picLocks noChangeAspect="1" noChangeArrowheads="1"/>
          </p:cNvPicPr>
          <p:nvPr/>
        </p:nvPicPr>
        <p:blipFill>
          <a:blip r:embed="rId2" cstate="print"/>
          <a:srcRect/>
          <a:stretch>
            <a:fillRect/>
          </a:stretch>
        </p:blipFill>
        <p:spPr bwMode="auto">
          <a:xfrm>
            <a:off x="2987824" y="3356992"/>
            <a:ext cx="3312368" cy="3312368"/>
          </a:xfrm>
          <a:prstGeom prst="ellipse">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C:\Users\Comfor\Desktop\usa_physical_map.jpg"/>
          <p:cNvPicPr>
            <a:picLocks noChangeAspect="1" noChangeArrowheads="1"/>
          </p:cNvPicPr>
          <p:nvPr/>
        </p:nvPicPr>
        <p:blipFill>
          <a:blip r:embed="rId2" cstate="print"/>
          <a:srcRect/>
          <a:stretch>
            <a:fillRect/>
          </a:stretch>
        </p:blipFill>
        <p:spPr bwMode="auto">
          <a:xfrm>
            <a:off x="467544" y="404664"/>
            <a:ext cx="7969322" cy="5963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3779912" cy="6858000"/>
          </a:xfrm>
        </p:spPr>
        <p:txBody>
          <a:bodyPr/>
          <a:lstStyle/>
          <a:p>
            <a:r>
              <a:rPr lang="cs-CZ" b="1" dirty="0" smtClean="0"/>
              <a:t>3 </a:t>
            </a:r>
            <a:r>
              <a:rPr lang="cs-CZ" b="1" dirty="0" err="1" smtClean="0"/>
              <a:t>Oceans</a:t>
            </a:r>
            <a:r>
              <a:rPr lang="cs-CZ" b="1" dirty="0" smtClean="0"/>
              <a:t>:</a:t>
            </a:r>
          </a:p>
          <a:p>
            <a:pPr>
              <a:buNone/>
            </a:pPr>
            <a:r>
              <a:rPr lang="cs-CZ" dirty="0"/>
              <a:t> </a:t>
            </a:r>
            <a:r>
              <a:rPr lang="cs-CZ" dirty="0" smtClean="0"/>
              <a:t>   </a:t>
            </a:r>
            <a:r>
              <a:rPr lang="cs-CZ" sz="2400" dirty="0" err="1" smtClean="0"/>
              <a:t>Arctic</a:t>
            </a:r>
            <a:endParaRPr lang="cs-CZ" sz="2400" dirty="0" smtClean="0"/>
          </a:p>
          <a:p>
            <a:pPr>
              <a:buNone/>
            </a:pPr>
            <a:r>
              <a:rPr lang="cs-CZ" sz="2400" dirty="0"/>
              <a:t> </a:t>
            </a:r>
            <a:r>
              <a:rPr lang="cs-CZ" sz="2400" dirty="0" smtClean="0"/>
              <a:t>    </a:t>
            </a:r>
            <a:r>
              <a:rPr lang="cs-CZ" sz="2400" dirty="0" err="1" smtClean="0"/>
              <a:t>North</a:t>
            </a:r>
            <a:r>
              <a:rPr lang="cs-CZ" sz="2400" dirty="0" smtClean="0"/>
              <a:t> </a:t>
            </a:r>
            <a:r>
              <a:rPr lang="cs-CZ" sz="2400" dirty="0" err="1" smtClean="0"/>
              <a:t>Pacific</a:t>
            </a:r>
            <a:endParaRPr lang="cs-CZ" sz="2400" dirty="0" smtClean="0"/>
          </a:p>
          <a:p>
            <a:pPr>
              <a:buNone/>
            </a:pPr>
            <a:r>
              <a:rPr lang="cs-CZ" sz="2400" dirty="0"/>
              <a:t> </a:t>
            </a:r>
            <a:r>
              <a:rPr lang="cs-CZ" sz="2400" dirty="0" smtClean="0"/>
              <a:t>    </a:t>
            </a:r>
            <a:r>
              <a:rPr lang="cs-CZ" sz="2400" dirty="0" err="1" smtClean="0"/>
              <a:t>Atlantic</a:t>
            </a:r>
            <a:endParaRPr lang="cs-CZ" sz="2400" dirty="0" smtClean="0"/>
          </a:p>
          <a:p>
            <a:endParaRPr lang="cs-CZ" sz="2400" dirty="0" smtClean="0"/>
          </a:p>
          <a:p>
            <a:endParaRPr lang="cs-CZ" sz="2400" dirty="0"/>
          </a:p>
        </p:txBody>
      </p:sp>
      <p:pic>
        <p:nvPicPr>
          <p:cNvPr id="2050" name="Picture 2" descr="C:\Users\Comfor\Desktop\north_america_map_855.jpg"/>
          <p:cNvPicPr>
            <a:picLocks noChangeAspect="1" noChangeArrowheads="1"/>
          </p:cNvPicPr>
          <p:nvPr/>
        </p:nvPicPr>
        <p:blipFill>
          <a:blip r:embed="rId2" cstate="print"/>
          <a:srcRect/>
          <a:stretch>
            <a:fillRect/>
          </a:stretch>
        </p:blipFill>
        <p:spPr bwMode="auto">
          <a:xfrm>
            <a:off x="3743400" y="0"/>
            <a:ext cx="5400600" cy="69165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Brush Script MT" pitchFamily="66" charset="0"/>
              </a:rPr>
              <a:t>Geography</a:t>
            </a:r>
            <a:endParaRPr lang="cs-CZ" dirty="0">
              <a:latin typeface="Brush Script MT" pitchFamily="66" charset="0"/>
            </a:endParaRPr>
          </a:p>
        </p:txBody>
      </p:sp>
      <p:sp>
        <p:nvSpPr>
          <p:cNvPr id="3" name="Zástupný symbol pro obsah 2"/>
          <p:cNvSpPr>
            <a:spLocks noGrp="1"/>
          </p:cNvSpPr>
          <p:nvPr>
            <p:ph idx="1"/>
          </p:nvPr>
        </p:nvSpPr>
        <p:spPr/>
        <p:txBody>
          <a:bodyPr>
            <a:normAutofit/>
          </a:bodyPr>
          <a:lstStyle/>
          <a:p>
            <a:r>
              <a:rPr lang="en-US" sz="1800" dirty="0"/>
              <a:t>The U.S. ecology is considered "</a:t>
            </a:r>
            <a:r>
              <a:rPr lang="en-US" sz="1800" dirty="0" err="1"/>
              <a:t>megadiverse</a:t>
            </a:r>
            <a:r>
              <a:rPr lang="en-US" sz="1800" dirty="0" smtClean="0"/>
              <a:t>"</a:t>
            </a:r>
            <a:endParaRPr lang="cs-CZ" sz="1800" dirty="0" smtClean="0"/>
          </a:p>
          <a:p>
            <a:r>
              <a:rPr lang="en-US" sz="1800" dirty="0" smtClean="0"/>
              <a:t>The </a:t>
            </a:r>
            <a:r>
              <a:rPr lang="en-US" sz="1800" dirty="0"/>
              <a:t>United States is home to more than 400 </a:t>
            </a:r>
            <a:r>
              <a:rPr lang="en-US" sz="1800" dirty="0" smtClean="0"/>
              <a:t>mammal</a:t>
            </a:r>
            <a:endParaRPr lang="cs-CZ" sz="1800" dirty="0" smtClean="0"/>
          </a:p>
          <a:p>
            <a:pPr>
              <a:buNone/>
            </a:pPr>
            <a:r>
              <a:rPr lang="cs-CZ" sz="1800" dirty="0" smtClean="0"/>
              <a:t>					        </a:t>
            </a:r>
            <a:r>
              <a:rPr lang="en-US" sz="1800" dirty="0" smtClean="0"/>
              <a:t>750 bird</a:t>
            </a:r>
            <a:endParaRPr lang="cs-CZ" sz="1800" dirty="0" smtClean="0"/>
          </a:p>
          <a:p>
            <a:pPr>
              <a:buNone/>
            </a:pPr>
            <a:r>
              <a:rPr lang="cs-CZ" sz="1800" dirty="0" smtClean="0"/>
              <a:t>                                                                             </a:t>
            </a:r>
            <a:r>
              <a:rPr lang="en-US" sz="1800" dirty="0" smtClean="0"/>
              <a:t> </a:t>
            </a:r>
            <a:r>
              <a:rPr lang="en-US" sz="1800" dirty="0"/>
              <a:t>500 reptile and amphibian species</a:t>
            </a:r>
            <a:r>
              <a:rPr lang="en-US" sz="1800" dirty="0" smtClean="0"/>
              <a:t>.</a:t>
            </a:r>
            <a:r>
              <a:rPr lang="en-US" sz="1800" dirty="0"/>
              <a:t> </a:t>
            </a:r>
            <a:endParaRPr lang="cs-CZ" sz="1800" dirty="0" smtClean="0"/>
          </a:p>
          <a:p>
            <a:pPr>
              <a:buNone/>
            </a:pPr>
            <a:r>
              <a:rPr lang="cs-CZ" sz="1800" dirty="0" smtClean="0"/>
              <a:t>                                                                              </a:t>
            </a:r>
            <a:r>
              <a:rPr lang="en-US" sz="1800" dirty="0" smtClean="0"/>
              <a:t>About </a:t>
            </a:r>
            <a:r>
              <a:rPr lang="en-US" sz="1800" dirty="0"/>
              <a:t>91,000 insect </a:t>
            </a:r>
            <a:r>
              <a:rPr lang="en-US" sz="1800" dirty="0" smtClean="0"/>
              <a:t>species</a:t>
            </a:r>
            <a:endParaRPr lang="cs-CZ" sz="2400" dirty="0"/>
          </a:p>
        </p:txBody>
      </p:sp>
      <p:pic>
        <p:nvPicPr>
          <p:cNvPr id="6146" name="Picture 2" descr="C:\Users\Comfor\Desktop\havaj_plaz_kauai.jpg"/>
          <p:cNvPicPr>
            <a:picLocks noChangeAspect="1" noChangeArrowheads="1"/>
          </p:cNvPicPr>
          <p:nvPr/>
        </p:nvPicPr>
        <p:blipFill>
          <a:blip r:embed="rId2" cstate="print"/>
          <a:srcRect/>
          <a:stretch>
            <a:fillRect/>
          </a:stretch>
        </p:blipFill>
        <p:spPr bwMode="auto">
          <a:xfrm>
            <a:off x="2123728" y="3212976"/>
            <a:ext cx="4572000"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err="1" smtClean="0">
                <a:latin typeface="Brush Script MT" pitchFamily="66" charset="0"/>
              </a:rPr>
              <a:t>History</a:t>
            </a:r>
            <a:endParaRPr lang="cs-CZ" sz="5400" dirty="0">
              <a:latin typeface="Brush Script MT" pitchFamily="66" charset="0"/>
            </a:endParaRPr>
          </a:p>
        </p:txBody>
      </p:sp>
      <p:sp>
        <p:nvSpPr>
          <p:cNvPr id="3" name="Zástupný symbol pro obsah 2"/>
          <p:cNvSpPr>
            <a:spLocks noGrp="1"/>
          </p:cNvSpPr>
          <p:nvPr>
            <p:ph idx="1"/>
          </p:nvPr>
        </p:nvSpPr>
        <p:spPr>
          <a:xfrm>
            <a:off x="457200" y="1600201"/>
            <a:ext cx="8229600" cy="2404863"/>
          </a:xfrm>
        </p:spPr>
        <p:txBody>
          <a:bodyPr>
            <a:normAutofit/>
          </a:bodyPr>
          <a:lstStyle/>
          <a:p>
            <a:endParaRPr lang="cs-CZ" sz="1600" dirty="0" smtClean="0"/>
          </a:p>
          <a:p>
            <a:r>
              <a:rPr lang="cs-CZ" sz="1400" dirty="0" smtClean="0"/>
              <a:t>T</a:t>
            </a:r>
            <a:r>
              <a:rPr lang="en-US" sz="1400" dirty="0" smtClean="0"/>
              <a:t>he first </a:t>
            </a:r>
            <a:r>
              <a:rPr lang="en-US" sz="1400" dirty="0" err="1" smtClean="0"/>
              <a:t>european</a:t>
            </a:r>
            <a:r>
              <a:rPr lang="en-US" sz="1400" dirty="0" smtClean="0"/>
              <a:t> </a:t>
            </a:r>
            <a:r>
              <a:rPr lang="en-US" sz="1400" dirty="0" err="1" smtClean="0"/>
              <a:t>sai</a:t>
            </a:r>
            <a:r>
              <a:rPr lang="cs-CZ" sz="1400" dirty="0" smtClean="0"/>
              <a:t>l</a:t>
            </a:r>
            <a:r>
              <a:rPr lang="en-US" sz="1400" dirty="0" smtClean="0"/>
              <a:t>ors, who reached coasts of America were Vikings. </a:t>
            </a:r>
            <a:endParaRPr lang="cs-CZ" sz="1400" dirty="0" smtClean="0"/>
          </a:p>
          <a:p>
            <a:r>
              <a:rPr lang="cs-CZ" sz="1400" dirty="0" smtClean="0"/>
              <a:t>U</a:t>
            </a:r>
            <a:r>
              <a:rPr lang="en-US" sz="1400" dirty="0" err="1" smtClean="0"/>
              <a:t>nder</a:t>
            </a:r>
            <a:r>
              <a:rPr lang="en-US" sz="1400" dirty="0" smtClean="0"/>
              <a:t> the leadership of Leif Eriksson from Greenland </a:t>
            </a:r>
            <a:endParaRPr lang="cs-CZ" sz="1400" dirty="0" smtClean="0"/>
          </a:p>
          <a:p>
            <a:r>
              <a:rPr lang="en-US" sz="1400" dirty="0" smtClean="0"/>
              <a:t>Vikings established a few colonies on the East coast, but soon they have been pushed out by huge predominance of native inhabitants.</a:t>
            </a:r>
            <a:endParaRPr lang="cs-CZ" sz="1400" dirty="0" smtClean="0"/>
          </a:p>
          <a:p>
            <a:r>
              <a:rPr lang="en-US" sz="1400" dirty="0" smtClean="0"/>
              <a:t>On the 12th October 1492 Christopher Columbus </a:t>
            </a:r>
            <a:endParaRPr lang="cs-CZ" sz="1400" dirty="0" smtClean="0"/>
          </a:p>
          <a:p>
            <a:r>
              <a:rPr lang="cs-CZ" sz="1400" dirty="0" smtClean="0"/>
              <a:t>T</a:t>
            </a:r>
            <a:r>
              <a:rPr lang="en-US" sz="1400" dirty="0" smtClean="0"/>
              <a:t>he new era of human history, which helped many </a:t>
            </a:r>
            <a:r>
              <a:rPr lang="en-US" sz="1400" dirty="0" err="1" smtClean="0"/>
              <a:t>european</a:t>
            </a:r>
            <a:r>
              <a:rPr lang="en-US" sz="1400" dirty="0" smtClean="0"/>
              <a:t> countries, but represented destruction for majority of native</a:t>
            </a:r>
            <a:r>
              <a:rPr lang="cs-CZ" sz="1400" dirty="0" smtClean="0"/>
              <a:t> </a:t>
            </a:r>
            <a:r>
              <a:rPr lang="cs-CZ" sz="1400" dirty="0" err="1" smtClean="0"/>
              <a:t>american</a:t>
            </a:r>
            <a:r>
              <a:rPr lang="en-US" sz="1400" dirty="0" smtClean="0"/>
              <a:t> people and their culture, art and lifestyle.</a:t>
            </a:r>
            <a:endParaRPr lang="cs-CZ" sz="1400" dirty="0" smtClean="0"/>
          </a:p>
        </p:txBody>
      </p:sp>
      <p:pic>
        <p:nvPicPr>
          <p:cNvPr id="4098" name="Picture 2" descr="C:\Users\Comfor\Desktop\RGhirlandaio-Columbus-BR.jpg"/>
          <p:cNvPicPr>
            <a:picLocks noChangeAspect="1" noChangeArrowheads="1"/>
          </p:cNvPicPr>
          <p:nvPr/>
        </p:nvPicPr>
        <p:blipFill>
          <a:blip r:embed="rId2" cstate="print"/>
          <a:srcRect/>
          <a:stretch>
            <a:fillRect/>
          </a:stretch>
        </p:blipFill>
        <p:spPr bwMode="auto">
          <a:xfrm>
            <a:off x="6732240" y="0"/>
            <a:ext cx="1944216" cy="1935575"/>
          </a:xfrm>
          <a:prstGeom prst="rect">
            <a:avLst/>
          </a:prstGeom>
          <a:ln>
            <a:noFill/>
          </a:ln>
          <a:effectLst>
            <a:softEdge rad="112500"/>
          </a:effectLst>
        </p:spPr>
      </p:pic>
      <p:pic>
        <p:nvPicPr>
          <p:cNvPr id="4099" name="Picture 3" descr="C:\Users\Comfor\Desktop\91357-004-58901CC9.jpg"/>
          <p:cNvPicPr>
            <a:picLocks noChangeAspect="1" noChangeArrowheads="1"/>
          </p:cNvPicPr>
          <p:nvPr/>
        </p:nvPicPr>
        <p:blipFill>
          <a:blip r:embed="rId3" cstate="print"/>
          <a:srcRect/>
          <a:stretch>
            <a:fillRect/>
          </a:stretch>
        </p:blipFill>
        <p:spPr bwMode="auto">
          <a:xfrm>
            <a:off x="3059832" y="3789040"/>
            <a:ext cx="4896544" cy="28845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5400" dirty="0" err="1" smtClean="0">
                <a:latin typeface="Brush Script MT" pitchFamily="66" charset="0"/>
              </a:rPr>
              <a:t>History</a:t>
            </a:r>
            <a:endParaRPr lang="cs-CZ" sz="5400" dirty="0"/>
          </a:p>
        </p:txBody>
      </p:sp>
      <p:sp>
        <p:nvSpPr>
          <p:cNvPr id="3" name="Zástupný symbol pro obsah 2"/>
          <p:cNvSpPr>
            <a:spLocks noGrp="1"/>
          </p:cNvSpPr>
          <p:nvPr>
            <p:ph idx="1"/>
          </p:nvPr>
        </p:nvSpPr>
        <p:spPr>
          <a:xfrm>
            <a:off x="683568" y="908720"/>
            <a:ext cx="8229600" cy="4525963"/>
          </a:xfrm>
        </p:spPr>
        <p:txBody>
          <a:bodyPr>
            <a:normAutofit/>
          </a:bodyPr>
          <a:lstStyle/>
          <a:p>
            <a:r>
              <a:rPr lang="en-US" sz="1400" dirty="0" smtClean="0"/>
              <a:t>The United States began as an independent nation with the Declaration of Independence on July 4, 1776. By the 1770s, the Thirteen Colonies contained two and a half million people. They were prospering, and had developed their own political and legal systems. </a:t>
            </a:r>
            <a:endParaRPr lang="cs-CZ" sz="1400" dirty="0" smtClean="0"/>
          </a:p>
          <a:p>
            <a:endParaRPr lang="cs-CZ" sz="1400" dirty="0" smtClean="0"/>
          </a:p>
          <a:p>
            <a:r>
              <a:rPr lang="en-US" sz="1400" dirty="0" smtClean="0"/>
              <a:t>The additional efforts at taxation, and the continuous presence of British troops posed a threat to American self-government. Political action in the early 1770s culminated in the Boston Tea Party in December 1773, and led to all-out war in 1775. After fierce debate among the colonies, it was finally agreed to declare their independence from Britain, and in 1776, the Declaration of Independence was signed</a:t>
            </a:r>
            <a:r>
              <a:rPr lang="cs-CZ" sz="1400" dirty="0" smtClean="0"/>
              <a:t>.</a:t>
            </a:r>
          </a:p>
          <a:p>
            <a:endParaRPr lang="cs-CZ" sz="1400" dirty="0" smtClean="0"/>
          </a:p>
          <a:p>
            <a:r>
              <a:rPr lang="en-US" sz="1400" dirty="0" smtClean="0"/>
              <a:t>During and after the war, the United States were united under a weak federal government established by the Articles of Confederation. When these became unworkable, a new Constitution was written in 1789, and it became the basis for the United States federal government, with</a:t>
            </a:r>
            <a:r>
              <a:rPr lang="cs-CZ" sz="1400" dirty="0" smtClean="0"/>
              <a:t> a</a:t>
            </a:r>
            <a:r>
              <a:rPr lang="en-US" sz="1400" dirty="0" smtClean="0"/>
              <a:t> war hero George Washington as the first president. </a:t>
            </a:r>
            <a:endParaRPr lang="cs-CZ" sz="1400" dirty="0"/>
          </a:p>
        </p:txBody>
      </p:sp>
      <p:pic>
        <p:nvPicPr>
          <p:cNvPr id="5122" name="Picture 2" descr="C:\Users\Comfor\Desktop\declaration.jpg"/>
          <p:cNvPicPr>
            <a:picLocks noChangeAspect="1" noChangeArrowheads="1"/>
          </p:cNvPicPr>
          <p:nvPr/>
        </p:nvPicPr>
        <p:blipFill>
          <a:blip r:embed="rId2" cstate="print"/>
          <a:srcRect/>
          <a:stretch>
            <a:fillRect/>
          </a:stretch>
        </p:blipFill>
        <p:spPr bwMode="auto">
          <a:xfrm>
            <a:off x="3563888" y="4058592"/>
            <a:ext cx="3889996" cy="2799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err="1" smtClean="0">
                <a:latin typeface="Brush Script MT" pitchFamily="66" charset="0"/>
              </a:rPr>
              <a:t>Race</a:t>
            </a:r>
            <a:r>
              <a:rPr lang="cs-CZ" sz="5400" dirty="0" smtClean="0">
                <a:latin typeface="Brush Script MT" pitchFamily="66" charset="0"/>
              </a:rPr>
              <a:t> </a:t>
            </a:r>
            <a:r>
              <a:rPr lang="cs-CZ" sz="5400" dirty="0" err="1" smtClean="0">
                <a:latin typeface="Brush Script MT" pitchFamily="66" charset="0"/>
              </a:rPr>
              <a:t>and</a:t>
            </a:r>
            <a:r>
              <a:rPr lang="cs-CZ" sz="5400" dirty="0" smtClean="0">
                <a:latin typeface="Brush Script MT" pitchFamily="66" charset="0"/>
              </a:rPr>
              <a:t> </a:t>
            </a:r>
            <a:r>
              <a:rPr lang="cs-CZ" sz="5400" dirty="0" err="1" smtClean="0">
                <a:latin typeface="Brush Script MT" pitchFamily="66" charset="0"/>
              </a:rPr>
              <a:t>Ethnicity</a:t>
            </a:r>
            <a:endParaRPr lang="cs-CZ" sz="5400" dirty="0">
              <a:latin typeface="Brush Script MT" pitchFamily="66" charset="0"/>
            </a:endParaRPr>
          </a:p>
        </p:txBody>
      </p:sp>
      <p:sp>
        <p:nvSpPr>
          <p:cNvPr id="3" name="Zástupný symbol pro obsah 2"/>
          <p:cNvSpPr>
            <a:spLocks noGrp="1"/>
          </p:cNvSpPr>
          <p:nvPr>
            <p:ph idx="1"/>
          </p:nvPr>
        </p:nvSpPr>
        <p:spPr/>
        <p:txBody>
          <a:bodyPr>
            <a:normAutofit/>
          </a:bodyPr>
          <a:lstStyle/>
          <a:p>
            <a:r>
              <a:rPr lang="en-US" sz="1800" dirty="0" smtClean="0"/>
              <a:t>The United States is a diverse country, racially and </a:t>
            </a:r>
            <a:r>
              <a:rPr lang="cs-CZ" sz="1800" dirty="0" err="1" smtClean="0"/>
              <a:t>also</a:t>
            </a:r>
            <a:r>
              <a:rPr lang="cs-CZ" sz="1800" dirty="0" smtClean="0"/>
              <a:t> </a:t>
            </a:r>
            <a:r>
              <a:rPr lang="en-US" sz="1800" dirty="0" smtClean="0"/>
              <a:t>ethnically.</a:t>
            </a:r>
            <a:endParaRPr lang="cs-CZ" sz="1800" dirty="0" smtClean="0"/>
          </a:p>
          <a:p>
            <a:r>
              <a:rPr lang="cs-CZ" sz="1800" dirty="0" err="1" smtClean="0"/>
              <a:t>Officialy</a:t>
            </a:r>
            <a:r>
              <a:rPr lang="cs-CZ" sz="1800" dirty="0" smtClean="0"/>
              <a:t> are </a:t>
            </a:r>
            <a:r>
              <a:rPr lang="cs-CZ" sz="1800" dirty="0" err="1" smtClean="0"/>
              <a:t>recognized</a:t>
            </a:r>
            <a:r>
              <a:rPr lang="cs-CZ" sz="1800" dirty="0" smtClean="0"/>
              <a:t> 6 </a:t>
            </a:r>
            <a:r>
              <a:rPr lang="cs-CZ" sz="1800" dirty="0" err="1" smtClean="0"/>
              <a:t>races</a:t>
            </a:r>
            <a:r>
              <a:rPr lang="cs-CZ" sz="1800" dirty="0" smtClean="0"/>
              <a:t>: </a:t>
            </a:r>
            <a:r>
              <a:rPr lang="en-US" sz="1800" dirty="0" smtClean="0"/>
              <a:t>White </a:t>
            </a:r>
            <a:endParaRPr lang="cs-CZ" sz="1800" dirty="0" smtClean="0"/>
          </a:p>
          <a:p>
            <a:pPr>
              <a:buNone/>
            </a:pPr>
            <a:r>
              <a:rPr lang="cs-CZ" sz="1800" dirty="0" smtClean="0"/>
              <a:t>                                                                </a:t>
            </a:r>
            <a:r>
              <a:rPr lang="en-US" sz="1800" dirty="0" smtClean="0"/>
              <a:t>American Indian </a:t>
            </a:r>
            <a:endParaRPr lang="cs-CZ" sz="1800" dirty="0" smtClean="0"/>
          </a:p>
          <a:p>
            <a:pPr>
              <a:buNone/>
            </a:pPr>
            <a:r>
              <a:rPr lang="cs-CZ" sz="1800" dirty="0" smtClean="0"/>
              <a:t>                                                                </a:t>
            </a:r>
            <a:r>
              <a:rPr lang="en-US" sz="1800" dirty="0" smtClean="0"/>
              <a:t>Alaska Native</a:t>
            </a:r>
            <a:endParaRPr lang="cs-CZ" sz="1800" dirty="0" smtClean="0"/>
          </a:p>
          <a:p>
            <a:pPr>
              <a:buNone/>
            </a:pPr>
            <a:r>
              <a:rPr lang="cs-CZ" sz="1800" dirty="0" smtClean="0"/>
              <a:t>                                                                </a:t>
            </a:r>
            <a:r>
              <a:rPr lang="en-US" sz="1800" dirty="0" smtClean="0"/>
              <a:t>Asian</a:t>
            </a:r>
            <a:endParaRPr lang="cs-CZ" sz="1800" dirty="0" smtClean="0"/>
          </a:p>
          <a:p>
            <a:pPr>
              <a:buNone/>
            </a:pPr>
            <a:r>
              <a:rPr lang="cs-CZ" sz="1800" dirty="0" smtClean="0"/>
              <a:t>                                                                </a:t>
            </a:r>
            <a:r>
              <a:rPr lang="en-US" sz="1800" dirty="0" smtClean="0"/>
              <a:t>African American</a:t>
            </a:r>
            <a:endParaRPr lang="cs-CZ" sz="1800" dirty="0" smtClean="0"/>
          </a:p>
          <a:p>
            <a:pPr>
              <a:buNone/>
            </a:pPr>
            <a:r>
              <a:rPr lang="cs-CZ" sz="1800" dirty="0" smtClean="0"/>
              <a:t>                                                                </a:t>
            </a:r>
            <a:r>
              <a:rPr lang="en-US" sz="1800" dirty="0" smtClean="0"/>
              <a:t>Native Hawaiian</a:t>
            </a:r>
            <a:endParaRPr lang="cs-CZ" sz="1800" dirty="0" smtClean="0"/>
          </a:p>
          <a:p>
            <a:pPr>
              <a:buNone/>
            </a:pPr>
            <a:endParaRPr lang="cs-CZ" sz="1800" dirty="0" smtClean="0"/>
          </a:p>
          <a:p>
            <a:pPr>
              <a:buNone/>
            </a:pPr>
            <a:endParaRPr lang="cs-CZ" sz="1800" dirty="0" smtClean="0"/>
          </a:p>
          <a:p>
            <a:pPr>
              <a:buNone/>
            </a:pPr>
            <a:r>
              <a:rPr lang="en-US" sz="1800" dirty="0" smtClean="0"/>
              <a:t>White Americans</a:t>
            </a:r>
            <a:r>
              <a:rPr lang="cs-CZ" sz="1800" dirty="0" smtClean="0"/>
              <a:t> </a:t>
            </a:r>
            <a:r>
              <a:rPr lang="en-US" sz="1800" dirty="0" smtClean="0"/>
              <a:t>are the racial majority, with an 72% share of the U.S. population. Hispanic and Latino Americans compose 15% of the population, making up the largest ethnic minority.</a:t>
            </a:r>
            <a:r>
              <a:rPr lang="cs-CZ" sz="1800" baseline="30000" dirty="0" smtClean="0"/>
              <a:t> </a:t>
            </a:r>
            <a:r>
              <a:rPr lang="en-US" sz="1800" dirty="0" smtClean="0"/>
              <a:t>Black Americans are the largest racial minority, composing nearly 13% of the population.</a:t>
            </a:r>
            <a:endParaRPr lang="cs-CZ" sz="1800" dirty="0"/>
          </a:p>
        </p:txBody>
      </p:sp>
      <p:pic>
        <p:nvPicPr>
          <p:cNvPr id="3074" name="Picture 2" descr="C:\Users\Comfor\Desktop\namericanimage.jpg"/>
          <p:cNvPicPr>
            <a:picLocks noChangeAspect="1" noChangeArrowheads="1"/>
          </p:cNvPicPr>
          <p:nvPr/>
        </p:nvPicPr>
        <p:blipFill>
          <a:blip r:embed="rId2" cstate="print"/>
          <a:srcRect/>
          <a:stretch>
            <a:fillRect/>
          </a:stretch>
        </p:blipFill>
        <p:spPr bwMode="auto">
          <a:xfrm>
            <a:off x="611560" y="2276872"/>
            <a:ext cx="3168352" cy="23588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latin typeface="Brush Script MT" pitchFamily="66" charset="0"/>
              </a:rPr>
              <a:t>15 </a:t>
            </a:r>
            <a:r>
              <a:rPr lang="cs-CZ" dirty="0" err="1" smtClean="0">
                <a:latin typeface="Brush Script MT" pitchFamily="66" charset="0"/>
              </a:rPr>
              <a:t>largest</a:t>
            </a:r>
            <a:r>
              <a:rPr lang="cs-CZ" dirty="0" smtClean="0">
                <a:latin typeface="Brush Script MT" pitchFamily="66" charset="0"/>
              </a:rPr>
              <a:t> </a:t>
            </a:r>
            <a:r>
              <a:rPr lang="cs-CZ" dirty="0" err="1" smtClean="0">
                <a:latin typeface="Brush Script MT" pitchFamily="66" charset="0"/>
              </a:rPr>
              <a:t>ancestries</a:t>
            </a:r>
            <a:r>
              <a:rPr lang="cs-CZ" dirty="0" smtClean="0">
                <a:latin typeface="Brush Script MT" pitchFamily="66" charset="0"/>
              </a:rPr>
              <a:t> </a:t>
            </a:r>
            <a:r>
              <a:rPr lang="cs-CZ" dirty="0" err="1" smtClean="0">
                <a:latin typeface="Brush Script MT" pitchFamily="66" charset="0"/>
              </a:rPr>
              <a:t>for</a:t>
            </a:r>
            <a:r>
              <a:rPr lang="cs-CZ" dirty="0" smtClean="0">
                <a:latin typeface="Brush Script MT" pitchFamily="66" charset="0"/>
              </a:rPr>
              <a:t> </a:t>
            </a:r>
            <a:r>
              <a:rPr lang="cs-CZ" dirty="0" err="1" smtClean="0">
                <a:latin typeface="Brush Script MT" pitchFamily="66" charset="0"/>
              </a:rPr>
              <a:t>the</a:t>
            </a:r>
            <a:r>
              <a:rPr lang="cs-CZ" dirty="0" smtClean="0">
                <a:latin typeface="Brush Script MT" pitchFamily="66" charset="0"/>
              </a:rPr>
              <a:t> </a:t>
            </a:r>
            <a:r>
              <a:rPr lang="cs-CZ" dirty="0" err="1" smtClean="0">
                <a:latin typeface="Brush Script MT" pitchFamily="66" charset="0"/>
              </a:rPr>
              <a:t>year</a:t>
            </a:r>
            <a:r>
              <a:rPr lang="cs-CZ" dirty="0" smtClean="0">
                <a:latin typeface="Brush Script MT" pitchFamily="66" charset="0"/>
              </a:rPr>
              <a:t> 2000</a:t>
            </a:r>
            <a:endParaRPr lang="cs-CZ" dirty="0">
              <a:latin typeface="Brush Script MT" pitchFamily="66" charset="0"/>
            </a:endParaRPr>
          </a:p>
        </p:txBody>
      </p:sp>
      <p:sp>
        <p:nvSpPr>
          <p:cNvPr id="3" name="Zástupný symbol pro obsah 2"/>
          <p:cNvSpPr>
            <a:spLocks noGrp="1"/>
          </p:cNvSpPr>
          <p:nvPr>
            <p:ph idx="1"/>
          </p:nvPr>
        </p:nvSpPr>
        <p:spPr/>
        <p:txBody>
          <a:bodyPr/>
          <a:lstStyle/>
          <a:p>
            <a:endParaRPr lang="cs-CZ" dirty="0"/>
          </a:p>
        </p:txBody>
      </p:sp>
      <p:pic>
        <p:nvPicPr>
          <p:cNvPr id="2050" name="Picture 2" descr="C:\Users\Comfor\Desktop\Census-2000-Data-Top-US-Ancestries.jpg"/>
          <p:cNvPicPr>
            <a:picLocks noChangeAspect="1" noChangeArrowheads="1"/>
          </p:cNvPicPr>
          <p:nvPr/>
        </p:nvPicPr>
        <p:blipFill>
          <a:blip r:embed="rId2" cstate="print"/>
          <a:srcRect/>
          <a:stretch>
            <a:fillRect/>
          </a:stretch>
        </p:blipFill>
        <p:spPr bwMode="auto">
          <a:xfrm>
            <a:off x="1907704" y="929131"/>
            <a:ext cx="5256584" cy="5928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California</a:t>
            </a:r>
            <a:endParaRPr lang="cs-CZ" dirty="0"/>
          </a:p>
        </p:txBody>
      </p:sp>
      <p:sp>
        <p:nvSpPr>
          <p:cNvPr id="3" name="Zástupný symbol pro obsah 2"/>
          <p:cNvSpPr>
            <a:spLocks noGrp="1"/>
          </p:cNvSpPr>
          <p:nvPr>
            <p:ph idx="1"/>
          </p:nvPr>
        </p:nvSpPr>
        <p:spPr/>
        <p:txBody>
          <a:bodyPr>
            <a:normAutofit/>
          </a:bodyPr>
          <a:lstStyle/>
          <a:p>
            <a:r>
              <a:rPr lang="en-US" sz="1600" b="1" dirty="0" smtClean="0"/>
              <a:t>California</a:t>
            </a:r>
            <a:r>
              <a:rPr lang="en-US" sz="1600" dirty="0" smtClean="0"/>
              <a:t> is located on the West</a:t>
            </a:r>
            <a:r>
              <a:rPr lang="cs-CZ" sz="1600" dirty="0" smtClean="0"/>
              <a:t> </a:t>
            </a:r>
            <a:r>
              <a:rPr lang="cs-CZ" sz="1600" dirty="0" err="1" smtClean="0"/>
              <a:t>Coast</a:t>
            </a:r>
            <a:r>
              <a:rPr lang="en-US" sz="1600" dirty="0" smtClean="0"/>
              <a:t>. It is by far the most populous U.S. state,</a:t>
            </a:r>
            <a:r>
              <a:rPr lang="cs-CZ" sz="1600" baseline="30000" dirty="0" smtClean="0"/>
              <a:t> </a:t>
            </a:r>
            <a:r>
              <a:rPr lang="en-US" sz="1600" dirty="0" smtClean="0"/>
              <a:t>and the </a:t>
            </a:r>
            <a:r>
              <a:rPr lang="cs-CZ" sz="1600" dirty="0" err="1" smtClean="0"/>
              <a:t>third</a:t>
            </a:r>
            <a:r>
              <a:rPr lang="cs-CZ" sz="1600" dirty="0" smtClean="0"/>
              <a:t> </a:t>
            </a:r>
            <a:r>
              <a:rPr lang="cs-CZ" sz="1600" dirty="0" err="1" smtClean="0"/>
              <a:t>biggest</a:t>
            </a:r>
            <a:r>
              <a:rPr lang="en-US" sz="1600" dirty="0" smtClean="0"/>
              <a:t> (after Alaska and Texas). It is home to the nation's 2nd and 6th largest census </a:t>
            </a:r>
            <a:r>
              <a:rPr lang="cs-CZ" sz="1600" dirty="0" err="1" smtClean="0"/>
              <a:t>metrpolitan</a:t>
            </a:r>
            <a:r>
              <a:rPr lang="en-US" sz="1600" dirty="0" smtClean="0"/>
              <a:t> areas (Los Angeles metropolitan area and San Francisco Bay Area), and eight of the nation's fifty most populated cities</a:t>
            </a:r>
            <a:r>
              <a:rPr lang="cs-CZ" sz="1600" dirty="0" smtClean="0"/>
              <a:t>.</a:t>
            </a:r>
            <a:r>
              <a:rPr lang="en-US" sz="1600" dirty="0" smtClean="0"/>
              <a:t> </a:t>
            </a:r>
            <a:endParaRPr lang="cs-CZ" sz="1600" dirty="0" smtClean="0"/>
          </a:p>
          <a:p>
            <a:endParaRPr lang="cs-CZ" sz="1600" dirty="0" smtClean="0"/>
          </a:p>
          <a:p>
            <a:r>
              <a:rPr lang="en-US" sz="1600" dirty="0" smtClean="0"/>
              <a:t>The capital city is Sacramento.</a:t>
            </a:r>
          </a:p>
          <a:p>
            <a:endParaRPr lang="cs-CZ" sz="1600" dirty="0" smtClean="0"/>
          </a:p>
          <a:p>
            <a:r>
              <a:rPr lang="en-US" sz="1600" dirty="0" smtClean="0"/>
              <a:t>California's diverse geography ranges from the Pacific Coast in the west, to the Sierra Nevada mountains in the east – from the Redwood–Douglas-fir forests of the northwest, to the</a:t>
            </a:r>
            <a:r>
              <a:rPr lang="cs-CZ" sz="1600" dirty="0" smtClean="0"/>
              <a:t> </a:t>
            </a:r>
            <a:r>
              <a:rPr lang="en-US" sz="1600" dirty="0" err="1" smtClean="0"/>
              <a:t>Dese</a:t>
            </a:r>
            <a:r>
              <a:rPr lang="cs-CZ" sz="1600" dirty="0" smtClean="0"/>
              <a:t>r</a:t>
            </a:r>
            <a:r>
              <a:rPr lang="en-US" sz="1600" dirty="0" smtClean="0"/>
              <a:t>t areas in the southeast. The center of the state is dominated by Central Valley, a major agricultural area. California contains both the highest and lowest points in the contiguous United States (Mount Whitney and Death </a:t>
            </a:r>
            <a:r>
              <a:rPr lang="en-US" sz="1600" dirty="0" err="1" smtClean="0"/>
              <a:t>Vall</a:t>
            </a:r>
            <a:r>
              <a:rPr lang="cs-CZ" sz="1600" dirty="0" smtClean="0"/>
              <a:t>e</a:t>
            </a:r>
            <a:r>
              <a:rPr lang="en-US" sz="1600" dirty="0" smtClean="0"/>
              <a:t>y). Earthquakes are a common occurrence due to the state's location along the Pacific Ring of Fire</a:t>
            </a:r>
            <a:r>
              <a:rPr lang="cs-CZ" sz="1600" dirty="0" smtClean="0"/>
              <a:t>.</a:t>
            </a:r>
            <a:endParaRPr lang="en-US" sz="1600" dirty="0" smtClean="0"/>
          </a:p>
          <a:p>
            <a:endParaRPr lang="cs-CZ"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25000" r="-25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Kansas</a:t>
            </a:r>
            <a:endParaRPr lang="cs-CZ" dirty="0"/>
          </a:p>
        </p:txBody>
      </p:sp>
      <p:sp>
        <p:nvSpPr>
          <p:cNvPr id="3" name="Zástupný symbol pro obsah 2"/>
          <p:cNvSpPr>
            <a:spLocks noGrp="1"/>
          </p:cNvSpPr>
          <p:nvPr>
            <p:ph idx="1"/>
          </p:nvPr>
        </p:nvSpPr>
        <p:spPr/>
        <p:txBody>
          <a:bodyPr>
            <a:normAutofit/>
          </a:bodyPr>
          <a:lstStyle/>
          <a:p>
            <a:r>
              <a:rPr lang="en-US" sz="1400" b="1" dirty="0" smtClean="0"/>
              <a:t>Kansas</a:t>
            </a:r>
            <a:r>
              <a:rPr lang="en-US" sz="1400" dirty="0" smtClean="0"/>
              <a:t> is a U.S. state located in the Midwestern United States. It is named after the Kansa Native American tribe, which inhabited the area. The tribe's name is often said to mean "people of the wind" or "people of the south wind</a:t>
            </a:r>
            <a:r>
              <a:rPr lang="cs-CZ" sz="1400" dirty="0" smtClean="0"/>
              <a:t>.</a:t>
            </a:r>
            <a:r>
              <a:rPr lang="en-US" sz="1400" dirty="0" smtClean="0"/>
              <a:t>" For thousands of years what is now Kansas was home to numerous and diverse Native American tribes. </a:t>
            </a:r>
          </a:p>
          <a:p>
            <a:endParaRPr lang="cs-CZ" sz="1400" dirty="0" smtClean="0"/>
          </a:p>
          <a:p>
            <a:r>
              <a:rPr lang="cs-CZ" sz="1400" dirty="0" err="1" smtClean="0"/>
              <a:t>The</a:t>
            </a:r>
            <a:r>
              <a:rPr lang="cs-CZ" sz="1400" dirty="0" smtClean="0"/>
              <a:t> </a:t>
            </a:r>
            <a:r>
              <a:rPr lang="cs-CZ" sz="1400" dirty="0" err="1" smtClean="0"/>
              <a:t>capital</a:t>
            </a:r>
            <a:r>
              <a:rPr lang="cs-CZ" sz="1400" dirty="0" smtClean="0"/>
              <a:t> </a:t>
            </a:r>
            <a:r>
              <a:rPr lang="cs-CZ" sz="1400" dirty="0" err="1" smtClean="0"/>
              <a:t>of</a:t>
            </a:r>
            <a:r>
              <a:rPr lang="cs-CZ" sz="1400" dirty="0" smtClean="0"/>
              <a:t> Kansas </a:t>
            </a:r>
            <a:r>
              <a:rPr lang="cs-CZ" sz="1400" dirty="0" err="1" smtClean="0"/>
              <a:t>is</a:t>
            </a:r>
            <a:r>
              <a:rPr lang="cs-CZ" sz="1400" dirty="0" smtClean="0"/>
              <a:t> </a:t>
            </a:r>
            <a:r>
              <a:rPr lang="cs-CZ" sz="1400" dirty="0" err="1" smtClean="0"/>
              <a:t>Topeka</a:t>
            </a:r>
            <a:r>
              <a:rPr lang="cs-CZ" sz="1400" dirty="0" smtClean="0"/>
              <a:t>,</a:t>
            </a:r>
            <a:r>
              <a:rPr lang="en-US" sz="1400" dirty="0" smtClean="0"/>
              <a:t>  the city population</a:t>
            </a:r>
            <a:r>
              <a:rPr lang="cs-CZ" sz="1400" dirty="0" smtClean="0"/>
              <a:t> </a:t>
            </a:r>
            <a:r>
              <a:rPr lang="cs-CZ" sz="1400" dirty="0" err="1" smtClean="0"/>
              <a:t>is</a:t>
            </a:r>
            <a:r>
              <a:rPr lang="en-US" sz="1400" dirty="0" smtClean="0"/>
              <a:t> 127,473.</a:t>
            </a:r>
          </a:p>
          <a:p>
            <a:endParaRPr lang="cs-CZ" sz="1400" dirty="0" smtClean="0"/>
          </a:p>
          <a:p>
            <a:r>
              <a:rPr lang="en-US" sz="1400" dirty="0" smtClean="0"/>
              <a:t>Today, Kansas is one of the most productive agricultural states, producing high yields of wheat, so</a:t>
            </a:r>
            <a:r>
              <a:rPr lang="cs-CZ" sz="1400" dirty="0" err="1" smtClean="0"/>
              <a:t>yabeans</a:t>
            </a:r>
            <a:r>
              <a:rPr lang="en-US" sz="1400" dirty="0" smtClean="0"/>
              <a:t> and</a:t>
            </a:r>
            <a:r>
              <a:rPr lang="cs-CZ" sz="1400" dirty="0" smtClean="0"/>
              <a:t> </a:t>
            </a:r>
            <a:r>
              <a:rPr lang="en-US" sz="1400" dirty="0" smtClean="0"/>
              <a:t>sunflowers</a:t>
            </a:r>
            <a:r>
              <a:rPr lang="cs-CZ" sz="1400" dirty="0" smtClean="0"/>
              <a:t>. </a:t>
            </a:r>
            <a:r>
              <a:rPr lang="en-US" sz="1400" dirty="0" smtClean="0"/>
              <a:t>Kansas is the 15th most extensive and the 33rd most populous of the 50 United States.</a:t>
            </a:r>
            <a:r>
              <a:rPr lang="cs-CZ" sz="1400" dirty="0" smtClean="0"/>
              <a:t>  Kansas </a:t>
            </a:r>
            <a:r>
              <a:rPr lang="cs-CZ" sz="1400" dirty="0" err="1" smtClean="0"/>
              <a:t>is</a:t>
            </a:r>
            <a:r>
              <a:rPr lang="cs-CZ" sz="1400" dirty="0" smtClean="0"/>
              <a:t> </a:t>
            </a:r>
            <a:r>
              <a:rPr lang="cs-CZ" sz="1400" dirty="0" err="1" smtClean="0"/>
              <a:t>said</a:t>
            </a:r>
            <a:r>
              <a:rPr lang="cs-CZ" sz="1400" dirty="0" smtClean="0"/>
              <a:t> to </a:t>
            </a:r>
            <a:r>
              <a:rPr lang="cs-CZ" sz="1400" dirty="0" err="1" smtClean="0"/>
              <a:t>be</a:t>
            </a:r>
            <a:r>
              <a:rPr lang="cs-CZ" sz="1400" dirty="0" smtClean="0"/>
              <a:t> </a:t>
            </a:r>
            <a:r>
              <a:rPr lang="cs-CZ" sz="1400" dirty="0" err="1" smtClean="0"/>
              <a:t>the</a:t>
            </a:r>
            <a:r>
              <a:rPr lang="cs-CZ" sz="1400" dirty="0" smtClean="0"/>
              <a:t> </a:t>
            </a:r>
            <a:r>
              <a:rPr lang="cs-CZ" sz="1400" dirty="0" err="1" smtClean="0"/>
              <a:t>hey</a:t>
            </a:r>
            <a:r>
              <a:rPr lang="cs-CZ" sz="1400" dirty="0" smtClean="0"/>
              <a:t> </a:t>
            </a:r>
            <a:r>
              <a:rPr lang="cs-CZ" sz="1400" dirty="0" err="1" smtClean="0"/>
              <a:t>barn</a:t>
            </a:r>
            <a:r>
              <a:rPr lang="cs-CZ" sz="1400" dirty="0" smtClean="0"/>
              <a:t> </a:t>
            </a:r>
            <a:r>
              <a:rPr lang="cs-CZ" sz="1400" dirty="0" err="1" smtClean="0"/>
              <a:t>of</a:t>
            </a:r>
            <a:r>
              <a:rPr lang="cs-CZ" sz="1400" dirty="0" smtClean="0"/>
              <a:t> </a:t>
            </a:r>
            <a:r>
              <a:rPr lang="cs-CZ" sz="1400" dirty="0" err="1" smtClean="0"/>
              <a:t>the</a:t>
            </a:r>
            <a:r>
              <a:rPr lang="cs-CZ" sz="1400" dirty="0" smtClean="0"/>
              <a:t> US.</a:t>
            </a:r>
          </a:p>
          <a:p>
            <a:endParaRPr lang="cs-CZ" sz="1400" dirty="0" smtClean="0"/>
          </a:p>
          <a:p>
            <a:r>
              <a:rPr lang="en-US" sz="1400" dirty="0" smtClean="0"/>
              <a:t>The western two-thirds of the state, lying in the great central plain of the United States, has a generally flat or undulating surface, while the eastern third has many hills and forests.</a:t>
            </a:r>
            <a:endParaRPr lang="cs-CZ" sz="1400" dirty="0" smtClean="0"/>
          </a:p>
          <a:p>
            <a:endParaRPr lang="cs-CZ"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11000" r="-11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Alaska</a:t>
            </a:r>
            <a:endParaRPr lang="cs-CZ" dirty="0"/>
          </a:p>
        </p:txBody>
      </p:sp>
      <p:sp>
        <p:nvSpPr>
          <p:cNvPr id="3" name="Zástupný symbol pro obsah 2"/>
          <p:cNvSpPr>
            <a:spLocks noGrp="1"/>
          </p:cNvSpPr>
          <p:nvPr>
            <p:ph idx="1"/>
          </p:nvPr>
        </p:nvSpPr>
        <p:spPr/>
        <p:txBody>
          <a:bodyPr>
            <a:normAutofit/>
          </a:bodyPr>
          <a:lstStyle/>
          <a:p>
            <a:r>
              <a:rPr lang="en-US" sz="1400" b="1" dirty="0" smtClean="0"/>
              <a:t>Alaska</a:t>
            </a:r>
            <a:r>
              <a:rPr lang="en-US" sz="1400" dirty="0" smtClean="0"/>
              <a:t> is the largest state in the United States by area. It is situated in the northwest of the North American continent, with the international boundary with Canada to the east, the </a:t>
            </a:r>
            <a:r>
              <a:rPr lang="en-US" sz="1400" dirty="0" err="1" smtClean="0"/>
              <a:t>Arcti</a:t>
            </a:r>
            <a:r>
              <a:rPr lang="cs-CZ" sz="1400" dirty="0" smtClean="0"/>
              <a:t>c</a:t>
            </a:r>
            <a:r>
              <a:rPr lang="en-US" sz="1400" dirty="0" smtClean="0"/>
              <a:t> Ocean to the north, and the</a:t>
            </a:r>
            <a:r>
              <a:rPr lang="cs-CZ" sz="1400" dirty="0" smtClean="0"/>
              <a:t> </a:t>
            </a:r>
            <a:r>
              <a:rPr lang="en-US" sz="1400" dirty="0" smtClean="0"/>
              <a:t>Pacific Ocean to the west and south</a:t>
            </a:r>
            <a:r>
              <a:rPr lang="cs-CZ" sz="1400" dirty="0" smtClean="0"/>
              <a:t>.</a:t>
            </a:r>
            <a:r>
              <a:rPr lang="en-US" sz="1400" dirty="0" smtClean="0"/>
              <a:t> Alaska is the 4th least populous and the least densely populated of the 50 United States. Approximately half of Alaska's 722,718 residents live within the Anchorage metropolitan area.</a:t>
            </a:r>
            <a:endParaRPr lang="cs-CZ" sz="1400" dirty="0" smtClean="0"/>
          </a:p>
          <a:p>
            <a:endParaRPr lang="cs-CZ" sz="1400" dirty="0" smtClean="0"/>
          </a:p>
          <a:p>
            <a:r>
              <a:rPr lang="en-US" sz="1400" dirty="0" smtClean="0"/>
              <a:t>Alaska was purchased from Russia on March 30, 1867, for $7.2 million The land went through several administrative changes before becoming an organized territory</a:t>
            </a:r>
            <a:r>
              <a:rPr lang="cs-CZ" sz="1400" dirty="0" smtClean="0"/>
              <a:t> </a:t>
            </a:r>
            <a:r>
              <a:rPr lang="en-US" sz="1400" dirty="0" smtClean="0"/>
              <a:t>on May 11, 1912, and the 49th state of the U.S. on January 3, 1959</a:t>
            </a:r>
            <a:r>
              <a:rPr lang="cs-CZ" sz="1400" dirty="0" smtClean="0"/>
              <a:t>.</a:t>
            </a:r>
          </a:p>
          <a:p>
            <a:r>
              <a:rPr lang="en-US" sz="1400" dirty="0" smtClean="0"/>
              <a:t> </a:t>
            </a:r>
            <a:endParaRPr lang="cs-CZ" sz="1400" dirty="0" smtClean="0"/>
          </a:p>
          <a:p>
            <a:r>
              <a:rPr lang="en-US" sz="1400" dirty="0" smtClean="0"/>
              <a:t>The capital city </a:t>
            </a:r>
            <a:r>
              <a:rPr lang="cs-CZ" sz="1400" dirty="0" err="1" smtClean="0"/>
              <a:t>is</a:t>
            </a:r>
            <a:r>
              <a:rPr lang="cs-CZ" sz="1400" dirty="0" smtClean="0"/>
              <a:t> </a:t>
            </a:r>
            <a:r>
              <a:rPr lang="cs-CZ" sz="1400" dirty="0" err="1" smtClean="0"/>
              <a:t>Juneau</a:t>
            </a:r>
            <a:endParaRPr lang="cs-CZ" sz="1400" dirty="0" smtClean="0"/>
          </a:p>
          <a:p>
            <a:endParaRPr lang="cs-CZ" sz="1400" dirty="0" smtClean="0"/>
          </a:p>
          <a:p>
            <a:r>
              <a:rPr lang="en-US" sz="1400" dirty="0" smtClean="0"/>
              <a:t>Alaska is well known for its dramatic landscape. Large mountainous, volcanic regions and wilderness. Mount McKinley is the tallest mountain in the U.S. at 20,320 feet.</a:t>
            </a:r>
            <a:endParaRPr lang="cs-CZ" sz="1400" dirty="0" smtClean="0"/>
          </a:p>
          <a:p>
            <a:endParaRPr lang="cs-CZ" sz="1400" dirty="0" smtClean="0"/>
          </a:p>
          <a:p>
            <a:r>
              <a:rPr lang="en-US" sz="1400" dirty="0" smtClean="0"/>
              <a:t>Alaska has a very cold climate. Alaska is very close to the north pole which dramatically affects its climate and daily calendar. Northern Alaska is often referred to as the "Land of the Midnight Sun" since the sun does not set, providing 24 hours of daylight, from early May to early August. On the other extreme, the Sun does not rise from late November to late January.</a:t>
            </a:r>
            <a:endParaRPr lang="cs-CZ"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mfor\Pictures\2011\USA\Facebook NY\IMG_1090.JPG"/>
          <p:cNvPicPr>
            <a:picLocks noChangeAspect="1" noChangeArrowheads="1"/>
          </p:cNvPicPr>
          <p:nvPr/>
        </p:nvPicPr>
        <p:blipFill>
          <a:blip r:embed="rId2" cstate="print"/>
          <a:srcRect/>
          <a:stretch>
            <a:fillRect/>
          </a:stretch>
        </p:blipFill>
        <p:spPr bwMode="auto">
          <a:xfrm>
            <a:off x="5495595" y="1654660"/>
            <a:ext cx="3468893" cy="5203340"/>
          </a:xfrm>
          <a:prstGeom prst="rect">
            <a:avLst/>
          </a:prstGeom>
          <a:ln>
            <a:noFill/>
          </a:ln>
          <a:effectLst>
            <a:softEdge rad="112500"/>
          </a:effectLst>
        </p:spPr>
      </p:pic>
      <p:sp>
        <p:nvSpPr>
          <p:cNvPr id="2" name="Nadpis 1"/>
          <p:cNvSpPr>
            <a:spLocks noGrp="1"/>
          </p:cNvSpPr>
          <p:nvPr>
            <p:ph type="title"/>
          </p:nvPr>
        </p:nvSpPr>
        <p:spPr>
          <a:xfrm>
            <a:off x="467544" y="274638"/>
            <a:ext cx="8229600" cy="922114"/>
          </a:xfrm>
        </p:spPr>
        <p:txBody>
          <a:bodyPr>
            <a:noAutofit/>
          </a:bodyPr>
          <a:lstStyle/>
          <a:p>
            <a:r>
              <a:rPr lang="cs-CZ" sz="5400" b="1" dirty="0" err="1" smtClean="0">
                <a:latin typeface="Brush Script MT" pitchFamily="66" charset="0"/>
              </a:rPr>
              <a:t>General</a:t>
            </a:r>
            <a:r>
              <a:rPr lang="cs-CZ" sz="5400" b="1" dirty="0" smtClean="0">
                <a:latin typeface="Brush Script MT" pitchFamily="66" charset="0"/>
              </a:rPr>
              <a:t> </a:t>
            </a:r>
            <a:r>
              <a:rPr lang="cs-CZ" sz="5400" b="1" dirty="0" err="1" smtClean="0">
                <a:latin typeface="Brush Script MT" pitchFamily="66" charset="0"/>
              </a:rPr>
              <a:t>informations</a:t>
            </a:r>
            <a:endParaRPr lang="cs-CZ" sz="5400" b="1" dirty="0">
              <a:latin typeface="Brush Script MT" pitchFamily="66" charset="0"/>
            </a:endParaRPr>
          </a:p>
        </p:txBody>
      </p:sp>
      <p:sp>
        <p:nvSpPr>
          <p:cNvPr id="3" name="Zástupný symbol pro obsah 2"/>
          <p:cNvSpPr>
            <a:spLocks noGrp="1"/>
          </p:cNvSpPr>
          <p:nvPr>
            <p:ph idx="1"/>
          </p:nvPr>
        </p:nvSpPr>
        <p:spPr>
          <a:xfrm>
            <a:off x="457200" y="1412776"/>
            <a:ext cx="8229600" cy="4713387"/>
          </a:xfrm>
        </p:spPr>
        <p:txBody>
          <a:bodyPr>
            <a:normAutofit/>
          </a:bodyPr>
          <a:lstStyle/>
          <a:p>
            <a:r>
              <a:rPr lang="cs-CZ" sz="2000" dirty="0" err="1" smtClean="0"/>
              <a:t>The</a:t>
            </a:r>
            <a:r>
              <a:rPr lang="cs-CZ" sz="2000" dirty="0" smtClean="0"/>
              <a:t> USA </a:t>
            </a:r>
            <a:r>
              <a:rPr lang="cs-CZ" sz="2000" dirty="0" err="1" smtClean="0"/>
              <a:t>is</a:t>
            </a:r>
            <a:r>
              <a:rPr lang="cs-CZ" sz="2000" dirty="0" smtClean="0"/>
              <a:t> a </a:t>
            </a:r>
            <a:r>
              <a:rPr lang="cs-CZ" sz="2000" dirty="0" err="1" smtClean="0"/>
              <a:t>federal</a:t>
            </a:r>
            <a:r>
              <a:rPr lang="cs-CZ" sz="2000" dirty="0" smtClean="0"/>
              <a:t> </a:t>
            </a:r>
            <a:r>
              <a:rPr lang="cs-CZ" sz="2000" dirty="0" err="1" smtClean="0"/>
              <a:t>constitutional</a:t>
            </a:r>
            <a:r>
              <a:rPr lang="cs-CZ" sz="2000" dirty="0" smtClean="0"/>
              <a:t> </a:t>
            </a:r>
            <a:r>
              <a:rPr lang="cs-CZ" sz="2000" dirty="0" err="1" smtClean="0"/>
              <a:t>republic</a:t>
            </a:r>
            <a:r>
              <a:rPr lang="cs-CZ" sz="2000" dirty="0" smtClean="0"/>
              <a:t>, </a:t>
            </a:r>
            <a:r>
              <a:rPr lang="cs-CZ" sz="2000" dirty="0" err="1" smtClean="0"/>
              <a:t>consisting</a:t>
            </a:r>
            <a:r>
              <a:rPr lang="cs-CZ" sz="2000" dirty="0" smtClean="0"/>
              <a:t> </a:t>
            </a:r>
            <a:r>
              <a:rPr lang="cs-CZ" sz="2000" dirty="0" err="1" smtClean="0"/>
              <a:t>of</a:t>
            </a:r>
            <a:r>
              <a:rPr lang="cs-CZ" sz="2000" dirty="0" smtClean="0"/>
              <a:t> 50 </a:t>
            </a:r>
            <a:r>
              <a:rPr lang="cs-CZ" sz="2000" dirty="0" err="1" smtClean="0"/>
              <a:t>states</a:t>
            </a:r>
            <a:r>
              <a:rPr lang="cs-CZ" sz="2000" dirty="0" smtClean="0"/>
              <a:t> </a:t>
            </a:r>
            <a:r>
              <a:rPr lang="cs-CZ" sz="2000" dirty="0" err="1" smtClean="0"/>
              <a:t>and</a:t>
            </a:r>
            <a:r>
              <a:rPr lang="cs-CZ" sz="2000" dirty="0" smtClean="0"/>
              <a:t> a </a:t>
            </a:r>
            <a:r>
              <a:rPr lang="cs-CZ" sz="2000" dirty="0" err="1" smtClean="0"/>
              <a:t>federal</a:t>
            </a:r>
            <a:r>
              <a:rPr lang="cs-CZ" sz="2000" dirty="0" smtClean="0"/>
              <a:t> </a:t>
            </a:r>
            <a:r>
              <a:rPr lang="cs-CZ" sz="2000" dirty="0" err="1" smtClean="0"/>
              <a:t>district</a:t>
            </a:r>
            <a:r>
              <a:rPr lang="cs-CZ" sz="2000" dirty="0" smtClean="0"/>
              <a:t>.</a:t>
            </a:r>
          </a:p>
          <a:p>
            <a:endParaRPr lang="cs-CZ" sz="2000" dirty="0" smtClean="0"/>
          </a:p>
          <a:p>
            <a:r>
              <a:rPr lang="en-US" sz="2000" dirty="0"/>
              <a:t> The country is situated mostly in </a:t>
            </a:r>
            <a:r>
              <a:rPr lang="en-US" sz="2000" dirty="0" smtClean="0"/>
              <a:t>central</a:t>
            </a:r>
            <a:r>
              <a:rPr lang="cs-CZ" sz="2000" dirty="0" smtClean="0"/>
              <a:t> </a:t>
            </a:r>
            <a:r>
              <a:rPr lang="cs-CZ" sz="2000" dirty="0" err="1" smtClean="0"/>
              <a:t>North</a:t>
            </a:r>
            <a:r>
              <a:rPr lang="cs-CZ" sz="2000" dirty="0" smtClean="0"/>
              <a:t> </a:t>
            </a:r>
            <a:r>
              <a:rPr lang="cs-CZ" sz="2000" dirty="0" err="1" smtClean="0"/>
              <a:t>America</a:t>
            </a:r>
            <a:r>
              <a:rPr lang="cs-CZ" sz="2000" dirty="0" smtClean="0"/>
              <a:t>, </a:t>
            </a:r>
            <a:r>
              <a:rPr lang="cs-CZ" sz="2000" dirty="0" err="1" smtClean="0"/>
              <a:t>bordered</a:t>
            </a:r>
            <a:r>
              <a:rPr lang="cs-CZ" sz="2000" dirty="0" smtClean="0"/>
              <a:t> by </a:t>
            </a:r>
            <a:r>
              <a:rPr lang="cs-CZ" sz="2000" dirty="0" err="1" smtClean="0"/>
              <a:t>Mexico</a:t>
            </a:r>
            <a:r>
              <a:rPr lang="cs-CZ" sz="2000" dirty="0" smtClean="0"/>
              <a:t> in </a:t>
            </a:r>
            <a:r>
              <a:rPr lang="cs-CZ" sz="2000" dirty="0" err="1" smtClean="0"/>
              <a:t>the</a:t>
            </a:r>
            <a:r>
              <a:rPr lang="cs-CZ" sz="2000" dirty="0" smtClean="0"/>
              <a:t> </a:t>
            </a:r>
            <a:r>
              <a:rPr lang="cs-CZ" sz="2000" dirty="0" err="1" smtClean="0"/>
              <a:t>south</a:t>
            </a:r>
            <a:r>
              <a:rPr lang="cs-CZ" sz="2000" dirty="0" smtClean="0"/>
              <a:t> </a:t>
            </a:r>
            <a:r>
              <a:rPr lang="cs-CZ" sz="2000" dirty="0" err="1" smtClean="0"/>
              <a:t>and</a:t>
            </a:r>
            <a:r>
              <a:rPr lang="cs-CZ" sz="2000" dirty="0" smtClean="0"/>
              <a:t> by </a:t>
            </a:r>
            <a:r>
              <a:rPr lang="cs-CZ" sz="2000" dirty="0" err="1" smtClean="0"/>
              <a:t>Canada</a:t>
            </a:r>
            <a:r>
              <a:rPr lang="cs-CZ" sz="2000" dirty="0" smtClean="0"/>
              <a:t> in </a:t>
            </a:r>
            <a:r>
              <a:rPr lang="cs-CZ" sz="2000" dirty="0" err="1" smtClean="0"/>
              <a:t>the</a:t>
            </a:r>
            <a:r>
              <a:rPr lang="cs-CZ" sz="2000" dirty="0" smtClean="0"/>
              <a:t> </a:t>
            </a:r>
            <a:r>
              <a:rPr lang="cs-CZ" sz="2000" dirty="0" err="1" smtClean="0"/>
              <a:t>north</a:t>
            </a:r>
            <a:r>
              <a:rPr lang="cs-CZ" sz="2000" dirty="0"/>
              <a:t>.</a:t>
            </a:r>
            <a:r>
              <a:rPr lang="cs-CZ" sz="2000" dirty="0" smtClean="0"/>
              <a:t> </a:t>
            </a:r>
            <a:r>
              <a:rPr lang="cs-CZ" sz="2000" dirty="0" err="1" smtClean="0"/>
              <a:t>Only</a:t>
            </a:r>
            <a:r>
              <a:rPr lang="cs-CZ" sz="2000" dirty="0" smtClean="0"/>
              <a:t> </a:t>
            </a:r>
            <a:r>
              <a:rPr lang="cs-CZ" sz="2000" dirty="0" err="1" smtClean="0"/>
              <a:t>the</a:t>
            </a:r>
            <a:r>
              <a:rPr lang="cs-CZ" sz="2000" dirty="0" smtClean="0"/>
              <a:t> </a:t>
            </a:r>
            <a:r>
              <a:rPr lang="cs-CZ" sz="2000" dirty="0" err="1" smtClean="0"/>
              <a:t>state</a:t>
            </a:r>
            <a:r>
              <a:rPr lang="cs-CZ" sz="2000" dirty="0" smtClean="0"/>
              <a:t> </a:t>
            </a:r>
            <a:r>
              <a:rPr lang="cs-CZ" sz="2000" dirty="0" err="1" smtClean="0"/>
              <a:t>of</a:t>
            </a:r>
            <a:r>
              <a:rPr lang="cs-CZ" sz="2000" dirty="0" smtClean="0"/>
              <a:t> </a:t>
            </a:r>
            <a:r>
              <a:rPr lang="cs-CZ" sz="2000" dirty="0" err="1" smtClean="0"/>
              <a:t>Alaska</a:t>
            </a:r>
            <a:r>
              <a:rPr lang="cs-CZ" sz="2000" dirty="0" smtClean="0"/>
              <a:t> </a:t>
            </a:r>
            <a:r>
              <a:rPr lang="cs-CZ" sz="2000" dirty="0" err="1" smtClean="0"/>
              <a:t>lies</a:t>
            </a:r>
            <a:r>
              <a:rPr lang="en-US" sz="2000" dirty="0" smtClean="0"/>
              <a:t> </a:t>
            </a:r>
            <a:r>
              <a:rPr lang="en-US" sz="2000" dirty="0"/>
              <a:t>in the northwest of the continent, with Canada to the east and </a:t>
            </a:r>
            <a:r>
              <a:rPr lang="cs-CZ" sz="2000" dirty="0" err="1" smtClean="0"/>
              <a:t>Russia</a:t>
            </a:r>
            <a:r>
              <a:rPr lang="en-US" sz="2000" dirty="0"/>
              <a:t> to the </a:t>
            </a:r>
            <a:r>
              <a:rPr lang="en-US" sz="2000" dirty="0" smtClean="0"/>
              <a:t>west</a:t>
            </a:r>
            <a:r>
              <a:rPr lang="cs-CZ" sz="2000" dirty="0" smtClean="0"/>
              <a:t>.</a:t>
            </a:r>
          </a:p>
          <a:p>
            <a:endParaRPr lang="cs-CZ" sz="2000" dirty="0" smtClean="0"/>
          </a:p>
          <a:p>
            <a:r>
              <a:rPr lang="cs-CZ" sz="2000" dirty="0" err="1" smtClean="0"/>
              <a:t>The</a:t>
            </a:r>
            <a:r>
              <a:rPr lang="cs-CZ" sz="2000" dirty="0" smtClean="0"/>
              <a:t> </a:t>
            </a:r>
            <a:r>
              <a:rPr lang="cs-CZ" sz="2000" dirty="0" err="1" smtClean="0"/>
              <a:t>capital</a:t>
            </a:r>
            <a:r>
              <a:rPr lang="cs-CZ" sz="2000" dirty="0" smtClean="0"/>
              <a:t> </a:t>
            </a:r>
            <a:r>
              <a:rPr lang="cs-CZ" sz="2000" dirty="0" err="1" smtClean="0"/>
              <a:t>is</a:t>
            </a:r>
            <a:r>
              <a:rPr lang="cs-CZ" sz="2000" dirty="0" smtClean="0"/>
              <a:t> Washington D.C.</a:t>
            </a:r>
          </a:p>
          <a:p>
            <a:endParaRPr lang="cs-CZ" sz="2000" dirty="0" smtClean="0"/>
          </a:p>
          <a:p>
            <a:r>
              <a:rPr lang="cs-CZ" sz="2000" dirty="0" err="1" smtClean="0"/>
              <a:t>The</a:t>
            </a:r>
            <a:r>
              <a:rPr lang="cs-CZ" sz="2000" dirty="0" smtClean="0"/>
              <a:t> </a:t>
            </a:r>
            <a:r>
              <a:rPr lang="cs-CZ" sz="2000" dirty="0" err="1" smtClean="0"/>
              <a:t>only</a:t>
            </a:r>
            <a:r>
              <a:rPr lang="cs-CZ" sz="2000" dirty="0" smtClean="0"/>
              <a:t> </a:t>
            </a:r>
            <a:r>
              <a:rPr lang="cs-CZ" sz="2000" dirty="0" err="1" smtClean="0"/>
              <a:t>official</a:t>
            </a:r>
            <a:r>
              <a:rPr lang="cs-CZ" sz="2000" dirty="0" smtClean="0"/>
              <a:t> </a:t>
            </a:r>
            <a:r>
              <a:rPr lang="cs-CZ" sz="2000" dirty="0" err="1" smtClean="0"/>
              <a:t>language</a:t>
            </a:r>
            <a:r>
              <a:rPr lang="cs-CZ" sz="2000" dirty="0" smtClean="0"/>
              <a:t> </a:t>
            </a:r>
            <a:r>
              <a:rPr lang="cs-CZ" sz="2000" dirty="0" err="1" smtClean="0"/>
              <a:t>is</a:t>
            </a:r>
            <a:r>
              <a:rPr lang="cs-CZ" sz="2000" dirty="0" smtClean="0"/>
              <a:t> </a:t>
            </a:r>
            <a:r>
              <a:rPr lang="cs-CZ" sz="2000" dirty="0" err="1" smtClean="0"/>
              <a:t>english</a:t>
            </a:r>
            <a:r>
              <a:rPr lang="cs-CZ" sz="2000" dirty="0" smtClean="0"/>
              <a:t>.</a:t>
            </a:r>
          </a:p>
          <a:p>
            <a:endParaRPr lang="cs-CZ" sz="2000" dirty="0" smtClean="0"/>
          </a:p>
          <a:p>
            <a:endParaRPr lang="cs-CZ" sz="2000" dirty="0"/>
          </a:p>
          <a:p>
            <a:pPr>
              <a:buNone/>
            </a:pPr>
            <a:endParaRPr lang="cs-CZ"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649491"/>
          </a:xfrm>
        </p:spPr>
        <p:txBody>
          <a:bodyPr>
            <a:normAutofit/>
          </a:bodyPr>
          <a:lstStyle/>
          <a:p>
            <a:pPr algn="ctr">
              <a:buNone/>
            </a:pPr>
            <a:r>
              <a:rPr lang="cs-CZ" sz="2800" u="sng" dirty="0" err="1" smtClean="0"/>
              <a:t>Sources</a:t>
            </a:r>
            <a:r>
              <a:rPr lang="cs-CZ" sz="2800" dirty="0" smtClean="0"/>
              <a:t>    </a:t>
            </a:r>
          </a:p>
          <a:p>
            <a:pPr>
              <a:buNone/>
            </a:pPr>
            <a:r>
              <a:rPr lang="cs-CZ" sz="2800" dirty="0" smtClean="0"/>
              <a:t>www.</a:t>
            </a:r>
            <a:r>
              <a:rPr lang="cs-CZ" sz="2800" dirty="0" err="1" smtClean="0"/>
              <a:t>wikipedia.org</a:t>
            </a:r>
            <a:endParaRPr lang="cs-CZ" sz="2800" dirty="0" smtClean="0"/>
          </a:p>
          <a:p>
            <a:pPr>
              <a:buNone/>
            </a:pPr>
            <a:r>
              <a:rPr lang="cs-CZ" sz="2800" dirty="0" smtClean="0"/>
              <a:t>                        </a:t>
            </a:r>
          </a:p>
          <a:p>
            <a:pPr>
              <a:buNone/>
            </a:pPr>
            <a:r>
              <a:rPr lang="cs-CZ" sz="2800" dirty="0" smtClean="0"/>
              <a:t>www.</a:t>
            </a:r>
            <a:r>
              <a:rPr lang="cs-CZ" sz="2800" dirty="0" err="1" smtClean="0"/>
              <a:t>kidport.com</a:t>
            </a:r>
            <a:endParaRPr lang="cs-CZ" sz="2800" dirty="0" smtClean="0"/>
          </a:p>
          <a:p>
            <a:pPr>
              <a:buNone/>
            </a:pPr>
            <a:r>
              <a:rPr lang="cs-CZ" sz="2800" dirty="0" smtClean="0"/>
              <a:t>                        </a:t>
            </a:r>
          </a:p>
          <a:p>
            <a:pPr>
              <a:buNone/>
            </a:pPr>
            <a:r>
              <a:rPr lang="cs-CZ" sz="2800" dirty="0" err="1" smtClean="0"/>
              <a:t>Geography</a:t>
            </a:r>
            <a:r>
              <a:rPr lang="cs-CZ" sz="2800" dirty="0" smtClean="0"/>
              <a:t> </a:t>
            </a:r>
            <a:r>
              <a:rPr lang="cs-CZ" sz="2800" dirty="0" err="1" smtClean="0"/>
              <a:t>book</a:t>
            </a:r>
            <a:endParaRPr lang="cs-CZ" sz="2800" dirty="0" smtClean="0"/>
          </a:p>
          <a:p>
            <a:pPr>
              <a:buNone/>
            </a:pPr>
            <a:r>
              <a:rPr lang="cs-CZ" sz="2800" dirty="0" smtClean="0"/>
              <a:t>                        </a:t>
            </a:r>
          </a:p>
          <a:p>
            <a:pPr>
              <a:buNone/>
            </a:pPr>
            <a:r>
              <a:rPr lang="cs-CZ" sz="2800" dirty="0" err="1" smtClean="0"/>
              <a:t>Geography</a:t>
            </a:r>
            <a:r>
              <a:rPr lang="cs-CZ" sz="2800" dirty="0" smtClean="0"/>
              <a:t> atlas</a:t>
            </a:r>
          </a:p>
          <a:p>
            <a:pPr>
              <a:buNone/>
            </a:pPr>
            <a:r>
              <a:rPr lang="cs-CZ" dirty="0" smtClean="0"/>
              <a:t>                 </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2699792" cy="6858000"/>
          </a:xfrm>
        </p:spPr>
        <p:txBody>
          <a:bodyPr numCol="2">
            <a:normAutofit fontScale="25000" lnSpcReduction="20000"/>
          </a:bodyPr>
          <a:lstStyle/>
          <a:p>
            <a:pPr>
              <a:lnSpc>
                <a:spcPct val="170000"/>
              </a:lnSpc>
              <a:buNone/>
            </a:pPr>
            <a:r>
              <a:rPr lang="cs-CZ" sz="4800" dirty="0"/>
              <a:t>Alabama</a:t>
            </a:r>
          </a:p>
          <a:p>
            <a:pPr>
              <a:lnSpc>
                <a:spcPct val="170000"/>
              </a:lnSpc>
              <a:buNone/>
            </a:pPr>
            <a:r>
              <a:rPr lang="cs-CZ" sz="4800" dirty="0" err="1"/>
              <a:t>Alaska</a:t>
            </a:r>
            <a:endParaRPr lang="cs-CZ" sz="4800" dirty="0"/>
          </a:p>
          <a:p>
            <a:pPr>
              <a:lnSpc>
                <a:spcPct val="170000"/>
              </a:lnSpc>
              <a:buNone/>
            </a:pPr>
            <a:r>
              <a:rPr lang="cs-CZ" sz="4800" dirty="0"/>
              <a:t>Arizona</a:t>
            </a:r>
          </a:p>
          <a:p>
            <a:pPr>
              <a:lnSpc>
                <a:spcPct val="170000"/>
              </a:lnSpc>
              <a:buNone/>
            </a:pPr>
            <a:r>
              <a:rPr lang="cs-CZ" sz="4800" dirty="0"/>
              <a:t>Arkansas</a:t>
            </a:r>
          </a:p>
          <a:p>
            <a:pPr>
              <a:lnSpc>
                <a:spcPct val="170000"/>
              </a:lnSpc>
              <a:buNone/>
            </a:pPr>
            <a:r>
              <a:rPr lang="cs-CZ" sz="4800" dirty="0" err="1" smtClean="0"/>
              <a:t>California</a:t>
            </a:r>
            <a:endParaRPr lang="cs-CZ" sz="4800" dirty="0"/>
          </a:p>
          <a:p>
            <a:pPr>
              <a:lnSpc>
                <a:spcPct val="170000"/>
              </a:lnSpc>
              <a:buNone/>
            </a:pPr>
            <a:r>
              <a:rPr lang="cs-CZ" sz="4800" dirty="0" smtClean="0"/>
              <a:t>Colorado</a:t>
            </a:r>
            <a:endParaRPr lang="cs-CZ" sz="4800" dirty="0"/>
          </a:p>
          <a:p>
            <a:pPr>
              <a:lnSpc>
                <a:spcPct val="170000"/>
              </a:lnSpc>
              <a:buNone/>
            </a:pPr>
            <a:r>
              <a:rPr lang="cs-CZ" sz="4800" dirty="0" err="1" smtClean="0"/>
              <a:t>Connecticut</a:t>
            </a:r>
            <a:endParaRPr lang="cs-CZ" sz="4800" dirty="0"/>
          </a:p>
          <a:p>
            <a:pPr>
              <a:lnSpc>
                <a:spcPct val="170000"/>
              </a:lnSpc>
              <a:buNone/>
            </a:pPr>
            <a:r>
              <a:rPr lang="cs-CZ" sz="4800" dirty="0" smtClean="0"/>
              <a:t>Delaware</a:t>
            </a:r>
            <a:endParaRPr lang="cs-CZ" sz="4800" dirty="0"/>
          </a:p>
          <a:p>
            <a:pPr>
              <a:lnSpc>
                <a:spcPct val="170000"/>
              </a:lnSpc>
              <a:buNone/>
            </a:pPr>
            <a:r>
              <a:rPr lang="cs-CZ" sz="4800" dirty="0" smtClean="0"/>
              <a:t>Florida</a:t>
            </a:r>
            <a:endParaRPr lang="cs-CZ" sz="4800" dirty="0"/>
          </a:p>
          <a:p>
            <a:pPr>
              <a:lnSpc>
                <a:spcPct val="170000"/>
              </a:lnSpc>
              <a:buNone/>
            </a:pPr>
            <a:r>
              <a:rPr lang="cs-CZ" sz="4800" dirty="0" err="1"/>
              <a:t>Georgia</a:t>
            </a:r>
            <a:endParaRPr lang="cs-CZ" sz="4800" dirty="0"/>
          </a:p>
          <a:p>
            <a:pPr>
              <a:lnSpc>
                <a:spcPct val="170000"/>
              </a:lnSpc>
              <a:buNone/>
            </a:pPr>
            <a:r>
              <a:rPr lang="cs-CZ" sz="4800" dirty="0" err="1"/>
              <a:t>Hawaii</a:t>
            </a:r>
            <a:endParaRPr lang="cs-CZ" sz="4800" dirty="0"/>
          </a:p>
          <a:p>
            <a:pPr>
              <a:lnSpc>
                <a:spcPct val="170000"/>
              </a:lnSpc>
              <a:buNone/>
            </a:pPr>
            <a:r>
              <a:rPr lang="cs-CZ" sz="4800" dirty="0"/>
              <a:t>Idaho</a:t>
            </a:r>
          </a:p>
          <a:p>
            <a:pPr>
              <a:lnSpc>
                <a:spcPct val="170000"/>
              </a:lnSpc>
              <a:buNone/>
            </a:pPr>
            <a:r>
              <a:rPr lang="cs-CZ" sz="4800" dirty="0"/>
              <a:t>Illinois</a:t>
            </a:r>
          </a:p>
          <a:p>
            <a:pPr>
              <a:lnSpc>
                <a:spcPct val="170000"/>
              </a:lnSpc>
              <a:buNone/>
            </a:pPr>
            <a:r>
              <a:rPr lang="cs-CZ" sz="4800" dirty="0"/>
              <a:t>Indiana</a:t>
            </a:r>
          </a:p>
          <a:p>
            <a:pPr>
              <a:lnSpc>
                <a:spcPct val="170000"/>
              </a:lnSpc>
              <a:buNone/>
            </a:pPr>
            <a:r>
              <a:rPr lang="cs-CZ" sz="4800" dirty="0"/>
              <a:t>Iowa</a:t>
            </a:r>
          </a:p>
          <a:p>
            <a:pPr>
              <a:lnSpc>
                <a:spcPct val="170000"/>
              </a:lnSpc>
              <a:buNone/>
            </a:pPr>
            <a:r>
              <a:rPr lang="cs-CZ" sz="4800" dirty="0"/>
              <a:t>Kansas</a:t>
            </a:r>
          </a:p>
          <a:p>
            <a:pPr>
              <a:lnSpc>
                <a:spcPct val="170000"/>
              </a:lnSpc>
              <a:buNone/>
            </a:pPr>
            <a:r>
              <a:rPr lang="cs-CZ" sz="4800" dirty="0" smtClean="0"/>
              <a:t>Kentucky</a:t>
            </a:r>
            <a:endParaRPr lang="cs-CZ" sz="4800" dirty="0"/>
          </a:p>
          <a:p>
            <a:pPr>
              <a:lnSpc>
                <a:spcPct val="170000"/>
              </a:lnSpc>
              <a:buNone/>
            </a:pPr>
            <a:r>
              <a:rPr lang="cs-CZ" sz="4800" dirty="0"/>
              <a:t>Louisiana</a:t>
            </a:r>
          </a:p>
          <a:p>
            <a:pPr>
              <a:lnSpc>
                <a:spcPct val="170000"/>
              </a:lnSpc>
              <a:buNone/>
            </a:pPr>
            <a:r>
              <a:rPr lang="cs-CZ" sz="4800" dirty="0"/>
              <a:t>Maine</a:t>
            </a:r>
          </a:p>
          <a:p>
            <a:pPr>
              <a:lnSpc>
                <a:spcPct val="170000"/>
              </a:lnSpc>
              <a:buNone/>
            </a:pPr>
            <a:r>
              <a:rPr lang="cs-CZ" sz="4800" dirty="0"/>
              <a:t>Maryland</a:t>
            </a:r>
          </a:p>
          <a:p>
            <a:pPr>
              <a:lnSpc>
                <a:spcPct val="170000"/>
              </a:lnSpc>
              <a:buNone/>
            </a:pPr>
            <a:r>
              <a:rPr lang="cs-CZ" sz="4800" dirty="0"/>
              <a:t>Massachusetts</a:t>
            </a:r>
          </a:p>
          <a:p>
            <a:pPr>
              <a:lnSpc>
                <a:spcPct val="170000"/>
              </a:lnSpc>
              <a:buNone/>
            </a:pPr>
            <a:r>
              <a:rPr lang="cs-CZ" sz="4800" dirty="0"/>
              <a:t>Michigan</a:t>
            </a:r>
          </a:p>
          <a:p>
            <a:pPr>
              <a:lnSpc>
                <a:spcPct val="170000"/>
              </a:lnSpc>
              <a:buNone/>
            </a:pPr>
            <a:r>
              <a:rPr lang="cs-CZ" sz="4800" dirty="0"/>
              <a:t>Minnesota</a:t>
            </a:r>
          </a:p>
          <a:p>
            <a:pPr>
              <a:lnSpc>
                <a:spcPct val="170000"/>
              </a:lnSpc>
              <a:buNone/>
            </a:pPr>
            <a:r>
              <a:rPr lang="cs-CZ" sz="4800" dirty="0"/>
              <a:t>Mississippi</a:t>
            </a:r>
          </a:p>
          <a:p>
            <a:pPr>
              <a:lnSpc>
                <a:spcPct val="170000"/>
              </a:lnSpc>
              <a:buNone/>
            </a:pPr>
            <a:r>
              <a:rPr lang="cs-CZ" sz="4800" dirty="0"/>
              <a:t>Missouri</a:t>
            </a:r>
          </a:p>
          <a:p>
            <a:pPr>
              <a:lnSpc>
                <a:spcPct val="170000"/>
              </a:lnSpc>
              <a:buNone/>
            </a:pPr>
            <a:r>
              <a:rPr lang="cs-CZ" sz="4800" dirty="0"/>
              <a:t>Montana</a:t>
            </a:r>
          </a:p>
          <a:p>
            <a:pPr>
              <a:lnSpc>
                <a:spcPct val="170000"/>
              </a:lnSpc>
              <a:buNone/>
            </a:pPr>
            <a:r>
              <a:rPr lang="cs-CZ" sz="4800" dirty="0"/>
              <a:t>Nebraska</a:t>
            </a:r>
          </a:p>
          <a:p>
            <a:pPr>
              <a:lnSpc>
                <a:spcPct val="170000"/>
              </a:lnSpc>
              <a:buNone/>
            </a:pPr>
            <a:r>
              <a:rPr lang="cs-CZ" sz="4800" dirty="0"/>
              <a:t>Nevada</a:t>
            </a:r>
          </a:p>
          <a:p>
            <a:pPr>
              <a:lnSpc>
                <a:spcPct val="170000"/>
              </a:lnSpc>
              <a:buNone/>
            </a:pPr>
            <a:r>
              <a:rPr lang="cs-CZ" sz="4800" dirty="0"/>
              <a:t>New </a:t>
            </a:r>
            <a:r>
              <a:rPr lang="cs-CZ" sz="4800" dirty="0" err="1" smtClean="0"/>
              <a:t>Hampshire</a:t>
            </a:r>
            <a:endParaRPr lang="cs-CZ" sz="4800" dirty="0"/>
          </a:p>
          <a:p>
            <a:pPr>
              <a:lnSpc>
                <a:spcPct val="170000"/>
              </a:lnSpc>
              <a:buNone/>
            </a:pPr>
            <a:r>
              <a:rPr lang="cs-CZ" sz="4800" dirty="0"/>
              <a:t>New </a:t>
            </a:r>
            <a:r>
              <a:rPr lang="cs-CZ" sz="4800" dirty="0" err="1"/>
              <a:t>Jersey</a:t>
            </a:r>
            <a:endParaRPr lang="cs-CZ" sz="4800" dirty="0"/>
          </a:p>
          <a:p>
            <a:pPr>
              <a:lnSpc>
                <a:spcPct val="170000"/>
              </a:lnSpc>
              <a:buNone/>
            </a:pPr>
            <a:r>
              <a:rPr lang="cs-CZ" sz="4800" dirty="0"/>
              <a:t>New </a:t>
            </a:r>
            <a:r>
              <a:rPr lang="cs-CZ" sz="4800" dirty="0" err="1"/>
              <a:t>Mexico</a:t>
            </a:r>
            <a:endParaRPr lang="cs-CZ" sz="4800" dirty="0"/>
          </a:p>
          <a:p>
            <a:pPr>
              <a:lnSpc>
                <a:spcPct val="170000"/>
              </a:lnSpc>
              <a:buNone/>
            </a:pPr>
            <a:r>
              <a:rPr lang="cs-CZ" sz="4800" dirty="0"/>
              <a:t>New York</a:t>
            </a:r>
          </a:p>
          <a:p>
            <a:pPr>
              <a:lnSpc>
                <a:spcPct val="170000"/>
              </a:lnSpc>
              <a:buNone/>
            </a:pPr>
            <a:r>
              <a:rPr lang="cs-CZ" sz="4800" dirty="0" err="1" smtClean="0"/>
              <a:t>North</a:t>
            </a:r>
            <a:r>
              <a:rPr lang="cs-CZ" sz="4800" dirty="0"/>
              <a:t> </a:t>
            </a:r>
            <a:r>
              <a:rPr lang="cs-CZ" sz="4800" dirty="0" err="1" smtClean="0"/>
              <a:t>Carolina</a:t>
            </a:r>
            <a:endParaRPr lang="cs-CZ" sz="4800" dirty="0"/>
          </a:p>
          <a:p>
            <a:pPr>
              <a:lnSpc>
                <a:spcPct val="170000"/>
              </a:lnSpc>
              <a:buNone/>
            </a:pPr>
            <a:r>
              <a:rPr lang="cs-CZ" sz="4800" dirty="0" err="1"/>
              <a:t>North</a:t>
            </a:r>
            <a:r>
              <a:rPr lang="cs-CZ" sz="4800" dirty="0"/>
              <a:t> Dakota</a:t>
            </a:r>
          </a:p>
          <a:p>
            <a:pPr>
              <a:lnSpc>
                <a:spcPct val="170000"/>
              </a:lnSpc>
              <a:buNone/>
            </a:pPr>
            <a:r>
              <a:rPr lang="cs-CZ" sz="4800" dirty="0"/>
              <a:t>Ohio</a:t>
            </a:r>
          </a:p>
          <a:p>
            <a:pPr>
              <a:lnSpc>
                <a:spcPct val="170000"/>
              </a:lnSpc>
              <a:buNone/>
            </a:pPr>
            <a:r>
              <a:rPr lang="cs-CZ" sz="4800" dirty="0"/>
              <a:t>Oklahoma</a:t>
            </a:r>
          </a:p>
          <a:p>
            <a:pPr>
              <a:lnSpc>
                <a:spcPct val="170000"/>
              </a:lnSpc>
              <a:buNone/>
            </a:pPr>
            <a:r>
              <a:rPr lang="cs-CZ" sz="4800" dirty="0"/>
              <a:t>Oregon</a:t>
            </a:r>
          </a:p>
          <a:p>
            <a:pPr>
              <a:lnSpc>
                <a:spcPct val="170000"/>
              </a:lnSpc>
              <a:buNone/>
            </a:pPr>
            <a:r>
              <a:rPr lang="cs-CZ" sz="4800" dirty="0" err="1"/>
              <a:t>Pennsylvania</a:t>
            </a:r>
            <a:endParaRPr lang="cs-CZ" sz="4800" dirty="0"/>
          </a:p>
          <a:p>
            <a:pPr>
              <a:lnSpc>
                <a:spcPct val="170000"/>
              </a:lnSpc>
              <a:buNone/>
            </a:pPr>
            <a:r>
              <a:rPr lang="cs-CZ" sz="4800" dirty="0"/>
              <a:t>Rhode Island</a:t>
            </a:r>
          </a:p>
          <a:p>
            <a:pPr>
              <a:lnSpc>
                <a:spcPct val="170000"/>
              </a:lnSpc>
              <a:buNone/>
            </a:pPr>
            <a:r>
              <a:rPr lang="cs-CZ" sz="4800" dirty="0" err="1"/>
              <a:t>South</a:t>
            </a:r>
            <a:r>
              <a:rPr lang="cs-CZ" sz="4800" dirty="0"/>
              <a:t> </a:t>
            </a:r>
            <a:r>
              <a:rPr lang="cs-CZ" sz="4800" dirty="0" err="1"/>
              <a:t>Carolina</a:t>
            </a:r>
            <a:endParaRPr lang="cs-CZ" sz="4800" dirty="0"/>
          </a:p>
          <a:p>
            <a:pPr>
              <a:lnSpc>
                <a:spcPct val="170000"/>
              </a:lnSpc>
              <a:buNone/>
            </a:pPr>
            <a:r>
              <a:rPr lang="cs-CZ" sz="4800" dirty="0" err="1"/>
              <a:t>South</a:t>
            </a:r>
            <a:r>
              <a:rPr lang="cs-CZ" sz="4800" dirty="0"/>
              <a:t> Dakota</a:t>
            </a:r>
          </a:p>
          <a:p>
            <a:pPr>
              <a:lnSpc>
                <a:spcPct val="170000"/>
              </a:lnSpc>
              <a:buNone/>
            </a:pPr>
            <a:r>
              <a:rPr lang="cs-CZ" sz="4800" dirty="0"/>
              <a:t>Tennessee</a:t>
            </a:r>
          </a:p>
          <a:p>
            <a:pPr>
              <a:lnSpc>
                <a:spcPct val="170000"/>
              </a:lnSpc>
              <a:buNone/>
            </a:pPr>
            <a:r>
              <a:rPr lang="cs-CZ" sz="4800" dirty="0"/>
              <a:t>Texas</a:t>
            </a:r>
          </a:p>
          <a:p>
            <a:pPr>
              <a:lnSpc>
                <a:spcPct val="170000"/>
              </a:lnSpc>
              <a:buNone/>
            </a:pPr>
            <a:r>
              <a:rPr lang="cs-CZ" sz="4800" dirty="0"/>
              <a:t>Utah</a:t>
            </a:r>
          </a:p>
          <a:p>
            <a:pPr>
              <a:lnSpc>
                <a:spcPct val="170000"/>
              </a:lnSpc>
              <a:buNone/>
            </a:pPr>
            <a:r>
              <a:rPr lang="cs-CZ" sz="4800" dirty="0"/>
              <a:t>Vermont</a:t>
            </a:r>
          </a:p>
          <a:p>
            <a:pPr>
              <a:lnSpc>
                <a:spcPct val="170000"/>
              </a:lnSpc>
              <a:buNone/>
            </a:pPr>
            <a:r>
              <a:rPr lang="cs-CZ" sz="4800" dirty="0" err="1"/>
              <a:t>Virginia</a:t>
            </a:r>
            <a:endParaRPr lang="cs-CZ" sz="4800" dirty="0"/>
          </a:p>
          <a:p>
            <a:pPr>
              <a:lnSpc>
                <a:spcPct val="170000"/>
              </a:lnSpc>
              <a:buNone/>
            </a:pPr>
            <a:r>
              <a:rPr lang="cs-CZ" sz="4800" dirty="0"/>
              <a:t>Washington</a:t>
            </a:r>
          </a:p>
          <a:p>
            <a:pPr>
              <a:lnSpc>
                <a:spcPct val="170000"/>
              </a:lnSpc>
              <a:buNone/>
            </a:pPr>
            <a:r>
              <a:rPr lang="cs-CZ" sz="4800" dirty="0" err="1"/>
              <a:t>West</a:t>
            </a:r>
            <a:r>
              <a:rPr lang="cs-CZ" sz="4800" dirty="0"/>
              <a:t> </a:t>
            </a:r>
            <a:r>
              <a:rPr lang="cs-CZ" sz="4800" dirty="0" err="1"/>
              <a:t>Virginia</a:t>
            </a:r>
            <a:endParaRPr lang="cs-CZ" sz="4800" dirty="0"/>
          </a:p>
          <a:p>
            <a:pPr>
              <a:lnSpc>
                <a:spcPct val="170000"/>
              </a:lnSpc>
              <a:buNone/>
            </a:pPr>
            <a:r>
              <a:rPr lang="cs-CZ" sz="4800" dirty="0"/>
              <a:t>Wisconsin</a:t>
            </a:r>
          </a:p>
          <a:p>
            <a:pPr>
              <a:lnSpc>
                <a:spcPct val="170000"/>
              </a:lnSpc>
              <a:buNone/>
            </a:pPr>
            <a:r>
              <a:rPr lang="cs-CZ" sz="4800" dirty="0"/>
              <a:t>Wyoming</a:t>
            </a:r>
          </a:p>
          <a:p>
            <a:pPr>
              <a:lnSpc>
                <a:spcPct val="170000"/>
              </a:lnSpc>
              <a:buNone/>
            </a:pPr>
            <a:r>
              <a:rPr lang="cs-CZ" sz="4400" dirty="0"/>
              <a:t/>
            </a:r>
            <a:br>
              <a:rPr lang="cs-CZ" sz="4400" dirty="0"/>
            </a:br>
            <a:endParaRPr lang="cs-CZ" sz="4400" dirty="0"/>
          </a:p>
          <a:p>
            <a:pPr>
              <a:lnSpc>
                <a:spcPct val="170000"/>
              </a:lnSpc>
              <a:buNone/>
            </a:pPr>
            <a:r>
              <a:rPr lang="cs-CZ" sz="4400" dirty="0"/>
              <a:t> </a:t>
            </a:r>
          </a:p>
          <a:p>
            <a:pPr lvl="0"/>
            <a:endParaRPr lang="cs-CZ" dirty="0"/>
          </a:p>
        </p:txBody>
      </p:sp>
      <p:pic>
        <p:nvPicPr>
          <p:cNvPr id="3075" name="Picture 3" descr="C:\Users\Comfor\Desktop\usa_regions_map.png"/>
          <p:cNvPicPr>
            <a:picLocks noChangeAspect="1" noChangeArrowheads="1"/>
          </p:cNvPicPr>
          <p:nvPr/>
        </p:nvPicPr>
        <p:blipFill>
          <a:blip r:embed="rId2" cstate="print"/>
          <a:srcRect/>
          <a:stretch>
            <a:fillRect/>
          </a:stretch>
        </p:blipFill>
        <p:spPr bwMode="auto">
          <a:xfrm>
            <a:off x="2915816" y="188640"/>
            <a:ext cx="6048672" cy="62755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Washington D.C.</a:t>
            </a:r>
            <a:endParaRPr lang="cs-CZ" dirty="0"/>
          </a:p>
        </p:txBody>
      </p:sp>
      <p:pic>
        <p:nvPicPr>
          <p:cNvPr id="1026" name="Picture 2" descr="C:\Users\Comfor\Pictures\2011\USA\Facebook NY\IMG_1006 - Kopie.JPG"/>
          <p:cNvPicPr>
            <a:picLocks noGrp="1" noChangeAspect="1" noChangeArrowheads="1"/>
          </p:cNvPicPr>
          <p:nvPr>
            <p:ph idx="1"/>
          </p:nvPr>
        </p:nvPicPr>
        <p:blipFill>
          <a:blip r:embed="rId2" cstate="print"/>
          <a:srcRect/>
          <a:stretch>
            <a:fillRect/>
          </a:stretch>
        </p:blipFill>
        <p:spPr bwMode="auto">
          <a:xfrm>
            <a:off x="251520" y="1268760"/>
            <a:ext cx="2959224" cy="1972816"/>
          </a:xfrm>
          <a:prstGeom prst="rect">
            <a:avLst/>
          </a:prstGeom>
          <a:ln>
            <a:noFill/>
          </a:ln>
          <a:effectLst>
            <a:softEdge rad="112500"/>
          </a:effectLst>
        </p:spPr>
      </p:pic>
      <p:pic>
        <p:nvPicPr>
          <p:cNvPr id="1027" name="Picture 3" descr="C:\Users\Comfor\Pictures\2011\USA\Facebook NY\IMG_0982 - Kopie.JPG"/>
          <p:cNvPicPr>
            <a:picLocks noChangeAspect="1" noChangeArrowheads="1"/>
          </p:cNvPicPr>
          <p:nvPr/>
        </p:nvPicPr>
        <p:blipFill>
          <a:blip r:embed="rId3" cstate="print"/>
          <a:srcRect/>
          <a:stretch>
            <a:fillRect/>
          </a:stretch>
        </p:blipFill>
        <p:spPr bwMode="auto">
          <a:xfrm>
            <a:off x="4788024" y="1124744"/>
            <a:ext cx="3960440" cy="2640293"/>
          </a:xfrm>
          <a:prstGeom prst="rect">
            <a:avLst/>
          </a:prstGeom>
          <a:ln>
            <a:noFill/>
          </a:ln>
          <a:effectLst>
            <a:softEdge rad="112500"/>
          </a:effectLst>
        </p:spPr>
      </p:pic>
      <p:pic>
        <p:nvPicPr>
          <p:cNvPr id="1028" name="Picture 4" descr="C:\Users\Comfor\Pictures\2011\USA\Facebook NY\IMG_1097.JPG"/>
          <p:cNvPicPr>
            <a:picLocks noChangeAspect="1" noChangeArrowheads="1"/>
          </p:cNvPicPr>
          <p:nvPr/>
        </p:nvPicPr>
        <p:blipFill>
          <a:blip r:embed="rId4" cstate="print"/>
          <a:srcRect/>
          <a:stretch>
            <a:fillRect/>
          </a:stretch>
        </p:blipFill>
        <p:spPr bwMode="auto">
          <a:xfrm>
            <a:off x="-39424888" y="-14645008"/>
            <a:ext cx="36369258" cy="13249472"/>
          </a:xfrm>
          <a:prstGeom prst="rect">
            <a:avLst/>
          </a:prstGeom>
          <a:noFill/>
        </p:spPr>
      </p:pic>
      <p:pic>
        <p:nvPicPr>
          <p:cNvPr id="1029" name="Picture 5" descr="C:\Users\Comfor\Pictures\2011\USA\Facebook NY\IMG_1097.JPG"/>
          <p:cNvPicPr>
            <a:picLocks noChangeAspect="1" noChangeArrowheads="1"/>
          </p:cNvPicPr>
          <p:nvPr/>
        </p:nvPicPr>
        <p:blipFill>
          <a:blip r:embed="rId5" cstate="print"/>
          <a:srcRect/>
          <a:stretch>
            <a:fillRect/>
          </a:stretch>
        </p:blipFill>
        <p:spPr bwMode="auto">
          <a:xfrm>
            <a:off x="323528" y="3761656"/>
            <a:ext cx="8499337" cy="3096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New York</a:t>
            </a:r>
            <a:endParaRPr lang="cs-CZ" dirty="0"/>
          </a:p>
        </p:txBody>
      </p:sp>
      <p:pic>
        <p:nvPicPr>
          <p:cNvPr id="2050" name="Picture 2" descr="C:\Users\Comfor\Pictures\2011\USA\Facebook NY\IMG_2015.JPG"/>
          <p:cNvPicPr>
            <a:picLocks noGrp="1" noChangeAspect="1" noChangeArrowheads="1"/>
          </p:cNvPicPr>
          <p:nvPr>
            <p:ph idx="1"/>
          </p:nvPr>
        </p:nvPicPr>
        <p:blipFill>
          <a:blip r:embed="rId2" cstate="print"/>
          <a:srcRect/>
          <a:stretch>
            <a:fillRect/>
          </a:stretch>
        </p:blipFill>
        <p:spPr bwMode="auto">
          <a:xfrm>
            <a:off x="251520" y="1268760"/>
            <a:ext cx="3017309" cy="4525963"/>
          </a:xfrm>
          <a:prstGeom prst="rect">
            <a:avLst/>
          </a:prstGeom>
          <a:ln>
            <a:noFill/>
          </a:ln>
          <a:effectLst>
            <a:softEdge rad="112500"/>
          </a:effectLst>
        </p:spPr>
      </p:pic>
      <p:pic>
        <p:nvPicPr>
          <p:cNvPr id="2051" name="Picture 3" descr="C:\Users\Comfor\Pictures\2011\USA\Facebook NY\IMG_1785.JPG"/>
          <p:cNvPicPr>
            <a:picLocks noChangeAspect="1" noChangeArrowheads="1"/>
          </p:cNvPicPr>
          <p:nvPr/>
        </p:nvPicPr>
        <p:blipFill>
          <a:blip r:embed="rId3" cstate="print"/>
          <a:srcRect/>
          <a:stretch>
            <a:fillRect/>
          </a:stretch>
        </p:blipFill>
        <p:spPr bwMode="auto">
          <a:xfrm>
            <a:off x="3635896" y="1556792"/>
            <a:ext cx="5292588" cy="35283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dirty="0"/>
          </a:p>
        </p:txBody>
      </p:sp>
      <p:pic>
        <p:nvPicPr>
          <p:cNvPr id="3074" name="Picture 2" descr="C:\Users\Comfor\Desktop\grand-canyon-625x450.jpg"/>
          <p:cNvPicPr>
            <a:picLocks noChangeAspect="1" noChangeArrowheads="1"/>
          </p:cNvPicPr>
          <p:nvPr/>
        </p:nvPicPr>
        <p:blipFill>
          <a:blip r:embed="rId2" cstate="print"/>
          <a:srcRect/>
          <a:stretch>
            <a:fillRect/>
          </a:stretch>
        </p:blipFill>
        <p:spPr bwMode="auto">
          <a:xfrm>
            <a:off x="395536" y="764704"/>
            <a:ext cx="3900433" cy="2808312"/>
          </a:xfrm>
          <a:prstGeom prst="rect">
            <a:avLst/>
          </a:prstGeom>
          <a:ln>
            <a:noFill/>
          </a:ln>
          <a:effectLst>
            <a:softEdge rad="112500"/>
          </a:effectLst>
        </p:spPr>
      </p:pic>
      <p:pic>
        <p:nvPicPr>
          <p:cNvPr id="3075" name="Picture 3" descr="C:\Users\Public\Pictures\Sample Pictures\Desert.jpg"/>
          <p:cNvPicPr>
            <a:picLocks noChangeAspect="1" noChangeArrowheads="1"/>
          </p:cNvPicPr>
          <p:nvPr/>
        </p:nvPicPr>
        <p:blipFill>
          <a:blip r:embed="rId3" cstate="print"/>
          <a:srcRect/>
          <a:stretch>
            <a:fillRect/>
          </a:stretch>
        </p:blipFill>
        <p:spPr bwMode="auto">
          <a:xfrm>
            <a:off x="4247456" y="764704"/>
            <a:ext cx="4896544" cy="3672408"/>
          </a:xfrm>
          <a:prstGeom prst="rect">
            <a:avLst/>
          </a:prstGeom>
          <a:ln>
            <a:noFill/>
          </a:ln>
          <a:effectLst>
            <a:softEdge rad="112500"/>
          </a:effectLst>
        </p:spPr>
      </p:pic>
      <p:pic>
        <p:nvPicPr>
          <p:cNvPr id="3076" name="Picture 4" descr="C:\Users\Comfor\Desktop\Mount_Rushmore.jpg"/>
          <p:cNvPicPr>
            <a:picLocks noChangeAspect="1" noChangeArrowheads="1"/>
          </p:cNvPicPr>
          <p:nvPr/>
        </p:nvPicPr>
        <p:blipFill>
          <a:blip r:embed="rId4" cstate="print"/>
          <a:srcRect/>
          <a:stretch>
            <a:fillRect/>
          </a:stretch>
        </p:blipFill>
        <p:spPr bwMode="auto">
          <a:xfrm>
            <a:off x="539552" y="3645024"/>
            <a:ext cx="3839992" cy="2880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5400" dirty="0" err="1" smtClean="0">
                <a:latin typeface="Brush Script MT" pitchFamily="66" charset="0"/>
              </a:rPr>
              <a:t>Government</a:t>
            </a:r>
            <a:endParaRPr lang="cs-CZ" sz="5400" dirty="0">
              <a:latin typeface="Brush Script MT" pitchFamily="66" charset="0"/>
            </a:endParaRPr>
          </a:p>
        </p:txBody>
      </p:sp>
      <p:sp>
        <p:nvSpPr>
          <p:cNvPr id="3" name="Zástupný symbol pro obsah 2"/>
          <p:cNvSpPr>
            <a:spLocks noGrp="1"/>
          </p:cNvSpPr>
          <p:nvPr>
            <p:ph idx="1"/>
          </p:nvPr>
        </p:nvSpPr>
        <p:spPr>
          <a:xfrm>
            <a:off x="467544" y="1196752"/>
            <a:ext cx="8229600" cy="4525963"/>
          </a:xfrm>
        </p:spPr>
        <p:txBody>
          <a:bodyPr>
            <a:normAutofit/>
          </a:bodyPr>
          <a:lstStyle/>
          <a:p>
            <a:r>
              <a:rPr lang="en-US" sz="2000" dirty="0"/>
              <a:t>The United States is the world's oldest surviving </a:t>
            </a:r>
            <a:r>
              <a:rPr lang="cs-CZ" sz="2000" dirty="0" err="1" smtClean="0"/>
              <a:t>federation</a:t>
            </a:r>
            <a:r>
              <a:rPr lang="en-US" sz="2000" dirty="0" smtClean="0"/>
              <a:t>. </a:t>
            </a:r>
            <a:r>
              <a:rPr lang="en-US" sz="2000" dirty="0"/>
              <a:t>It is a </a:t>
            </a:r>
            <a:r>
              <a:rPr lang="cs-CZ" sz="2000" dirty="0" err="1" smtClean="0"/>
              <a:t>constitutional</a:t>
            </a:r>
            <a:r>
              <a:rPr lang="cs-CZ" sz="2000" dirty="0" smtClean="0"/>
              <a:t> </a:t>
            </a:r>
            <a:r>
              <a:rPr lang="cs-CZ" sz="2000" dirty="0" err="1" smtClean="0"/>
              <a:t>republic</a:t>
            </a:r>
            <a:r>
              <a:rPr lang="en-US" sz="2000" dirty="0"/>
              <a:t> and </a:t>
            </a:r>
            <a:r>
              <a:rPr lang="cs-CZ" sz="2000" dirty="0" err="1" smtClean="0"/>
              <a:t>representative</a:t>
            </a:r>
            <a:r>
              <a:rPr lang="cs-CZ" sz="2000" dirty="0" smtClean="0"/>
              <a:t> </a:t>
            </a:r>
            <a:r>
              <a:rPr lang="cs-CZ" sz="2000" dirty="0" err="1" smtClean="0"/>
              <a:t>demokracy</a:t>
            </a:r>
            <a:r>
              <a:rPr lang="en-US" sz="2000" dirty="0" smtClean="0"/>
              <a:t>, </a:t>
            </a:r>
            <a:r>
              <a:rPr lang="en-US" sz="2000" dirty="0"/>
              <a:t>"in which </a:t>
            </a:r>
            <a:r>
              <a:rPr lang="cs-CZ" sz="2000" dirty="0" smtClean="0"/>
              <a:t>majority rule</a:t>
            </a:r>
            <a:r>
              <a:rPr lang="en-US" sz="2000" dirty="0"/>
              <a:t> is tempered by </a:t>
            </a:r>
            <a:r>
              <a:rPr lang="cs-CZ" sz="2000" dirty="0" smtClean="0"/>
              <a:t>minority </a:t>
            </a:r>
            <a:r>
              <a:rPr lang="cs-CZ" sz="2000" dirty="0" err="1" smtClean="0"/>
              <a:t>rights</a:t>
            </a:r>
            <a:r>
              <a:rPr lang="en-US" sz="2000" dirty="0"/>
              <a:t> protected by </a:t>
            </a:r>
            <a:r>
              <a:rPr lang="cs-CZ" sz="2000" dirty="0" err="1" smtClean="0"/>
              <a:t>law</a:t>
            </a:r>
            <a:r>
              <a:rPr lang="en-US" sz="2000" dirty="0" smtClean="0"/>
              <a:t>".</a:t>
            </a:r>
            <a:endParaRPr lang="cs-CZ" sz="2000" dirty="0" smtClean="0"/>
          </a:p>
          <a:p>
            <a:r>
              <a:rPr lang="en-US" sz="2000" dirty="0"/>
              <a:t> The government is regulated by a system of checks and balances defined by the U.S. Constitution, which serves as the country's supreme legal </a:t>
            </a:r>
            <a:r>
              <a:rPr lang="en-US" sz="2000" dirty="0" smtClean="0"/>
              <a:t>document</a:t>
            </a:r>
            <a:r>
              <a:rPr lang="cs-CZ" sz="2000" dirty="0" smtClean="0"/>
              <a:t>.</a:t>
            </a:r>
          </a:p>
          <a:p>
            <a:r>
              <a:rPr lang="cs-CZ" sz="2000" u="sng" dirty="0" smtClean="0"/>
              <a:t>3 </a:t>
            </a:r>
            <a:r>
              <a:rPr lang="cs-CZ" sz="2000" u="sng" dirty="0" err="1" smtClean="0"/>
              <a:t>levels</a:t>
            </a:r>
            <a:r>
              <a:rPr lang="cs-CZ" sz="2000" u="sng" dirty="0" smtClean="0"/>
              <a:t> </a:t>
            </a:r>
            <a:r>
              <a:rPr lang="cs-CZ" sz="2000" u="sng" dirty="0" err="1" smtClean="0"/>
              <a:t>of</a:t>
            </a:r>
            <a:r>
              <a:rPr lang="cs-CZ" sz="2000" u="sng" dirty="0" smtClean="0"/>
              <a:t> </a:t>
            </a:r>
            <a:r>
              <a:rPr lang="cs-CZ" sz="2000" u="sng" dirty="0" err="1" smtClean="0"/>
              <a:t>government</a:t>
            </a:r>
            <a:r>
              <a:rPr lang="cs-CZ" sz="2000" u="sng" dirty="0" smtClean="0"/>
              <a:t>:</a:t>
            </a:r>
          </a:p>
          <a:p>
            <a:pPr>
              <a:buNone/>
            </a:pPr>
            <a:r>
              <a:rPr lang="cs-CZ" sz="2000" dirty="0" smtClean="0"/>
              <a:t> 	FEDERAL </a:t>
            </a:r>
            <a:r>
              <a:rPr lang="cs-CZ" sz="1400" dirty="0" smtClean="0"/>
              <a:t>(3 </a:t>
            </a:r>
            <a:r>
              <a:rPr lang="cs-CZ" sz="1400" dirty="0" err="1" smtClean="0"/>
              <a:t>branches</a:t>
            </a:r>
            <a:r>
              <a:rPr lang="cs-CZ" sz="1400" dirty="0" smtClean="0"/>
              <a:t>: </a:t>
            </a:r>
            <a:r>
              <a:rPr lang="cs-CZ" sz="1400" dirty="0" err="1" smtClean="0"/>
              <a:t>Legislative</a:t>
            </a:r>
            <a:r>
              <a:rPr lang="cs-CZ" sz="1400" dirty="0" smtClean="0"/>
              <a:t> </a:t>
            </a:r>
            <a:r>
              <a:rPr lang="cs-CZ" sz="1400" dirty="0" err="1" smtClean="0"/>
              <a:t>power</a:t>
            </a:r>
            <a:r>
              <a:rPr lang="cs-CZ" sz="1400" dirty="0" smtClean="0"/>
              <a:t>, </a:t>
            </a:r>
            <a:r>
              <a:rPr lang="cs-CZ" sz="1400" dirty="0" err="1" smtClean="0"/>
              <a:t>Executive</a:t>
            </a:r>
            <a:r>
              <a:rPr lang="cs-CZ" sz="1400" dirty="0" smtClean="0"/>
              <a:t> </a:t>
            </a:r>
            <a:r>
              <a:rPr lang="cs-CZ" sz="1400" dirty="0" err="1" smtClean="0"/>
              <a:t>power</a:t>
            </a:r>
            <a:r>
              <a:rPr lang="cs-CZ" sz="1400" dirty="0" smtClean="0"/>
              <a:t> </a:t>
            </a:r>
            <a:r>
              <a:rPr lang="cs-CZ" sz="1400" dirty="0" err="1" smtClean="0"/>
              <a:t>and</a:t>
            </a:r>
            <a:r>
              <a:rPr lang="cs-CZ" sz="1400" dirty="0" smtClean="0"/>
              <a:t> </a:t>
            </a:r>
            <a:r>
              <a:rPr lang="cs-CZ" sz="1400" dirty="0" err="1" smtClean="0"/>
              <a:t>Judicial</a:t>
            </a:r>
            <a:r>
              <a:rPr lang="cs-CZ" sz="1400" dirty="0" smtClean="0"/>
              <a:t> </a:t>
            </a:r>
            <a:r>
              <a:rPr lang="cs-CZ" sz="1400" dirty="0" err="1" smtClean="0"/>
              <a:t>power</a:t>
            </a:r>
            <a:r>
              <a:rPr lang="cs-CZ" sz="1400" dirty="0" smtClean="0"/>
              <a:t>)</a:t>
            </a:r>
            <a:endParaRPr lang="cs-CZ" sz="2000" dirty="0" smtClean="0"/>
          </a:p>
          <a:p>
            <a:pPr>
              <a:buNone/>
            </a:pPr>
            <a:r>
              <a:rPr lang="cs-CZ" sz="2000" dirty="0"/>
              <a:t>	</a:t>
            </a:r>
            <a:r>
              <a:rPr lang="cs-CZ" sz="2000" dirty="0" smtClean="0"/>
              <a:t>STATE</a:t>
            </a:r>
          </a:p>
          <a:p>
            <a:pPr>
              <a:buNone/>
            </a:pPr>
            <a:r>
              <a:rPr lang="cs-CZ" sz="2000" dirty="0"/>
              <a:t>	</a:t>
            </a:r>
            <a:r>
              <a:rPr lang="cs-CZ" sz="2000" dirty="0" smtClean="0"/>
              <a:t>LOCAL</a:t>
            </a:r>
            <a:endParaRPr lang="cs-CZ" sz="2000" dirty="0"/>
          </a:p>
        </p:txBody>
      </p:sp>
      <p:pic>
        <p:nvPicPr>
          <p:cNvPr id="4098" name="Picture 2" descr="C:\Users\Comfor\Desktop\Capitol_Building_Full_View.jpg"/>
          <p:cNvPicPr>
            <a:picLocks noChangeAspect="1" noChangeArrowheads="1"/>
          </p:cNvPicPr>
          <p:nvPr/>
        </p:nvPicPr>
        <p:blipFill>
          <a:blip r:embed="rId2" cstate="print"/>
          <a:srcRect/>
          <a:stretch>
            <a:fillRect/>
          </a:stretch>
        </p:blipFill>
        <p:spPr bwMode="auto">
          <a:xfrm>
            <a:off x="2267744" y="4005064"/>
            <a:ext cx="5544616"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0608" y="188640"/>
            <a:ext cx="8229600" cy="1143000"/>
          </a:xfrm>
        </p:spPr>
        <p:txBody>
          <a:bodyPr>
            <a:normAutofit/>
          </a:bodyPr>
          <a:lstStyle/>
          <a:p>
            <a:r>
              <a:rPr lang="cs-CZ" sz="4800" dirty="0" err="1" smtClean="0">
                <a:latin typeface="Brush Script MT" pitchFamily="66" charset="0"/>
              </a:rPr>
              <a:t>Government</a:t>
            </a:r>
            <a:endParaRPr lang="cs-CZ" sz="4800" dirty="0"/>
          </a:p>
        </p:txBody>
      </p:sp>
      <p:sp>
        <p:nvSpPr>
          <p:cNvPr id="3" name="Zástupný symbol pro obsah 2"/>
          <p:cNvSpPr>
            <a:spLocks noGrp="1"/>
          </p:cNvSpPr>
          <p:nvPr>
            <p:ph idx="1"/>
          </p:nvPr>
        </p:nvSpPr>
        <p:spPr>
          <a:xfrm>
            <a:off x="467544" y="2132856"/>
            <a:ext cx="8229600" cy="4525963"/>
          </a:xfrm>
        </p:spPr>
        <p:txBody>
          <a:bodyPr>
            <a:normAutofit fontScale="85000" lnSpcReduction="20000"/>
          </a:bodyPr>
          <a:lstStyle/>
          <a:p>
            <a:r>
              <a:rPr lang="cs-CZ" dirty="0" smtClean="0"/>
              <a:t>3</a:t>
            </a:r>
            <a:r>
              <a:rPr lang="en-US" dirty="0" smtClean="0"/>
              <a:t> branches</a:t>
            </a:r>
            <a:r>
              <a:rPr lang="cs-CZ" dirty="0" smtClean="0"/>
              <a:t> </a:t>
            </a:r>
            <a:r>
              <a:rPr lang="cs-CZ" dirty="0" err="1" smtClean="0"/>
              <a:t>of</a:t>
            </a:r>
            <a:r>
              <a:rPr lang="cs-CZ" dirty="0" smtClean="0"/>
              <a:t> </a:t>
            </a:r>
            <a:r>
              <a:rPr lang="cs-CZ" dirty="0" err="1" smtClean="0"/>
              <a:t>the</a:t>
            </a:r>
            <a:r>
              <a:rPr lang="cs-CZ" dirty="0" smtClean="0"/>
              <a:t> </a:t>
            </a:r>
            <a:r>
              <a:rPr lang="cs-CZ" dirty="0" err="1" smtClean="0"/>
              <a:t>federal</a:t>
            </a:r>
            <a:r>
              <a:rPr lang="cs-CZ" dirty="0" smtClean="0"/>
              <a:t> </a:t>
            </a:r>
            <a:r>
              <a:rPr lang="cs-CZ" dirty="0" err="1" smtClean="0"/>
              <a:t>government</a:t>
            </a:r>
            <a:r>
              <a:rPr lang="cs-CZ" dirty="0" smtClean="0"/>
              <a:t>:</a:t>
            </a:r>
            <a:endParaRPr lang="en-US" dirty="0"/>
          </a:p>
          <a:p>
            <a:endParaRPr lang="cs-CZ" b="1" dirty="0" smtClean="0"/>
          </a:p>
          <a:p>
            <a:r>
              <a:rPr lang="en-US" sz="2400" b="1" dirty="0" smtClean="0"/>
              <a:t>Legislative</a:t>
            </a:r>
            <a:r>
              <a:rPr lang="cs-CZ" sz="2400" b="1" dirty="0" smtClean="0"/>
              <a:t> -</a:t>
            </a:r>
            <a:r>
              <a:rPr lang="en-US" sz="2400" dirty="0" smtClean="0"/>
              <a:t> </a:t>
            </a:r>
            <a:r>
              <a:rPr lang="en-US" sz="2400" dirty="0"/>
              <a:t>The bicameral Congress, made up of the Senate and the House of Representatives, makes federal law, declares war, approves treaties, has the power of the </a:t>
            </a:r>
            <a:r>
              <a:rPr lang="en-US" sz="2400" dirty="0" smtClean="0"/>
              <a:t>purse,</a:t>
            </a:r>
            <a:r>
              <a:rPr lang="cs-CZ" sz="2400" baseline="30000" dirty="0"/>
              <a:t> </a:t>
            </a:r>
            <a:r>
              <a:rPr lang="en-US" sz="2400" dirty="0" smtClean="0"/>
              <a:t>and </a:t>
            </a:r>
            <a:r>
              <a:rPr lang="en-US" sz="2400" dirty="0"/>
              <a:t>has the power </a:t>
            </a:r>
            <a:r>
              <a:rPr lang="en-US" sz="2400" dirty="0" smtClean="0"/>
              <a:t>of</a:t>
            </a:r>
            <a:r>
              <a:rPr lang="cs-CZ" sz="2400" dirty="0" smtClean="0"/>
              <a:t> </a:t>
            </a:r>
            <a:r>
              <a:rPr lang="en-US" sz="2400" dirty="0" smtClean="0"/>
              <a:t>impeachment</a:t>
            </a:r>
            <a:r>
              <a:rPr lang="en-US" sz="2400" dirty="0"/>
              <a:t>, by which it can remove sitting members of the government</a:t>
            </a:r>
            <a:r>
              <a:rPr lang="en-US" sz="2400" dirty="0" smtClean="0"/>
              <a:t>.</a:t>
            </a:r>
            <a:endParaRPr lang="en-US" sz="2400" dirty="0"/>
          </a:p>
          <a:p>
            <a:endParaRPr lang="cs-CZ" sz="2400" b="1" dirty="0" smtClean="0"/>
          </a:p>
          <a:p>
            <a:r>
              <a:rPr lang="en-US" sz="2400" b="1" dirty="0" smtClean="0"/>
              <a:t>Executive</a:t>
            </a:r>
            <a:r>
              <a:rPr lang="cs-CZ" sz="2400" b="1" dirty="0" smtClean="0"/>
              <a:t> -</a:t>
            </a:r>
            <a:r>
              <a:rPr lang="en-US" sz="2400" dirty="0" smtClean="0"/>
              <a:t> </a:t>
            </a:r>
            <a:r>
              <a:rPr lang="en-US" sz="2400" dirty="0"/>
              <a:t>The president is the commander-in-chief of the military, can veto legislative bills before they become </a:t>
            </a:r>
            <a:r>
              <a:rPr lang="en-US" sz="2400" dirty="0" smtClean="0"/>
              <a:t>law, </a:t>
            </a:r>
            <a:r>
              <a:rPr lang="en-US" sz="2400" dirty="0"/>
              <a:t>and appoints the members of </a:t>
            </a:r>
            <a:r>
              <a:rPr lang="en-US" sz="2400" dirty="0" err="1" smtClean="0"/>
              <a:t>th</a:t>
            </a:r>
            <a:r>
              <a:rPr lang="cs-CZ" sz="2400" dirty="0" smtClean="0"/>
              <a:t>e</a:t>
            </a:r>
            <a:r>
              <a:rPr lang="en-US" sz="2400" dirty="0" smtClean="0"/>
              <a:t> </a:t>
            </a:r>
            <a:r>
              <a:rPr lang="en-US" sz="2400" dirty="0"/>
              <a:t>Cabinet (subject to Senate approval) and other officers, who administer and enforce federal laws and policies</a:t>
            </a:r>
            <a:r>
              <a:rPr lang="en-US" sz="2400" dirty="0" smtClean="0"/>
              <a:t>.</a:t>
            </a:r>
            <a:r>
              <a:rPr lang="cs-CZ" sz="2400" dirty="0" smtClean="0"/>
              <a:t> </a:t>
            </a:r>
            <a:r>
              <a:rPr lang="en-US" sz="2000" dirty="0"/>
              <a:t>The president serves a four-year term and may be elected to the office no more than </a:t>
            </a:r>
            <a:r>
              <a:rPr lang="en-US" sz="2000" dirty="0" smtClean="0"/>
              <a:t>twice</a:t>
            </a:r>
            <a:r>
              <a:rPr lang="cs-CZ" sz="2000" dirty="0" smtClean="0"/>
              <a:t>.</a:t>
            </a:r>
            <a:endParaRPr lang="en-US" sz="2400" dirty="0"/>
          </a:p>
          <a:p>
            <a:endParaRPr lang="cs-CZ" sz="2400" b="1" dirty="0" smtClean="0"/>
          </a:p>
          <a:p>
            <a:r>
              <a:rPr lang="en-US" sz="2400" b="1" dirty="0" smtClean="0"/>
              <a:t>Judicial</a:t>
            </a:r>
            <a:r>
              <a:rPr lang="cs-CZ" sz="2400" b="1" dirty="0" smtClean="0"/>
              <a:t> -</a:t>
            </a:r>
            <a:r>
              <a:rPr lang="en-US" sz="2400" dirty="0" smtClean="0"/>
              <a:t> </a:t>
            </a:r>
            <a:r>
              <a:rPr lang="en-US" sz="2400" dirty="0"/>
              <a:t>The Supreme </a:t>
            </a:r>
            <a:r>
              <a:rPr lang="en-US" sz="2400" dirty="0" smtClean="0"/>
              <a:t>Court</a:t>
            </a:r>
            <a:r>
              <a:rPr lang="en-US" sz="2400" dirty="0"/>
              <a:t> and lower federal courts, whose judges are appointed by the president with Senate approval, interpret laws and overturn those they find unconstitutional.</a:t>
            </a:r>
          </a:p>
          <a:p>
            <a:endParaRPr lang="cs-CZ" dirty="0"/>
          </a:p>
        </p:txBody>
      </p:sp>
      <p:pic>
        <p:nvPicPr>
          <p:cNvPr id="5122" name="Picture 2" descr="C:\Users\Comfor\Desktop\Barack-Obama-014.jpg"/>
          <p:cNvPicPr>
            <a:picLocks noChangeAspect="1" noChangeArrowheads="1"/>
          </p:cNvPicPr>
          <p:nvPr/>
        </p:nvPicPr>
        <p:blipFill>
          <a:blip r:embed="rId2" cstate="print"/>
          <a:srcRect/>
          <a:stretch>
            <a:fillRect/>
          </a:stretch>
        </p:blipFill>
        <p:spPr bwMode="auto">
          <a:xfrm>
            <a:off x="5457734" y="0"/>
            <a:ext cx="3434745" cy="20608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800" dirty="0" err="1" smtClean="0">
                <a:latin typeface="Brush Script MT" pitchFamily="66" charset="0"/>
              </a:rPr>
              <a:t>Geography</a:t>
            </a:r>
            <a:endParaRPr lang="cs-CZ" sz="4800" dirty="0">
              <a:latin typeface="Brush Script MT" pitchFamily="66" charset="0"/>
            </a:endParaRPr>
          </a:p>
        </p:txBody>
      </p:sp>
      <p:sp>
        <p:nvSpPr>
          <p:cNvPr id="3" name="Zástupný symbol pro obsah 2"/>
          <p:cNvSpPr>
            <a:spLocks noGrp="1"/>
          </p:cNvSpPr>
          <p:nvPr>
            <p:ph idx="1"/>
          </p:nvPr>
        </p:nvSpPr>
        <p:spPr>
          <a:xfrm>
            <a:off x="457200" y="1600201"/>
            <a:ext cx="8229600" cy="4277072"/>
          </a:xfrm>
        </p:spPr>
        <p:txBody>
          <a:bodyPr>
            <a:normAutofit lnSpcReduction="10000"/>
          </a:bodyPr>
          <a:lstStyle/>
          <a:p>
            <a:r>
              <a:rPr lang="en-US" sz="1800" dirty="0" smtClean="0"/>
              <a:t>The </a:t>
            </a:r>
            <a:r>
              <a:rPr lang="en-US" sz="1800" dirty="0"/>
              <a:t>U.S. borders both the North Atlantic and North Pacific Oceans and is </a:t>
            </a:r>
            <a:r>
              <a:rPr lang="cs-CZ" sz="1800" dirty="0" err="1" smtClean="0"/>
              <a:t>situated</a:t>
            </a:r>
            <a:r>
              <a:rPr lang="cs-CZ" sz="1800" dirty="0" smtClean="0"/>
              <a:t> </a:t>
            </a:r>
            <a:r>
              <a:rPr lang="cs-CZ" sz="1800" dirty="0" err="1" smtClean="0"/>
              <a:t>between</a:t>
            </a:r>
            <a:r>
              <a:rPr lang="cs-CZ" sz="1800" dirty="0" smtClean="0"/>
              <a:t> </a:t>
            </a:r>
            <a:r>
              <a:rPr lang="en-US" sz="1800" dirty="0" smtClean="0"/>
              <a:t>Canada </a:t>
            </a:r>
            <a:r>
              <a:rPr lang="en-US" sz="1800" dirty="0"/>
              <a:t>and Mexico. It is the third largest country in the world by area and has a varied topography. </a:t>
            </a:r>
            <a:endParaRPr lang="cs-CZ" sz="1800" dirty="0" smtClean="0"/>
          </a:p>
          <a:p>
            <a:endParaRPr lang="cs-CZ" sz="1800" dirty="0" smtClean="0"/>
          </a:p>
          <a:p>
            <a:r>
              <a:rPr lang="en-US" sz="1800" dirty="0" smtClean="0"/>
              <a:t>The </a:t>
            </a:r>
            <a:r>
              <a:rPr lang="en-US" sz="1800" dirty="0"/>
              <a:t>eastern regions consist of hills and low mountains while the central interior is a vast plain (called the Great Plains region) and the west has high rugged mountain </a:t>
            </a:r>
            <a:r>
              <a:rPr lang="en-US" sz="1800" dirty="0" smtClean="0"/>
              <a:t>ranges</a:t>
            </a:r>
            <a:r>
              <a:rPr lang="cs-CZ" sz="1800" dirty="0" smtClean="0"/>
              <a:t> (Rocky </a:t>
            </a:r>
            <a:r>
              <a:rPr lang="cs-CZ" sz="1800" dirty="0" err="1" smtClean="0"/>
              <a:t>Mountains</a:t>
            </a:r>
            <a:r>
              <a:rPr lang="cs-CZ" sz="1800" dirty="0" smtClean="0"/>
              <a:t>)</a:t>
            </a:r>
            <a:r>
              <a:rPr lang="en-US" sz="1800" dirty="0" smtClean="0"/>
              <a:t>.</a:t>
            </a:r>
            <a:endParaRPr lang="cs-CZ" sz="1800" dirty="0" smtClean="0"/>
          </a:p>
          <a:p>
            <a:endParaRPr lang="cs-CZ" sz="1800" dirty="0" smtClean="0"/>
          </a:p>
          <a:p>
            <a:r>
              <a:rPr lang="en-US" sz="1800" dirty="0" smtClean="0"/>
              <a:t>Alaska </a:t>
            </a:r>
            <a:r>
              <a:rPr lang="en-US" sz="1800" dirty="0"/>
              <a:t>also features rugged </a:t>
            </a:r>
            <a:r>
              <a:rPr lang="en-US" sz="1800" dirty="0" smtClean="0"/>
              <a:t>mountains</a:t>
            </a:r>
            <a:r>
              <a:rPr lang="cs-CZ" sz="1800" dirty="0" smtClean="0"/>
              <a:t>,</a:t>
            </a:r>
            <a:r>
              <a:rPr lang="en-US" sz="1800" dirty="0" smtClean="0"/>
              <a:t> </a:t>
            </a:r>
            <a:r>
              <a:rPr lang="en-US" sz="1800" dirty="0"/>
              <a:t>as well as river </a:t>
            </a:r>
            <a:r>
              <a:rPr lang="en-US" sz="1800" dirty="0" smtClean="0"/>
              <a:t>valleys</a:t>
            </a:r>
            <a:r>
              <a:rPr lang="cs-CZ" sz="1800" dirty="0" smtClean="0"/>
              <a:t> </a:t>
            </a:r>
            <a:r>
              <a:rPr lang="cs-CZ" sz="1800" dirty="0" err="1" smtClean="0"/>
              <a:t>and</a:t>
            </a:r>
            <a:r>
              <a:rPr lang="cs-CZ" sz="1800" dirty="0" smtClean="0"/>
              <a:t> </a:t>
            </a:r>
            <a:r>
              <a:rPr lang="cs-CZ" sz="1800" dirty="0" err="1" smtClean="0"/>
              <a:t>for</a:t>
            </a:r>
            <a:r>
              <a:rPr lang="cs-CZ" sz="1800" dirty="0" smtClean="0"/>
              <a:t> </a:t>
            </a:r>
            <a:r>
              <a:rPr lang="cs-CZ" sz="1800" dirty="0" err="1" smtClean="0"/>
              <a:t>example</a:t>
            </a:r>
            <a:r>
              <a:rPr lang="en-US" sz="1800" dirty="0" smtClean="0"/>
              <a:t> </a:t>
            </a:r>
            <a:r>
              <a:rPr lang="en-US" sz="1800" dirty="0"/>
              <a:t>Hawaii's </a:t>
            </a:r>
            <a:r>
              <a:rPr lang="en-US" sz="1800" dirty="0" smtClean="0"/>
              <a:t>landscape </a:t>
            </a:r>
            <a:r>
              <a:rPr lang="en-US" sz="1800" dirty="0"/>
              <a:t>is dominated by volcanic topography</a:t>
            </a:r>
            <a:r>
              <a:rPr lang="en-US" sz="1800" dirty="0" smtClean="0"/>
              <a:t>.</a:t>
            </a:r>
            <a:endParaRPr lang="cs-CZ" sz="1800" dirty="0" smtClean="0"/>
          </a:p>
          <a:p>
            <a:endParaRPr lang="cs-CZ" sz="1800" dirty="0" smtClean="0"/>
          </a:p>
          <a:p>
            <a:r>
              <a:rPr lang="en-US" sz="1800" dirty="0" smtClean="0"/>
              <a:t>The </a:t>
            </a:r>
            <a:r>
              <a:rPr lang="en-US" sz="1800" dirty="0"/>
              <a:t>United States, with its large size and geographic variety, includes most climate types. </a:t>
            </a:r>
            <a:r>
              <a:rPr lang="cs-CZ" sz="1800" dirty="0"/>
              <a:t>T</a:t>
            </a:r>
            <a:r>
              <a:rPr lang="en-US" sz="1800" dirty="0" smtClean="0"/>
              <a:t>he </a:t>
            </a:r>
            <a:r>
              <a:rPr lang="en-US" sz="1800" dirty="0"/>
              <a:t>climate ranges from humid continental in the north to humid subtropical in the south. The southern tip of Florida is tropical, as is Hawaii. The Great Plains </a:t>
            </a:r>
            <a:r>
              <a:rPr lang="en-US" sz="1800" dirty="0" smtClean="0"/>
              <a:t>are </a:t>
            </a:r>
            <a:r>
              <a:rPr lang="en-US" sz="1800" dirty="0"/>
              <a:t>semi-arid. Much of the Western mountains are alpine.</a:t>
            </a:r>
            <a:endParaRPr lang="cs-CZ"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385</Words>
  <Application>Microsoft Office PowerPoint</Application>
  <PresentationFormat>Předvádění na obrazovce (4:3)</PresentationFormat>
  <Paragraphs>155</Paragraphs>
  <Slides>20</Slides>
  <Notes>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sady Office</vt:lpstr>
      <vt:lpstr>THE UNITED STATES OF AMERICA</vt:lpstr>
      <vt:lpstr>General informations</vt:lpstr>
      <vt:lpstr>Snímek 3</vt:lpstr>
      <vt:lpstr>Washington D.C.</vt:lpstr>
      <vt:lpstr>New York</vt:lpstr>
      <vt:lpstr>Snímek 6</vt:lpstr>
      <vt:lpstr>Government</vt:lpstr>
      <vt:lpstr>Government</vt:lpstr>
      <vt:lpstr>Geography</vt:lpstr>
      <vt:lpstr>Snímek 10</vt:lpstr>
      <vt:lpstr>Snímek 11</vt:lpstr>
      <vt:lpstr>Geography</vt:lpstr>
      <vt:lpstr>History</vt:lpstr>
      <vt:lpstr>History</vt:lpstr>
      <vt:lpstr>Race and Ethnicity</vt:lpstr>
      <vt:lpstr>15 largest ancestries for the year 2000</vt:lpstr>
      <vt:lpstr>California</vt:lpstr>
      <vt:lpstr>Kansas</vt:lpstr>
      <vt:lpstr>Alaska</vt:lpstr>
      <vt:lpstr>Snímek 20</vt:lpstr>
    </vt:vector>
  </TitlesOfParts>
  <Company>ATC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OF AMERICA</dc:title>
  <dc:creator>Comfor</dc:creator>
  <cp:lastModifiedBy>Comfor</cp:lastModifiedBy>
  <cp:revision>60</cp:revision>
  <dcterms:created xsi:type="dcterms:W3CDTF">2012-10-17T17:02:28Z</dcterms:created>
  <dcterms:modified xsi:type="dcterms:W3CDTF">2012-11-01T09:00:32Z</dcterms:modified>
</cp:coreProperties>
</file>