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1038AB-B3B4-4E37-B264-D8C30761755E}" type="datetimeFigureOut">
              <a:rPr lang="cs-CZ" smtClean="0"/>
              <a:t>28.11.2012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4C375-1EBE-4478-8A73-5A36D570BB9F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4C375-1EBE-4478-8A73-5A36D570BB9F}" type="slidenum">
              <a:rPr lang="cs-CZ" smtClean="0"/>
              <a:t>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B623E-69FF-4C11-BB65-146BA120FCA1}" type="datetimeFigureOut">
              <a:rPr lang="cs-CZ" smtClean="0"/>
              <a:t>28.11.2012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BB1C-8F3C-4745-9E04-B25FF428E1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B623E-69FF-4C11-BB65-146BA120FCA1}" type="datetimeFigureOut">
              <a:rPr lang="cs-CZ" smtClean="0"/>
              <a:t>28.11.2012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BB1C-8F3C-4745-9E04-B25FF428E1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B623E-69FF-4C11-BB65-146BA120FCA1}" type="datetimeFigureOut">
              <a:rPr lang="cs-CZ" smtClean="0"/>
              <a:t>28.11.2012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BB1C-8F3C-4745-9E04-B25FF428E1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B623E-69FF-4C11-BB65-146BA120FCA1}" type="datetimeFigureOut">
              <a:rPr lang="cs-CZ" smtClean="0"/>
              <a:t>28.11.2012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BB1C-8F3C-4745-9E04-B25FF428E1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B623E-69FF-4C11-BB65-146BA120FCA1}" type="datetimeFigureOut">
              <a:rPr lang="cs-CZ" smtClean="0"/>
              <a:t>28.11.2012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BB1C-8F3C-4745-9E04-B25FF428E1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B623E-69FF-4C11-BB65-146BA120FCA1}" type="datetimeFigureOut">
              <a:rPr lang="cs-CZ" smtClean="0"/>
              <a:t>28.11.2012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BB1C-8F3C-4745-9E04-B25FF428E1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B623E-69FF-4C11-BB65-146BA120FCA1}" type="datetimeFigureOut">
              <a:rPr lang="cs-CZ" smtClean="0"/>
              <a:t>28.11.2012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BB1C-8F3C-4745-9E04-B25FF428E1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B623E-69FF-4C11-BB65-146BA120FCA1}" type="datetimeFigureOut">
              <a:rPr lang="cs-CZ" smtClean="0"/>
              <a:t>28.11.2012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BB1C-8F3C-4745-9E04-B25FF428E1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B623E-69FF-4C11-BB65-146BA120FCA1}" type="datetimeFigureOut">
              <a:rPr lang="cs-CZ" smtClean="0"/>
              <a:t>28.11.2012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BB1C-8F3C-4745-9E04-B25FF428E1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B623E-69FF-4C11-BB65-146BA120FCA1}" type="datetimeFigureOut">
              <a:rPr lang="cs-CZ" smtClean="0"/>
              <a:t>28.11.2012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BB1C-8F3C-4745-9E04-B25FF428E1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B623E-69FF-4C11-BB65-146BA120FCA1}" type="datetimeFigureOut">
              <a:rPr lang="cs-CZ" smtClean="0"/>
              <a:t>28.11.2012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BB1C-8F3C-4745-9E04-B25FF428E1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B623E-69FF-4C11-BB65-146BA120FCA1}" type="datetimeFigureOut">
              <a:rPr lang="cs-CZ" smtClean="0"/>
              <a:t>28.11.2012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CBB1C-8F3C-4745-9E04-B25FF428E1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0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088916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cs-CZ" sz="5400" b="1" dirty="0"/>
          </a:p>
        </p:txBody>
      </p:sp>
      <p:sp>
        <p:nvSpPr>
          <p:cNvPr id="4" name="Obdélník 3"/>
          <p:cNvSpPr/>
          <p:nvPr/>
        </p:nvSpPr>
        <p:spPr>
          <a:xfrm>
            <a:off x="395536" y="1484784"/>
            <a:ext cx="831150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8000" b="1" cap="none" spc="0" dirty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The Czech Republic</a:t>
            </a:r>
            <a:endParaRPr lang="cs-CZ" sz="8000" b="1" cap="none" spc="0" dirty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Obrázek 5" descr="ceska-republika-cesko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3645024"/>
            <a:ext cx="3695700" cy="2476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2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u="sng" dirty="0" smtClean="0"/>
              <a:t>Basic Facts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T</a:t>
            </a:r>
            <a:r>
              <a:rPr lang="en-GB" dirty="0" smtClean="0"/>
              <a:t>he </a:t>
            </a:r>
            <a:r>
              <a:rPr lang="en-GB" dirty="0"/>
              <a:t>centre of Europe </a:t>
            </a:r>
            <a:r>
              <a:rPr lang="en-GB" dirty="0" smtClean="0">
                <a:sym typeface="Symbol"/>
              </a:rPr>
              <a:t></a:t>
            </a:r>
            <a:r>
              <a:rPr lang="cs-CZ" dirty="0" smtClean="0">
                <a:sym typeface="Symbol"/>
              </a:rPr>
              <a:t> </a:t>
            </a:r>
            <a:r>
              <a:rPr lang="en-GB" i="1" dirty="0" smtClean="0"/>
              <a:t>the </a:t>
            </a:r>
            <a:r>
              <a:rPr lang="en-GB" i="1" dirty="0"/>
              <a:t>Heart of </a:t>
            </a:r>
            <a:r>
              <a:rPr lang="en-GB" i="1" dirty="0" smtClean="0"/>
              <a:t>Europe</a:t>
            </a:r>
            <a:endParaRPr lang="cs-CZ" i="1" dirty="0" smtClean="0"/>
          </a:p>
          <a:p>
            <a:pPr>
              <a:buNone/>
            </a:pPr>
            <a:endParaRPr lang="cs-CZ" i="1" dirty="0" smtClean="0"/>
          </a:p>
          <a:p>
            <a:r>
              <a:rPr lang="en-GB" dirty="0" smtClean="0"/>
              <a:t>The capital city</a:t>
            </a:r>
            <a:r>
              <a:rPr lang="cs-CZ" dirty="0" smtClean="0"/>
              <a:t>: </a:t>
            </a:r>
            <a:r>
              <a:rPr lang="cs-CZ" dirty="0" err="1" smtClean="0"/>
              <a:t>Prague</a:t>
            </a:r>
            <a:endParaRPr lang="cs-CZ" dirty="0" smtClean="0"/>
          </a:p>
          <a:p>
            <a:pPr>
              <a:buNone/>
            </a:pPr>
            <a:endParaRPr lang="cs-CZ" i="1" dirty="0" smtClean="0"/>
          </a:p>
          <a:p>
            <a:r>
              <a:rPr lang="cs-CZ" dirty="0" smtClean="0"/>
              <a:t>Area: </a:t>
            </a:r>
            <a:r>
              <a:rPr lang="en-GB" dirty="0" smtClean="0"/>
              <a:t>78 </a:t>
            </a:r>
            <a:r>
              <a:rPr lang="en-GB" dirty="0"/>
              <a:t>864 </a:t>
            </a:r>
            <a:r>
              <a:rPr lang="en-GB" dirty="0" smtClean="0"/>
              <a:t>km</a:t>
            </a:r>
            <a:r>
              <a:rPr lang="cs-CZ" baseline="30000" dirty="0" smtClean="0"/>
              <a:t>2</a:t>
            </a:r>
            <a:r>
              <a:rPr lang="en-GB" dirty="0" smtClean="0"/>
              <a:t>. 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cs-CZ" dirty="0" err="1" smtClean="0"/>
              <a:t>Population</a:t>
            </a:r>
            <a:r>
              <a:rPr lang="cs-CZ" dirty="0" smtClean="0"/>
              <a:t>: </a:t>
            </a:r>
            <a:r>
              <a:rPr lang="en-GB" dirty="0" smtClean="0"/>
              <a:t>over </a:t>
            </a:r>
            <a:r>
              <a:rPr lang="en-GB" dirty="0"/>
              <a:t>10 million </a:t>
            </a:r>
            <a:r>
              <a:rPr lang="en-GB" dirty="0" smtClean="0"/>
              <a:t>people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cs-CZ" dirty="0" err="1" smtClean="0"/>
              <a:t>Density</a:t>
            </a:r>
            <a:r>
              <a:rPr lang="cs-CZ" dirty="0" smtClean="0"/>
              <a:t>: </a:t>
            </a:r>
            <a:r>
              <a:rPr lang="en-GB" dirty="0" smtClean="0"/>
              <a:t>130 </a:t>
            </a:r>
            <a:r>
              <a:rPr lang="en-GB" dirty="0"/>
              <a:t>people per 1 </a:t>
            </a:r>
            <a:r>
              <a:rPr lang="en-GB" dirty="0" smtClean="0"/>
              <a:t>km</a:t>
            </a:r>
            <a:r>
              <a:rPr lang="cs-CZ" baseline="30000" dirty="0" smtClean="0"/>
              <a:t>2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T</a:t>
            </a:r>
            <a:r>
              <a:rPr lang="en-GB" dirty="0" smtClean="0"/>
              <a:t>hree </a:t>
            </a:r>
            <a:r>
              <a:rPr lang="en-GB" dirty="0"/>
              <a:t>historical lands: Bohemia, Moravia and Silesia. 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4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en-GB" b="1" u="sng" dirty="0" smtClean="0"/>
              <a:t>Geography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968552"/>
          </a:xfrm>
        </p:spPr>
        <p:txBody>
          <a:bodyPr>
            <a:normAutofit fontScale="47500" lnSpcReduction="20000"/>
          </a:bodyPr>
          <a:lstStyle/>
          <a:p>
            <a:r>
              <a:rPr lang="cs-CZ" sz="4200" dirty="0" smtClean="0"/>
              <a:t>T</a:t>
            </a:r>
            <a:r>
              <a:rPr lang="en-GB" sz="4200" dirty="0" smtClean="0"/>
              <a:t>he </a:t>
            </a:r>
            <a:r>
              <a:rPr lang="en-GB" sz="4200" dirty="0"/>
              <a:t>Czech Republic </a:t>
            </a:r>
            <a:r>
              <a:rPr lang="en-GB" sz="4200" dirty="0" smtClean="0"/>
              <a:t>borders </a:t>
            </a:r>
            <a:r>
              <a:rPr lang="en-GB" sz="4200" dirty="0"/>
              <a:t>on Germany in the west, Austria in the south, Slovakia in the east and Poland in the north</a:t>
            </a:r>
            <a:r>
              <a:rPr lang="en-GB" sz="4200" dirty="0" smtClean="0"/>
              <a:t>.</a:t>
            </a:r>
            <a:endParaRPr lang="cs-CZ" sz="4200" dirty="0" smtClean="0"/>
          </a:p>
          <a:p>
            <a:pPr>
              <a:buNone/>
            </a:pPr>
            <a:endParaRPr lang="cs-CZ" sz="4200" dirty="0"/>
          </a:p>
          <a:p>
            <a:r>
              <a:rPr lang="en-GB" sz="4200" dirty="0" smtClean="0"/>
              <a:t>Krušné Mountains</a:t>
            </a:r>
            <a:endParaRPr lang="cs-CZ" sz="4200" dirty="0" smtClean="0"/>
          </a:p>
          <a:p>
            <a:pPr>
              <a:buNone/>
            </a:pPr>
            <a:r>
              <a:rPr lang="en-GB" sz="4200" dirty="0" smtClean="0"/>
              <a:t> </a:t>
            </a:r>
            <a:r>
              <a:rPr lang="cs-CZ" sz="4200" dirty="0" smtClean="0"/>
              <a:t>     </a:t>
            </a:r>
            <a:r>
              <a:rPr lang="en-GB" sz="4200" dirty="0" smtClean="0"/>
              <a:t>the </a:t>
            </a:r>
            <a:r>
              <a:rPr lang="en-GB" sz="4200" dirty="0"/>
              <a:t>Czech Forest </a:t>
            </a:r>
            <a:endParaRPr lang="cs-CZ" sz="4200" dirty="0" smtClean="0"/>
          </a:p>
          <a:p>
            <a:pPr>
              <a:buNone/>
            </a:pPr>
            <a:r>
              <a:rPr lang="cs-CZ" sz="4200" dirty="0"/>
              <a:t> </a:t>
            </a:r>
            <a:r>
              <a:rPr lang="cs-CZ" sz="4200" dirty="0" smtClean="0"/>
              <a:t>    </a:t>
            </a:r>
            <a:r>
              <a:rPr lang="en-GB" sz="4200" dirty="0" smtClean="0"/>
              <a:t> </a:t>
            </a:r>
            <a:r>
              <a:rPr lang="en-GB" sz="4200" dirty="0"/>
              <a:t>Šumava </a:t>
            </a:r>
            <a:r>
              <a:rPr lang="en-GB" sz="4200" dirty="0" smtClean="0"/>
              <a:t>range</a:t>
            </a:r>
            <a:endParaRPr lang="cs-CZ" sz="4200" dirty="0" smtClean="0"/>
          </a:p>
          <a:p>
            <a:pPr>
              <a:buNone/>
            </a:pPr>
            <a:r>
              <a:rPr lang="cs-CZ" sz="4200" dirty="0" smtClean="0"/>
              <a:t>      </a:t>
            </a:r>
            <a:r>
              <a:rPr lang="en-GB" sz="4200" dirty="0" smtClean="0"/>
              <a:t>Jizerské Mountains</a:t>
            </a:r>
            <a:endParaRPr lang="cs-CZ" sz="4200" dirty="0" smtClean="0"/>
          </a:p>
          <a:p>
            <a:pPr>
              <a:buNone/>
            </a:pPr>
            <a:r>
              <a:rPr lang="cs-CZ" sz="4200" dirty="0"/>
              <a:t> </a:t>
            </a:r>
            <a:r>
              <a:rPr lang="cs-CZ" sz="4200" dirty="0" smtClean="0"/>
              <a:t>    </a:t>
            </a:r>
            <a:r>
              <a:rPr lang="en-GB" sz="4200" dirty="0" smtClean="0"/>
              <a:t> </a:t>
            </a:r>
            <a:r>
              <a:rPr lang="en-GB" sz="4200" dirty="0"/>
              <a:t>Krkonoše </a:t>
            </a:r>
            <a:r>
              <a:rPr lang="cs-CZ" sz="4200" dirty="0" smtClean="0"/>
              <a:t>(</a:t>
            </a:r>
            <a:r>
              <a:rPr lang="en-GB" sz="4200" dirty="0" smtClean="0"/>
              <a:t>Sněžka)</a:t>
            </a:r>
            <a:endParaRPr lang="cs-CZ" sz="4200" dirty="0" smtClean="0"/>
          </a:p>
          <a:p>
            <a:pPr>
              <a:buNone/>
            </a:pPr>
            <a:r>
              <a:rPr lang="cs-CZ" sz="4200" dirty="0"/>
              <a:t> </a:t>
            </a:r>
            <a:r>
              <a:rPr lang="cs-CZ" sz="4200" dirty="0" smtClean="0"/>
              <a:t>    </a:t>
            </a:r>
            <a:r>
              <a:rPr lang="en-GB" sz="4200" dirty="0" smtClean="0"/>
              <a:t> </a:t>
            </a:r>
            <a:r>
              <a:rPr lang="en-GB" sz="4200" dirty="0"/>
              <a:t>Orlické Mountains </a:t>
            </a:r>
            <a:endParaRPr lang="cs-CZ" sz="4200" dirty="0" smtClean="0"/>
          </a:p>
          <a:p>
            <a:pPr>
              <a:buNone/>
            </a:pPr>
            <a:r>
              <a:rPr lang="cs-CZ" sz="4200" dirty="0" smtClean="0"/>
              <a:t>      </a:t>
            </a:r>
            <a:r>
              <a:rPr lang="en-GB" sz="4200" dirty="0" smtClean="0"/>
              <a:t>Jeseník Mountain</a:t>
            </a:r>
            <a:endParaRPr lang="cs-CZ" sz="4200" dirty="0" smtClean="0"/>
          </a:p>
          <a:p>
            <a:pPr>
              <a:buNone/>
            </a:pPr>
            <a:r>
              <a:rPr lang="cs-CZ" sz="4200" dirty="0" smtClean="0"/>
              <a:t>      </a:t>
            </a:r>
            <a:r>
              <a:rPr lang="en-GB" sz="4200" dirty="0" smtClean="0"/>
              <a:t>Bílé Karpaty</a:t>
            </a:r>
            <a:endParaRPr lang="cs-CZ" sz="4200" dirty="0"/>
          </a:p>
          <a:p>
            <a:pPr>
              <a:buNone/>
            </a:pPr>
            <a:endParaRPr lang="cs-CZ" sz="4200" dirty="0" smtClean="0"/>
          </a:p>
          <a:p>
            <a:r>
              <a:rPr lang="cs-CZ" sz="4200" dirty="0" smtClean="0"/>
              <a:t>t</a:t>
            </a:r>
            <a:r>
              <a:rPr lang="en-GB" sz="4200" dirty="0" smtClean="0"/>
              <a:t>he Vltava</a:t>
            </a:r>
            <a:endParaRPr lang="cs-CZ" sz="4200" dirty="0" smtClean="0"/>
          </a:p>
          <a:p>
            <a:pPr>
              <a:buNone/>
            </a:pPr>
            <a:r>
              <a:rPr lang="cs-CZ" sz="4200" dirty="0"/>
              <a:t> </a:t>
            </a:r>
            <a:r>
              <a:rPr lang="cs-CZ" sz="4200" dirty="0" smtClean="0"/>
              <a:t>     </a:t>
            </a:r>
            <a:r>
              <a:rPr lang="en-GB" sz="4200" dirty="0" smtClean="0"/>
              <a:t>the Elbe</a:t>
            </a:r>
            <a:endParaRPr lang="cs-CZ" sz="4200" dirty="0" smtClean="0"/>
          </a:p>
          <a:p>
            <a:pPr>
              <a:buNone/>
            </a:pPr>
            <a:r>
              <a:rPr lang="cs-CZ" sz="4200" dirty="0"/>
              <a:t> </a:t>
            </a:r>
            <a:r>
              <a:rPr lang="cs-CZ" sz="4200" dirty="0" smtClean="0"/>
              <a:t>    </a:t>
            </a:r>
            <a:r>
              <a:rPr lang="en-GB" sz="4200" dirty="0" smtClean="0"/>
              <a:t> the Odre </a:t>
            </a:r>
            <a:endParaRPr lang="cs-CZ" sz="4200" dirty="0" smtClean="0"/>
          </a:p>
          <a:p>
            <a:pPr>
              <a:buNone/>
            </a:pPr>
            <a:r>
              <a:rPr lang="cs-CZ" sz="4200" dirty="0"/>
              <a:t> </a:t>
            </a:r>
            <a:r>
              <a:rPr lang="cs-CZ" sz="4200" dirty="0" smtClean="0"/>
              <a:t>    </a:t>
            </a:r>
            <a:r>
              <a:rPr lang="en-GB" sz="4200" dirty="0" smtClean="0"/>
              <a:t> the Morava </a:t>
            </a:r>
            <a:endParaRPr lang="cs-CZ" sz="4200" dirty="0"/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 descr="mapa-cr-slepa-relief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2348880"/>
            <a:ext cx="5892147" cy="3535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1000"/>
            <a:lum/>
          </a:blip>
          <a:srcRect/>
          <a:stretch>
            <a:fillRect l="-11000" t="-20000" r="-11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u="sng" dirty="0" smtClean="0"/>
              <a:t>Climate</a:t>
            </a:r>
            <a:r>
              <a:rPr lang="en-GB" b="1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The </a:t>
            </a:r>
            <a:r>
              <a:rPr lang="en-GB" sz="2000" dirty="0"/>
              <a:t>Czech Republic has a humid continental climate with cold winters and warm summers</a:t>
            </a:r>
            <a:r>
              <a:rPr lang="en-GB" sz="2000" dirty="0" smtClean="0"/>
              <a:t>.</a:t>
            </a:r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r>
              <a:rPr lang="en-GB" sz="2000" dirty="0" smtClean="0"/>
              <a:t> </a:t>
            </a:r>
            <a:r>
              <a:rPr lang="en-GB" sz="2000" dirty="0"/>
              <a:t>Rainfall is generally heaviest during the summer months. </a:t>
            </a:r>
            <a:endParaRPr lang="cs-CZ" sz="2000" dirty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GB" b="1" u="sng" dirty="0" smtClean="0"/>
              <a:t>Population</a:t>
            </a:r>
            <a:r>
              <a:rPr lang="en-GB" b="1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/>
          </a:bodyPr>
          <a:lstStyle/>
          <a:p>
            <a:r>
              <a:rPr lang="en-GB" sz="2000" dirty="0" smtClean="0"/>
              <a:t>The </a:t>
            </a:r>
            <a:r>
              <a:rPr lang="en-GB" sz="2000" dirty="0"/>
              <a:t>CR has about 10 million inhabitants</a:t>
            </a:r>
            <a:r>
              <a:rPr lang="en-GB" sz="2000" dirty="0" smtClean="0"/>
              <a:t>.</a:t>
            </a:r>
            <a:endParaRPr lang="cs-CZ" sz="2000" dirty="0" smtClean="0"/>
          </a:p>
          <a:p>
            <a:endParaRPr lang="cs-CZ" sz="2000" dirty="0" smtClean="0"/>
          </a:p>
          <a:p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/>
              <a:t>most </a:t>
            </a:r>
            <a:r>
              <a:rPr lang="cs-CZ" sz="2000" dirty="0" err="1"/>
              <a:t>numerous</a:t>
            </a:r>
            <a:r>
              <a:rPr lang="cs-CZ" sz="2000" dirty="0"/>
              <a:t> </a:t>
            </a:r>
            <a:r>
              <a:rPr lang="cs-CZ" sz="2000" dirty="0" err="1"/>
              <a:t>national</a:t>
            </a:r>
            <a:r>
              <a:rPr lang="cs-CZ" sz="2000" dirty="0"/>
              <a:t> </a:t>
            </a:r>
            <a:r>
              <a:rPr lang="cs-CZ" sz="2000" dirty="0" err="1" smtClean="0"/>
              <a:t>minorities</a:t>
            </a:r>
            <a:r>
              <a:rPr lang="cs-CZ" sz="2000" dirty="0" smtClean="0"/>
              <a:t>: </a:t>
            </a:r>
            <a:r>
              <a:rPr lang="cs-CZ" sz="2000" dirty="0" err="1"/>
              <a:t>Slovak</a:t>
            </a:r>
            <a:r>
              <a:rPr lang="cs-CZ" sz="2000" dirty="0"/>
              <a:t>, </a:t>
            </a:r>
            <a:r>
              <a:rPr lang="cs-CZ" sz="2000" dirty="0" err="1"/>
              <a:t>Poles</a:t>
            </a:r>
            <a:r>
              <a:rPr lang="cs-CZ" sz="2000" dirty="0"/>
              <a:t>, </a:t>
            </a:r>
            <a:r>
              <a:rPr lang="cs-CZ" sz="2000" dirty="0" err="1"/>
              <a:t>Vietnamese</a:t>
            </a:r>
            <a:r>
              <a:rPr lang="cs-CZ" sz="2000" dirty="0"/>
              <a:t>, </a:t>
            </a:r>
            <a:r>
              <a:rPr lang="cs-CZ" sz="2000" dirty="0" err="1"/>
              <a:t>Germans</a:t>
            </a:r>
            <a:r>
              <a:rPr lang="cs-CZ" sz="2000" dirty="0"/>
              <a:t>, </a:t>
            </a:r>
            <a:r>
              <a:rPr lang="cs-CZ" sz="2000" dirty="0" err="1"/>
              <a:t>Russians</a:t>
            </a:r>
            <a:r>
              <a:rPr lang="cs-CZ" sz="2000" dirty="0"/>
              <a:t>, </a:t>
            </a:r>
            <a:r>
              <a:rPr lang="cs-CZ" sz="2000" dirty="0" err="1"/>
              <a:t>Ukrainians</a:t>
            </a:r>
            <a:r>
              <a:rPr lang="cs-CZ" sz="2000" dirty="0"/>
              <a:t>. </a:t>
            </a:r>
            <a:endParaRPr lang="cs-CZ" sz="2000" dirty="0" smtClean="0"/>
          </a:p>
          <a:p>
            <a:endParaRPr lang="cs-CZ" sz="2000" dirty="0" smtClean="0"/>
          </a:p>
          <a:p>
            <a:r>
              <a:rPr lang="cs-CZ" sz="2000" dirty="0" err="1" smtClean="0"/>
              <a:t>At</a:t>
            </a:r>
            <a:r>
              <a:rPr lang="cs-CZ" sz="2000" dirty="0" smtClean="0"/>
              <a:t> </a:t>
            </a:r>
            <a:r>
              <a:rPr lang="cs-CZ" sz="2000" dirty="0" err="1"/>
              <a:t>least</a:t>
            </a:r>
            <a:r>
              <a:rPr lang="cs-CZ" sz="2000" dirty="0"/>
              <a:t>  </a:t>
            </a:r>
            <a:r>
              <a:rPr lang="cs-CZ" sz="2000" dirty="0" err="1"/>
              <a:t>quarter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a </a:t>
            </a:r>
            <a:r>
              <a:rPr lang="cs-CZ" sz="2000" dirty="0" err="1"/>
              <a:t>million</a:t>
            </a:r>
            <a:r>
              <a:rPr lang="cs-CZ" sz="2000" dirty="0"/>
              <a:t> </a:t>
            </a:r>
            <a:r>
              <a:rPr lang="cs-CZ" sz="2000" dirty="0" smtClean="0"/>
              <a:t>Romani. </a:t>
            </a:r>
          </a:p>
          <a:p>
            <a:endParaRPr lang="cs-CZ" sz="2000" dirty="0" smtClean="0"/>
          </a:p>
          <a:p>
            <a:r>
              <a:rPr lang="cs-CZ" sz="2000" dirty="0" err="1" smtClean="0"/>
              <a:t>Over</a:t>
            </a:r>
            <a:r>
              <a:rPr lang="cs-CZ" sz="2000" dirty="0" smtClean="0"/>
              <a:t> </a:t>
            </a:r>
            <a:r>
              <a:rPr lang="cs-CZ" sz="2000" dirty="0"/>
              <a:t>70 per cent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population</a:t>
            </a:r>
            <a:r>
              <a:rPr lang="cs-CZ" sz="2000" dirty="0"/>
              <a:t> </a:t>
            </a:r>
            <a:r>
              <a:rPr lang="cs-CZ" sz="2000" dirty="0" err="1"/>
              <a:t>lives</a:t>
            </a:r>
            <a:r>
              <a:rPr lang="cs-CZ" sz="2000" dirty="0"/>
              <a:t> in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urban</a:t>
            </a:r>
            <a:r>
              <a:rPr lang="cs-CZ" sz="2000" dirty="0"/>
              <a:t> area.  </a:t>
            </a:r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/>
              <a:t>Largest</a:t>
            </a:r>
            <a:r>
              <a:rPr lang="cs-CZ" sz="2000" dirty="0"/>
              <a:t> </a:t>
            </a:r>
            <a:r>
              <a:rPr lang="cs-CZ" sz="2000" dirty="0" err="1"/>
              <a:t>cities</a:t>
            </a:r>
            <a:r>
              <a:rPr lang="cs-CZ" sz="2000" dirty="0"/>
              <a:t> are </a:t>
            </a:r>
            <a:r>
              <a:rPr lang="cs-CZ" sz="2000" dirty="0" err="1"/>
              <a:t>Prague</a:t>
            </a:r>
            <a:r>
              <a:rPr lang="cs-CZ" sz="2000" dirty="0"/>
              <a:t>, Brno, Ostrava, Plzeň, České Budějovice...</a:t>
            </a:r>
          </a:p>
          <a:p>
            <a:endParaRPr lang="cs-CZ" dirty="0"/>
          </a:p>
        </p:txBody>
      </p:sp>
      <p:pic>
        <p:nvPicPr>
          <p:cNvPr id="5" name="Obrázek 4" descr="picture_de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4725144"/>
            <a:ext cx="5295025" cy="2347461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2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u="sng" dirty="0" err="1" smtClean="0"/>
              <a:t>Government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The </a:t>
            </a:r>
            <a:r>
              <a:rPr lang="en-GB" dirty="0"/>
              <a:t>Czech Republic is a democratic state. 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T</a:t>
            </a:r>
            <a:r>
              <a:rPr lang="en-GB" dirty="0" smtClean="0"/>
              <a:t>hree branches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government</a:t>
            </a:r>
            <a:r>
              <a:rPr lang="cs-CZ" dirty="0" smtClean="0"/>
              <a:t>:</a:t>
            </a:r>
          </a:p>
          <a:p>
            <a:pPr>
              <a:buNone/>
            </a:pPr>
            <a:r>
              <a:rPr lang="cs-CZ" dirty="0"/>
              <a:t> </a:t>
            </a:r>
            <a:r>
              <a:rPr lang="cs-CZ" dirty="0" smtClean="0"/>
              <a:t>   </a:t>
            </a:r>
            <a:r>
              <a:rPr lang="en-GB" dirty="0" smtClean="0"/>
              <a:t>the legislative</a:t>
            </a:r>
            <a:r>
              <a:rPr lang="cs-CZ" dirty="0" smtClean="0"/>
              <a:t> (</a:t>
            </a:r>
            <a:r>
              <a:rPr lang="en-GB" dirty="0" smtClean="0"/>
              <a:t>the Parliament</a:t>
            </a:r>
            <a:r>
              <a:rPr lang="cs-CZ" dirty="0" smtClean="0"/>
              <a:t>)</a:t>
            </a:r>
          </a:p>
          <a:p>
            <a:pPr>
              <a:buNone/>
            </a:pPr>
            <a:r>
              <a:rPr lang="cs-CZ" dirty="0"/>
              <a:t> </a:t>
            </a:r>
            <a:r>
              <a:rPr lang="cs-CZ" dirty="0" smtClean="0"/>
              <a:t>  </a:t>
            </a:r>
            <a:r>
              <a:rPr lang="en-GB" dirty="0" smtClean="0"/>
              <a:t> </a:t>
            </a:r>
            <a:r>
              <a:rPr lang="en-GB" dirty="0"/>
              <a:t>the </a:t>
            </a:r>
            <a:r>
              <a:rPr lang="en-GB" dirty="0" smtClean="0"/>
              <a:t>executive</a:t>
            </a:r>
            <a:r>
              <a:rPr lang="cs-CZ" dirty="0" smtClean="0"/>
              <a:t> (</a:t>
            </a:r>
            <a:r>
              <a:rPr lang="en-GB" dirty="0" smtClean="0"/>
              <a:t>presiden</a:t>
            </a:r>
            <a:r>
              <a:rPr lang="cs-CZ" dirty="0" smtClean="0"/>
              <a:t>t</a:t>
            </a:r>
            <a:r>
              <a:rPr lang="en-GB" dirty="0" smtClean="0"/>
              <a:t> </a:t>
            </a:r>
            <a:r>
              <a:rPr lang="en-GB" dirty="0"/>
              <a:t>and the </a:t>
            </a:r>
            <a:r>
              <a:rPr lang="en-GB" dirty="0" smtClean="0"/>
              <a:t>government</a:t>
            </a:r>
            <a:r>
              <a:rPr lang="cs-CZ" dirty="0" smtClean="0"/>
              <a:t>)</a:t>
            </a:r>
            <a:r>
              <a:rPr lang="en-GB" dirty="0" smtClean="0"/>
              <a:t> judicial</a:t>
            </a:r>
            <a:r>
              <a:rPr lang="cs-CZ" dirty="0" smtClean="0"/>
              <a:t> (</a:t>
            </a:r>
            <a:r>
              <a:rPr lang="en-GB" dirty="0" smtClean="0"/>
              <a:t>courts</a:t>
            </a:r>
            <a:r>
              <a:rPr lang="cs-CZ" dirty="0" smtClean="0"/>
              <a:t>) </a:t>
            </a:r>
          </a:p>
          <a:p>
            <a:pPr>
              <a:buNone/>
            </a:pPr>
            <a:endParaRPr lang="cs-CZ" dirty="0" smtClean="0"/>
          </a:p>
          <a:p>
            <a:r>
              <a:rPr lang="en-GB" dirty="0" smtClean="0"/>
              <a:t>The </a:t>
            </a:r>
            <a:r>
              <a:rPr lang="en-GB" dirty="0"/>
              <a:t>Czech parliament consists of two chambers: The Chamber of Deputies and the Senate. 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en-GB" dirty="0" smtClean="0"/>
              <a:t>The president</a:t>
            </a:r>
            <a:r>
              <a:rPr lang="cs-CZ" dirty="0" smtClean="0"/>
              <a:t> </a:t>
            </a:r>
            <a:r>
              <a:rPr lang="en-GB" dirty="0" smtClean="0"/>
              <a:t>is </a:t>
            </a:r>
            <a:r>
              <a:rPr lang="en-GB" dirty="0"/>
              <a:t>elected every </a:t>
            </a:r>
            <a:r>
              <a:rPr lang="en-GB" dirty="0" smtClean="0"/>
              <a:t>five</a:t>
            </a:r>
            <a:endParaRPr lang="cs-CZ" dirty="0" smtClean="0"/>
          </a:p>
          <a:p>
            <a:pPr>
              <a:buNone/>
            </a:pPr>
            <a:r>
              <a:rPr lang="cs-CZ" dirty="0"/>
              <a:t> </a:t>
            </a:r>
            <a:r>
              <a:rPr lang="cs-CZ" dirty="0" smtClean="0"/>
              <a:t>     </a:t>
            </a:r>
            <a:r>
              <a:rPr lang="en-GB" dirty="0" smtClean="0"/>
              <a:t>years </a:t>
            </a:r>
            <a:r>
              <a:rPr lang="en-GB" dirty="0"/>
              <a:t>by Parliament. Our </a:t>
            </a:r>
            <a:r>
              <a:rPr lang="en-GB" dirty="0" smtClean="0"/>
              <a:t>current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     </a:t>
            </a:r>
            <a:r>
              <a:rPr lang="en-GB" dirty="0" smtClean="0"/>
              <a:t> </a:t>
            </a:r>
            <a:r>
              <a:rPr lang="en-GB" dirty="0"/>
              <a:t>president is Václav Klaus.</a:t>
            </a:r>
            <a:endParaRPr lang="cs-CZ" dirty="0"/>
          </a:p>
          <a:p>
            <a:endParaRPr lang="cs-CZ" dirty="0"/>
          </a:p>
        </p:txBody>
      </p:sp>
      <p:pic>
        <p:nvPicPr>
          <p:cNvPr id="1026" name="Picture 2" descr="http://img.ahaonline.cz/img/18/article/1310537_vaclav-klaus-pe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191518"/>
            <a:ext cx="2952328" cy="1963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3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GB" b="1" u="sng" dirty="0" smtClean="0"/>
              <a:t>Economy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 lnSpcReduction="10000"/>
          </a:bodyPr>
          <a:lstStyle/>
          <a:p>
            <a:r>
              <a:rPr lang="cs-CZ" sz="2200" dirty="0"/>
              <a:t>e</a:t>
            </a:r>
            <a:r>
              <a:rPr lang="en-GB" sz="2200" dirty="0" smtClean="0"/>
              <a:t>ngineering </a:t>
            </a:r>
            <a:endParaRPr lang="cs-CZ" sz="2200" dirty="0" smtClean="0"/>
          </a:p>
          <a:p>
            <a:pPr>
              <a:buNone/>
            </a:pPr>
            <a:endParaRPr lang="cs-CZ" sz="2200" dirty="0" smtClean="0"/>
          </a:p>
          <a:p>
            <a:r>
              <a:rPr lang="cs-CZ" sz="2200" dirty="0"/>
              <a:t>m</a:t>
            </a:r>
            <a:r>
              <a:rPr lang="en-GB" sz="2200" dirty="0" smtClean="0"/>
              <a:t>etallurgical </a:t>
            </a:r>
            <a:r>
              <a:rPr lang="cs-CZ" sz="2200" dirty="0" smtClean="0"/>
              <a:t> </a:t>
            </a:r>
            <a:r>
              <a:rPr lang="cs-CZ" sz="2200" dirty="0" err="1" smtClean="0"/>
              <a:t>industry</a:t>
            </a:r>
            <a:endParaRPr lang="cs-CZ" sz="2200" dirty="0" smtClean="0"/>
          </a:p>
          <a:p>
            <a:pPr>
              <a:buNone/>
            </a:pPr>
            <a:endParaRPr lang="cs-CZ" sz="2200" dirty="0" smtClean="0"/>
          </a:p>
          <a:p>
            <a:r>
              <a:rPr lang="cs-CZ" sz="2200" dirty="0" smtClean="0"/>
              <a:t>c</a:t>
            </a:r>
            <a:r>
              <a:rPr lang="en-GB" sz="2200" dirty="0" smtClean="0"/>
              <a:t>hemical industr</a:t>
            </a:r>
            <a:r>
              <a:rPr lang="cs-CZ" sz="2200" dirty="0" smtClean="0"/>
              <a:t>y</a:t>
            </a:r>
          </a:p>
          <a:p>
            <a:pPr>
              <a:buNone/>
            </a:pPr>
            <a:endParaRPr lang="cs-CZ" sz="2200" dirty="0" smtClean="0"/>
          </a:p>
          <a:p>
            <a:r>
              <a:rPr lang="cs-CZ" sz="2200" dirty="0"/>
              <a:t>t</a:t>
            </a:r>
            <a:r>
              <a:rPr lang="en-GB" sz="2200" dirty="0" smtClean="0"/>
              <a:t>ourism</a:t>
            </a:r>
            <a:endParaRPr lang="cs-CZ" sz="2200" dirty="0" smtClean="0"/>
          </a:p>
          <a:p>
            <a:endParaRPr lang="cs-CZ" sz="2200" dirty="0" smtClean="0"/>
          </a:p>
          <a:p>
            <a:r>
              <a:rPr lang="en-GB" sz="2200" dirty="0" smtClean="0"/>
              <a:t>textile </a:t>
            </a:r>
            <a:r>
              <a:rPr lang="cs-CZ" sz="2200" dirty="0" err="1" smtClean="0"/>
              <a:t>industry</a:t>
            </a:r>
            <a:endParaRPr lang="cs-CZ" sz="2200" dirty="0" smtClean="0"/>
          </a:p>
          <a:p>
            <a:endParaRPr lang="cs-CZ" sz="2200" dirty="0" smtClean="0"/>
          </a:p>
          <a:p>
            <a:r>
              <a:rPr lang="en-GB" sz="2200" dirty="0" smtClean="0"/>
              <a:t>glass indust</a:t>
            </a:r>
            <a:r>
              <a:rPr lang="cs-CZ" sz="2200" dirty="0" err="1" smtClean="0"/>
              <a:t>ry</a:t>
            </a:r>
            <a:endParaRPr lang="cs-CZ" sz="2200" dirty="0" smtClean="0"/>
          </a:p>
          <a:p>
            <a:pPr>
              <a:buNone/>
            </a:pPr>
            <a:endParaRPr lang="cs-CZ" sz="2200" dirty="0" smtClean="0"/>
          </a:p>
          <a:p>
            <a:r>
              <a:rPr lang="cs-CZ" sz="2200" dirty="0" err="1" smtClean="0"/>
              <a:t>coal</a:t>
            </a:r>
            <a:r>
              <a:rPr lang="cs-CZ" sz="2200" dirty="0" smtClean="0"/>
              <a:t> </a:t>
            </a:r>
            <a:r>
              <a:rPr lang="cs-CZ" sz="2200" dirty="0" err="1" smtClean="0"/>
              <a:t>mining</a:t>
            </a:r>
            <a:endParaRPr lang="cs-CZ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1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GB" b="1" u="sng" dirty="0" smtClean="0"/>
              <a:t>History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052736"/>
            <a:ext cx="8435280" cy="4525963"/>
          </a:xfrm>
        </p:spPr>
        <p:txBody>
          <a:bodyPr>
            <a:normAutofit lnSpcReduction="10000"/>
          </a:bodyPr>
          <a:lstStyle/>
          <a:p>
            <a:r>
              <a:rPr lang="cs-CZ" sz="2100" dirty="0" smtClean="0"/>
              <a:t>I</a:t>
            </a:r>
            <a:r>
              <a:rPr lang="en-GB" sz="2100" dirty="0" smtClean="0"/>
              <a:t>n </a:t>
            </a:r>
            <a:r>
              <a:rPr lang="en-GB" sz="2100" dirty="0"/>
              <a:t>the 6th </a:t>
            </a:r>
            <a:r>
              <a:rPr lang="en-GB" sz="2100" dirty="0" smtClean="0"/>
              <a:t>century the </a:t>
            </a:r>
            <a:r>
              <a:rPr lang="en-GB" sz="2100" dirty="0"/>
              <a:t>Slavonic tribes came in our </a:t>
            </a:r>
            <a:r>
              <a:rPr lang="en-GB" sz="2100" dirty="0" smtClean="0"/>
              <a:t>territory</a:t>
            </a:r>
            <a:r>
              <a:rPr lang="cs-CZ" sz="2100" dirty="0" smtClean="0"/>
              <a:t>.</a:t>
            </a:r>
            <a:endParaRPr lang="cs-CZ" sz="2100" dirty="0"/>
          </a:p>
          <a:p>
            <a:r>
              <a:rPr lang="en-GB" sz="2100" dirty="0" smtClean="0"/>
              <a:t>The </a:t>
            </a:r>
            <a:r>
              <a:rPr lang="en-GB" sz="2100" dirty="0"/>
              <a:t>first state was Samo’s Empire</a:t>
            </a:r>
            <a:r>
              <a:rPr lang="en-GB" sz="2100" dirty="0" smtClean="0"/>
              <a:t>.</a:t>
            </a:r>
            <a:endParaRPr lang="cs-CZ" sz="2100" dirty="0" smtClean="0"/>
          </a:p>
          <a:p>
            <a:r>
              <a:rPr lang="cs-CZ" sz="2100" dirty="0" err="1" smtClean="0"/>
              <a:t>The</a:t>
            </a:r>
            <a:r>
              <a:rPr lang="cs-CZ" sz="2100" dirty="0" smtClean="0"/>
              <a:t> </a:t>
            </a:r>
            <a:r>
              <a:rPr lang="en-GB" sz="2100" dirty="0" smtClean="0"/>
              <a:t>Great </a:t>
            </a:r>
            <a:r>
              <a:rPr lang="en-GB" sz="2100" dirty="0"/>
              <a:t>Moravian </a:t>
            </a:r>
            <a:r>
              <a:rPr lang="en-GB" sz="2100" dirty="0" smtClean="0"/>
              <a:t>Empire</a:t>
            </a:r>
            <a:r>
              <a:rPr lang="cs-CZ" sz="2100" dirty="0" smtClean="0"/>
              <a:t> </a:t>
            </a:r>
            <a:r>
              <a:rPr lang="en-GB" sz="2100" dirty="0" smtClean="0"/>
              <a:t>was formed</a:t>
            </a:r>
            <a:r>
              <a:rPr lang="cs-CZ" sz="2100" dirty="0" smtClean="0"/>
              <a:t> in </a:t>
            </a:r>
            <a:r>
              <a:rPr lang="cs-CZ" sz="2100" dirty="0" err="1" smtClean="0"/>
              <a:t>the</a:t>
            </a:r>
            <a:r>
              <a:rPr lang="cs-CZ" sz="2100" dirty="0" smtClean="0"/>
              <a:t> </a:t>
            </a:r>
            <a:r>
              <a:rPr lang="en-GB" sz="2100" dirty="0" smtClean="0"/>
              <a:t>9</a:t>
            </a:r>
            <a:r>
              <a:rPr lang="en-GB" sz="2100" baseline="30000" dirty="0" smtClean="0"/>
              <a:t>th</a:t>
            </a:r>
            <a:r>
              <a:rPr lang="en-GB" sz="2100" dirty="0" smtClean="0"/>
              <a:t> century</a:t>
            </a:r>
            <a:r>
              <a:rPr lang="cs-CZ" sz="2100" dirty="0" smtClean="0"/>
              <a:t>.</a:t>
            </a:r>
            <a:endParaRPr lang="cs-CZ" sz="2100" dirty="0" smtClean="0"/>
          </a:p>
          <a:p>
            <a:r>
              <a:rPr lang="en-GB" sz="2100" dirty="0" smtClean="0"/>
              <a:t>Last </a:t>
            </a:r>
            <a:r>
              <a:rPr lang="en-GB" sz="2100" dirty="0"/>
              <a:t>king of Premyslid dynasty was Wenceslas III</a:t>
            </a:r>
            <a:r>
              <a:rPr lang="en-GB" sz="2100" dirty="0" smtClean="0"/>
              <a:t>.</a:t>
            </a:r>
            <a:endParaRPr lang="cs-CZ" sz="2100" dirty="0" smtClean="0"/>
          </a:p>
          <a:p>
            <a:r>
              <a:rPr lang="en-GB" sz="2100" dirty="0" smtClean="0"/>
              <a:t>During the reign of Charles IV</a:t>
            </a:r>
            <a:r>
              <a:rPr lang="cs-CZ" sz="2100" dirty="0" smtClean="0"/>
              <a:t>. - </a:t>
            </a:r>
            <a:r>
              <a:rPr lang="en-GB" sz="2100" dirty="0" smtClean="0"/>
              <a:t>the </a:t>
            </a:r>
            <a:r>
              <a:rPr lang="en-GB" sz="2100" dirty="0"/>
              <a:t>Golden </a:t>
            </a:r>
            <a:r>
              <a:rPr lang="en-GB" sz="2100" dirty="0" smtClean="0"/>
              <a:t>Age</a:t>
            </a:r>
            <a:r>
              <a:rPr lang="cs-CZ" sz="2100" dirty="0" smtClean="0"/>
              <a:t>.</a:t>
            </a:r>
          </a:p>
          <a:p>
            <a:r>
              <a:rPr lang="en-GB" sz="2100" dirty="0" smtClean="0"/>
              <a:t>In </a:t>
            </a:r>
            <a:r>
              <a:rPr lang="en-GB" sz="2100" dirty="0"/>
              <a:t>the 16th century Habsburg dynasty got the Czech throne. </a:t>
            </a:r>
            <a:endParaRPr lang="cs-CZ" sz="2100" dirty="0" smtClean="0"/>
          </a:p>
          <a:p>
            <a:r>
              <a:rPr lang="cs-CZ" sz="2100" dirty="0" smtClean="0"/>
              <a:t>T</a:t>
            </a:r>
            <a:r>
              <a:rPr lang="en-GB" sz="2100" dirty="0" smtClean="0"/>
              <a:t>he </a:t>
            </a:r>
            <a:r>
              <a:rPr lang="en-GB" sz="2100" dirty="0"/>
              <a:t>19</a:t>
            </a:r>
            <a:r>
              <a:rPr lang="en-GB" sz="2100" baseline="30000" dirty="0"/>
              <a:t>th</a:t>
            </a:r>
            <a:r>
              <a:rPr lang="en-GB" sz="2100" dirty="0"/>
              <a:t> century is marked by the National revival. </a:t>
            </a:r>
            <a:endParaRPr lang="cs-CZ" sz="2100" dirty="0" smtClean="0"/>
          </a:p>
          <a:p>
            <a:r>
              <a:rPr lang="en-GB" sz="2100" dirty="0" smtClean="0"/>
              <a:t>Czechoslovakia </a:t>
            </a:r>
            <a:r>
              <a:rPr lang="cs-CZ" sz="2100" dirty="0" err="1" smtClean="0"/>
              <a:t>existed</a:t>
            </a:r>
            <a:r>
              <a:rPr lang="cs-CZ" sz="2100" dirty="0" smtClean="0"/>
              <a:t> </a:t>
            </a:r>
            <a:r>
              <a:rPr lang="cs-CZ" sz="2100" dirty="0" err="1" smtClean="0"/>
              <a:t>from</a:t>
            </a:r>
            <a:r>
              <a:rPr lang="cs-CZ" sz="2100" dirty="0" smtClean="0"/>
              <a:t> </a:t>
            </a:r>
            <a:r>
              <a:rPr lang="en-GB" sz="2100" dirty="0" smtClean="0"/>
              <a:t>28th </a:t>
            </a:r>
            <a:r>
              <a:rPr lang="en-GB" sz="2100" dirty="0"/>
              <a:t>November 1918. </a:t>
            </a:r>
            <a:endParaRPr lang="cs-CZ" sz="2100" dirty="0" smtClean="0"/>
          </a:p>
          <a:p>
            <a:r>
              <a:rPr lang="en-GB" sz="2100" dirty="0" smtClean="0"/>
              <a:t>T</a:t>
            </a:r>
            <a:r>
              <a:rPr lang="en-GB" sz="2100" dirty="0"/>
              <a:t>. G. Masaryk </a:t>
            </a:r>
            <a:r>
              <a:rPr lang="cs-CZ" sz="2100" dirty="0" err="1" smtClean="0"/>
              <a:t>was</a:t>
            </a:r>
            <a:r>
              <a:rPr lang="cs-CZ" sz="2100" dirty="0" smtClean="0"/>
              <a:t> </a:t>
            </a:r>
            <a:r>
              <a:rPr lang="en-GB" sz="2100" dirty="0" smtClean="0"/>
              <a:t>first </a:t>
            </a:r>
            <a:r>
              <a:rPr lang="en-GB" sz="2100" dirty="0"/>
              <a:t>president. </a:t>
            </a:r>
            <a:endParaRPr lang="cs-CZ" sz="2100" dirty="0" smtClean="0"/>
          </a:p>
          <a:p>
            <a:r>
              <a:rPr lang="cs-CZ" sz="2100" dirty="0" smtClean="0"/>
              <a:t>V</a:t>
            </a:r>
            <a:r>
              <a:rPr lang="en-GB" sz="2100" dirty="0" smtClean="0"/>
              <a:t>elvet </a:t>
            </a:r>
            <a:r>
              <a:rPr lang="cs-CZ" sz="2100" dirty="0" smtClean="0"/>
              <a:t>R</a:t>
            </a:r>
            <a:r>
              <a:rPr lang="en-GB" sz="2100" dirty="0" smtClean="0"/>
              <a:t>evolution</a:t>
            </a:r>
            <a:r>
              <a:rPr lang="cs-CZ" sz="2100" dirty="0" smtClean="0"/>
              <a:t> </a:t>
            </a:r>
            <a:r>
              <a:rPr lang="en-GB" sz="2100" dirty="0" smtClean="0"/>
              <a:t>in </a:t>
            </a:r>
            <a:r>
              <a:rPr lang="en-GB" sz="2100" dirty="0"/>
              <a:t>1989</a:t>
            </a:r>
            <a:r>
              <a:rPr lang="en-GB" sz="2100" dirty="0" smtClean="0"/>
              <a:t>.</a:t>
            </a:r>
            <a:endParaRPr lang="cs-CZ" sz="2100" dirty="0" smtClean="0"/>
          </a:p>
          <a:p>
            <a:r>
              <a:rPr lang="en-GB" sz="2100" dirty="0" smtClean="0"/>
              <a:t>In </a:t>
            </a:r>
            <a:r>
              <a:rPr lang="en-GB" sz="2100" dirty="0"/>
              <a:t>1993 </a:t>
            </a:r>
            <a:r>
              <a:rPr lang="en-GB" sz="2100" dirty="0" smtClean="0">
                <a:sym typeface="Symbol"/>
              </a:rPr>
              <a:t></a:t>
            </a:r>
            <a:r>
              <a:rPr lang="cs-CZ" sz="2100" dirty="0" smtClean="0">
                <a:sym typeface="Symbol"/>
              </a:rPr>
              <a:t> </a:t>
            </a:r>
            <a:r>
              <a:rPr lang="en-GB" sz="2100" dirty="0" smtClean="0"/>
              <a:t>the </a:t>
            </a:r>
            <a:r>
              <a:rPr lang="en-GB" sz="2100" dirty="0"/>
              <a:t>Czech Republic </a:t>
            </a:r>
            <a:endParaRPr lang="cs-CZ" sz="2100" dirty="0" smtClean="0"/>
          </a:p>
          <a:p>
            <a:pPr>
              <a:buNone/>
            </a:pPr>
            <a:r>
              <a:rPr lang="cs-CZ" sz="2100" dirty="0"/>
              <a:t> </a:t>
            </a:r>
            <a:r>
              <a:rPr lang="cs-CZ" sz="2100" dirty="0" smtClean="0"/>
              <a:t>                 </a:t>
            </a:r>
            <a:r>
              <a:rPr lang="en-GB" sz="2100" dirty="0" smtClean="0"/>
              <a:t>and </a:t>
            </a:r>
            <a:r>
              <a:rPr lang="en-GB" sz="2100" dirty="0"/>
              <a:t>the Slovak republic.</a:t>
            </a:r>
            <a:endParaRPr lang="cs-CZ" sz="2100" dirty="0"/>
          </a:p>
          <a:p>
            <a:endParaRPr lang="cs-CZ" dirty="0"/>
          </a:p>
        </p:txBody>
      </p:sp>
      <p:pic>
        <p:nvPicPr>
          <p:cNvPr id="21506" name="Picture 2" descr="http://www.panovnici.estranky.cz/img/mid/301/karel-iv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836712"/>
            <a:ext cx="1616638" cy="20772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http://t0.gstatic.com/images?q=tbn:ANd9GcTMBC0SvGAa35M3USv3b04a3rPVUp95ybfu8iFJaW-QZiFcjHkRf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3212976"/>
            <a:ext cx="1177260" cy="1560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0" name="Picture 6" descr="http://t3.gstatic.com/images?q=tbn:ANd9GcTegnP1gH-4wKaqKqBUckbUgaFpiijbRgYpAfkN4dQ1rEuP3ci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5085184"/>
            <a:ext cx="2955801" cy="1340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u="sng" dirty="0" smtClean="0"/>
              <a:t>International organization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300" dirty="0" smtClean="0"/>
              <a:t>M</a:t>
            </a:r>
            <a:r>
              <a:rPr lang="en-GB" sz="2300" dirty="0" smtClean="0"/>
              <a:t>ember </a:t>
            </a:r>
            <a:r>
              <a:rPr lang="en-GB" sz="2300" dirty="0"/>
              <a:t>of the United Nations (UN) and the Council of Europe (CE). </a:t>
            </a:r>
            <a:endParaRPr lang="cs-CZ" sz="2300" dirty="0" smtClean="0"/>
          </a:p>
          <a:p>
            <a:endParaRPr lang="cs-CZ" sz="2300" dirty="0"/>
          </a:p>
          <a:p>
            <a:r>
              <a:rPr lang="en-GB" sz="2300" dirty="0" smtClean="0"/>
              <a:t> </a:t>
            </a:r>
            <a:r>
              <a:rPr lang="en-GB" sz="2300" dirty="0"/>
              <a:t>In March 1999 the Czech Republic joined the North Atlantic Treaty Organization (NATO). </a:t>
            </a:r>
            <a:endParaRPr lang="cs-CZ" sz="2300" dirty="0" smtClean="0"/>
          </a:p>
          <a:p>
            <a:endParaRPr lang="cs-CZ" sz="2300" dirty="0"/>
          </a:p>
          <a:p>
            <a:r>
              <a:rPr lang="en-GB" sz="2300" dirty="0" smtClean="0"/>
              <a:t>In </a:t>
            </a:r>
            <a:r>
              <a:rPr lang="en-GB" sz="2300" dirty="0"/>
              <a:t>2004 our country became part of the European Union (EU).</a:t>
            </a:r>
            <a:endParaRPr lang="cs-CZ" sz="2300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456</Words>
  <Application>Microsoft Office PowerPoint</Application>
  <PresentationFormat>Předvádění na obrazovce (4:3)</PresentationFormat>
  <Paragraphs>89</Paragraphs>
  <Slides>9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sady Office</vt:lpstr>
      <vt:lpstr>Snímek 1</vt:lpstr>
      <vt:lpstr>Basic Facts</vt:lpstr>
      <vt:lpstr>Geography</vt:lpstr>
      <vt:lpstr>Climate </vt:lpstr>
      <vt:lpstr>Population </vt:lpstr>
      <vt:lpstr>Government</vt:lpstr>
      <vt:lpstr>Economy</vt:lpstr>
      <vt:lpstr>History</vt:lpstr>
      <vt:lpstr>International organization</vt:lpstr>
    </vt:vector>
  </TitlesOfParts>
  <Company>ATC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Štěpánka</dc:creator>
  <cp:lastModifiedBy>Štěpánka</cp:lastModifiedBy>
  <cp:revision>13</cp:revision>
  <dcterms:created xsi:type="dcterms:W3CDTF">2012-11-28T17:23:24Z</dcterms:created>
  <dcterms:modified xsi:type="dcterms:W3CDTF">2012-11-28T19:50:38Z</dcterms:modified>
</cp:coreProperties>
</file>