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70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47A7E7-D3D7-476B-88E7-1E75C5270219}" type="datetimeFigureOut">
              <a:rPr lang="cs-CZ" smtClean="0"/>
              <a:pPr/>
              <a:t>4.12.2012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AEF9EB-8381-482E-A961-6A870BB3705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2204864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Multinational society </a:t>
            </a:r>
            <a:endParaRPr lang="en-GB" sz="7200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642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Definition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stereotype </a:t>
            </a:r>
            <a:r>
              <a:rPr lang="en-US" dirty="0" smtClean="0"/>
              <a:t>is </a:t>
            </a:r>
            <a:r>
              <a:rPr lang="en-US" dirty="0" smtClean="0"/>
              <a:t>"...a fixed, </a:t>
            </a:r>
            <a:r>
              <a:rPr lang="en-US" dirty="0" err="1" smtClean="0"/>
              <a:t>overgeneralised</a:t>
            </a:r>
            <a:r>
              <a:rPr lang="en-US" dirty="0" smtClean="0"/>
              <a:t> </a:t>
            </a:r>
            <a:r>
              <a:rPr lang="en-US" dirty="0" smtClean="0"/>
              <a:t>belief </a:t>
            </a:r>
            <a:r>
              <a:rPr lang="en-US" dirty="0" smtClean="0"/>
              <a:t>about </a:t>
            </a:r>
            <a:r>
              <a:rPr lang="en-US" dirty="0" smtClean="0"/>
              <a:t>a particular group or </a:t>
            </a:r>
            <a:r>
              <a:rPr lang="en-US" dirty="0" smtClean="0"/>
              <a:t>class </a:t>
            </a:r>
            <a:r>
              <a:rPr lang="en-US" dirty="0" smtClean="0"/>
              <a:t>of </a:t>
            </a:r>
            <a:r>
              <a:rPr lang="en-US" dirty="0" smtClean="0"/>
              <a:t>people</a:t>
            </a:r>
            <a:r>
              <a:rPr lang="en-US" dirty="0" smtClean="0"/>
              <a:t>.” (Cardwell, 1996). </a:t>
            </a:r>
          </a:p>
          <a:p>
            <a:endParaRPr lang="cs-CZ" dirty="0" smtClean="0"/>
          </a:p>
          <a:p>
            <a:r>
              <a:rPr lang="en-US" dirty="0" smtClean="0"/>
              <a:t>In </a:t>
            </a:r>
            <a:r>
              <a:rPr lang="en-US" dirty="0" smtClean="0"/>
              <a:t>other words </a:t>
            </a:r>
            <a:r>
              <a:rPr lang="en-US" dirty="0" smtClean="0"/>
              <a:t>stereotyping </a:t>
            </a:r>
            <a:r>
              <a:rPr lang="en-US" dirty="0" smtClean="0"/>
              <a:t>is believing </a:t>
            </a:r>
            <a:r>
              <a:rPr lang="en-US" dirty="0" smtClean="0"/>
              <a:t>that </a:t>
            </a:r>
            <a:r>
              <a:rPr lang="en-US" dirty="0" smtClean="0"/>
              <a:t>people of a certain </a:t>
            </a:r>
            <a:r>
              <a:rPr lang="en-US" dirty="0" smtClean="0"/>
              <a:t>group</a:t>
            </a:r>
            <a:r>
              <a:rPr lang="en-US" dirty="0" smtClean="0"/>
              <a:t>, race or religion all </a:t>
            </a:r>
            <a:r>
              <a:rPr lang="en-US" dirty="0" smtClean="0"/>
              <a:t>have </a:t>
            </a:r>
            <a:r>
              <a:rPr lang="en-US" dirty="0" smtClean="0"/>
              <a:t>the same </a:t>
            </a:r>
            <a:r>
              <a:rPr lang="en-US" dirty="0" smtClean="0"/>
              <a:t>characteristics </a:t>
            </a:r>
            <a:r>
              <a:rPr lang="cs-CZ" dirty="0" smtClean="0"/>
              <a:t>, </a:t>
            </a:r>
            <a:r>
              <a:rPr lang="en-US" dirty="0" smtClean="0"/>
              <a:t>when </a:t>
            </a:r>
            <a:r>
              <a:rPr lang="en-US" dirty="0" smtClean="0"/>
              <a:t>they </a:t>
            </a:r>
            <a:r>
              <a:rPr lang="en-US" dirty="0" smtClean="0"/>
              <a:t>don't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stereotypes</a:t>
            </a:r>
            <a:r>
              <a:rPr lang="cs-CZ" dirty="0" smtClean="0"/>
              <a:t> are more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jokes</a:t>
            </a:r>
            <a:r>
              <a:rPr lang="cs-CZ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Czechs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confident</a:t>
            </a:r>
            <a:r>
              <a:rPr lang="cs-CZ" dirty="0" smtClean="0"/>
              <a:t>, </a:t>
            </a:r>
            <a:r>
              <a:rPr lang="cs-CZ" dirty="0" err="1" smtClean="0"/>
              <a:t>fun</a:t>
            </a:r>
            <a:r>
              <a:rPr lang="cs-CZ" dirty="0" smtClean="0"/>
              <a:t>-</a:t>
            </a:r>
            <a:r>
              <a:rPr lang="cs-CZ" dirty="0" err="1" smtClean="0"/>
              <a:t>loving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sometimes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lazy</a:t>
            </a:r>
            <a:endParaRPr lang="cs-CZ" dirty="0" smtClean="0"/>
          </a:p>
          <a:p>
            <a:r>
              <a:rPr lang="cs-CZ" dirty="0" err="1" smtClean="0"/>
              <a:t>Comfortable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,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paradise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Swearing</a:t>
            </a:r>
            <a:r>
              <a:rPr lang="cs-CZ" dirty="0" smtClean="0"/>
              <a:t> on </a:t>
            </a:r>
            <a:r>
              <a:rPr lang="cs-CZ" dirty="0" err="1" smtClean="0"/>
              <a:t>everything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Spending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in a </a:t>
            </a:r>
            <a:r>
              <a:rPr lang="cs-CZ" dirty="0" err="1" smtClean="0"/>
              <a:t>pub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Enjoying</a:t>
            </a:r>
            <a:r>
              <a:rPr lang="cs-CZ" dirty="0" smtClean="0"/>
              <a:t> </a:t>
            </a:r>
            <a:r>
              <a:rPr lang="cs-CZ" dirty="0" err="1" smtClean="0"/>
              <a:t>specially</a:t>
            </a:r>
            <a:r>
              <a:rPr lang="cs-CZ" dirty="0" smtClean="0"/>
              <a:t> </a:t>
            </a:r>
            <a:r>
              <a:rPr lang="cs-CZ" dirty="0" err="1" smtClean="0"/>
              <a:t>weekends</a:t>
            </a:r>
            <a:r>
              <a:rPr lang="cs-CZ" dirty="0" smtClean="0"/>
              <a:t> </a:t>
            </a:r>
          </a:p>
          <a:p>
            <a:r>
              <a:rPr lang="cs-CZ" dirty="0" smtClean="0"/>
              <a:t>Most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women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fol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996952"/>
            <a:ext cx="2392288" cy="35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8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British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British are said to be reserved in manners, dress and </a:t>
            </a:r>
            <a:r>
              <a:rPr lang="en-US" dirty="0" smtClean="0"/>
              <a:t>speech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en-US" dirty="0"/>
              <a:t>They are famous for their politeness, self-discipline and especially for their sense of </a:t>
            </a:r>
            <a:r>
              <a:rPr lang="en-US" dirty="0" err="1" smtClean="0"/>
              <a:t>humour</a:t>
            </a:r>
            <a:endParaRPr lang="cs-CZ" dirty="0" smtClean="0"/>
          </a:p>
          <a:p>
            <a:r>
              <a:rPr lang="en-US" dirty="0"/>
              <a:t>The British are known as a nation of gardeners </a:t>
            </a:r>
            <a:endParaRPr lang="cs-CZ" dirty="0" smtClean="0"/>
          </a:p>
          <a:p>
            <a:r>
              <a:rPr lang="en-US" dirty="0" smtClean="0"/>
              <a:t>Football </a:t>
            </a:r>
            <a:r>
              <a:rPr lang="en-US" dirty="0"/>
              <a:t>is </a:t>
            </a:r>
            <a:r>
              <a:rPr lang="cs-CZ" dirty="0" err="1" smtClean="0"/>
              <a:t>their</a:t>
            </a:r>
            <a:r>
              <a:rPr lang="en-US" dirty="0" smtClean="0"/>
              <a:t> </a:t>
            </a:r>
            <a:r>
              <a:rPr lang="en-US" dirty="0"/>
              <a:t>most popular </a:t>
            </a:r>
            <a:r>
              <a:rPr lang="en-US" dirty="0" smtClean="0"/>
              <a:t>sport</a:t>
            </a:r>
            <a:endParaRPr lang="cs-CZ" dirty="0" smtClean="0"/>
          </a:p>
          <a:p>
            <a:r>
              <a:rPr lang="en-US" dirty="0"/>
              <a:t>Going to the pub is the most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popular </a:t>
            </a:r>
            <a:r>
              <a:rPr lang="en-US" dirty="0"/>
              <a:t>leisure activity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outside </a:t>
            </a:r>
            <a:r>
              <a:rPr lang="en-US" dirty="0"/>
              <a:t>the </a:t>
            </a:r>
            <a:r>
              <a:rPr lang="en-US" dirty="0" smtClean="0"/>
              <a:t>home</a:t>
            </a:r>
            <a:r>
              <a:rPr lang="cs-CZ" dirty="0"/>
              <a:t> </a:t>
            </a:r>
            <a:endParaRPr lang="cs-CZ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333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814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French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French are friendly, helpful, romantic, sophisticated </a:t>
            </a:r>
            <a:endParaRPr lang="cs-CZ" dirty="0" smtClean="0"/>
          </a:p>
          <a:p>
            <a:r>
              <a:rPr lang="en-US" dirty="0"/>
              <a:t>They are not loud, and they are reserved in their expressions. </a:t>
            </a:r>
          </a:p>
          <a:p>
            <a:r>
              <a:rPr lang="en-US" dirty="0" smtClean="0"/>
              <a:t>Fashion </a:t>
            </a:r>
            <a:r>
              <a:rPr lang="en-US" dirty="0"/>
              <a:t>and style is often closely associated with France. The French </a:t>
            </a:r>
            <a:r>
              <a:rPr lang="en-US" dirty="0" smtClean="0"/>
              <a:t>are </a:t>
            </a:r>
            <a:r>
              <a:rPr lang="en-US" dirty="0"/>
              <a:t>well dressed and take pride in their overall appearance </a:t>
            </a:r>
            <a:endParaRPr lang="cs-CZ" dirty="0" smtClean="0"/>
          </a:p>
          <a:p>
            <a:r>
              <a:rPr lang="en-US" dirty="0"/>
              <a:t>The French do not like foreigners 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their president </a:t>
            </a:r>
            <a:endParaRPr lang="cs-CZ" dirty="0" smtClean="0"/>
          </a:p>
          <a:p>
            <a:r>
              <a:rPr lang="cs-CZ" dirty="0" err="1" smtClean="0"/>
              <a:t>Favourite</a:t>
            </a:r>
            <a:r>
              <a:rPr lang="cs-CZ" dirty="0" smtClean="0"/>
              <a:t> sport : </a:t>
            </a:r>
            <a:r>
              <a:rPr lang="en-GB" b="1" dirty="0" err="1"/>
              <a:t>pétanque</a:t>
            </a:r>
            <a:r>
              <a:rPr lang="en-GB" b="1" dirty="0"/>
              <a:t>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327523" cy="246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83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29479"/>
            <a:ext cx="8229600" cy="16002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Italians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Italians are sociable and </a:t>
            </a:r>
            <a:r>
              <a:rPr lang="en-US" dirty="0" smtClean="0"/>
              <a:t>friendly</a:t>
            </a:r>
            <a:endParaRPr lang="cs-CZ" dirty="0" smtClean="0"/>
          </a:p>
          <a:p>
            <a:r>
              <a:rPr lang="en-US" dirty="0" smtClean="0"/>
              <a:t>They </a:t>
            </a:r>
            <a:r>
              <a:rPr lang="en-US" dirty="0"/>
              <a:t>often gesticulate and talk </a:t>
            </a:r>
            <a:r>
              <a:rPr lang="en-US" dirty="0" smtClean="0"/>
              <a:t>loudly</a:t>
            </a:r>
            <a:endParaRPr lang="cs-CZ" dirty="0" smtClean="0"/>
          </a:p>
          <a:p>
            <a:r>
              <a:rPr lang="en-US" dirty="0" smtClean="0"/>
              <a:t>Italians </a:t>
            </a:r>
            <a:r>
              <a:rPr lang="en-US" dirty="0"/>
              <a:t>are good lovers but bad workers </a:t>
            </a:r>
            <a:endParaRPr lang="cs-CZ" dirty="0" smtClean="0"/>
          </a:p>
          <a:p>
            <a:r>
              <a:rPr lang="en-GB" i="1" dirty="0"/>
              <a:t>Spaghetti, mafia, musical accent, gestures, romantic, loud, fashion, chaos </a:t>
            </a:r>
            <a:endParaRPr lang="cs-CZ" i="1" dirty="0" smtClean="0"/>
          </a:p>
          <a:p>
            <a:r>
              <a:rPr lang="en-US" dirty="0"/>
              <a:t>They are chaotic. Nothing in Italy is well organized or easy-to-use </a:t>
            </a:r>
            <a:endParaRPr lang="cs-CZ" dirty="0" smtClean="0"/>
          </a:p>
          <a:p>
            <a:r>
              <a:rPr lang="en-US" dirty="0"/>
              <a:t>They are also fashion victims: you can </a:t>
            </a:r>
            <a:r>
              <a:rPr lang="en-US" dirty="0" err="1"/>
              <a:t>recognise</a:t>
            </a:r>
            <a:r>
              <a:rPr lang="en-US" dirty="0"/>
              <a:t> Italians by the way they dress from the head to </a:t>
            </a:r>
            <a:r>
              <a:rPr lang="en-US" dirty="0" smtClean="0"/>
              <a:t>feet</a:t>
            </a:r>
            <a:endParaRPr lang="cs-CZ" dirty="0" smtClean="0"/>
          </a:p>
          <a:p>
            <a:r>
              <a:rPr lang="en-US" dirty="0"/>
              <a:t>They like good </a:t>
            </a:r>
            <a:r>
              <a:rPr lang="en-US" dirty="0" err="1"/>
              <a:t>melas</a:t>
            </a:r>
            <a:r>
              <a:rPr lang="en-US" dirty="0"/>
              <a:t>, good strong coffee, music, matching fashion accessories. </a:t>
            </a:r>
          </a:p>
          <a:p>
            <a:r>
              <a:rPr lang="en-US" dirty="0"/>
              <a:t>They do not like cultural barbarians and Mafia 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772717" cy="196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3123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Multinational</a:t>
            </a:r>
            <a:r>
              <a:rPr lang="cs-CZ" dirty="0" smtClean="0"/>
              <a:t> society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Includes</a:t>
            </a:r>
            <a:r>
              <a:rPr lang="cs-CZ" dirty="0" smtClean="0"/>
              <a:t>: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diffrent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endParaRPr lang="cs-CZ" dirty="0" smtClean="0"/>
          </a:p>
          <a:p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diffrent</a:t>
            </a:r>
            <a:r>
              <a:rPr lang="cs-CZ" dirty="0" smtClean="0"/>
              <a:t> </a:t>
            </a:r>
            <a:r>
              <a:rPr lang="cs-CZ" dirty="0" err="1" smtClean="0"/>
              <a:t>colours</a:t>
            </a:r>
            <a:r>
              <a:rPr lang="cs-CZ" dirty="0" smtClean="0"/>
              <a:t>, </a:t>
            </a:r>
            <a:r>
              <a:rPr lang="cs-CZ" dirty="0" err="1" smtClean="0"/>
              <a:t>nationalities</a:t>
            </a:r>
            <a:r>
              <a:rPr lang="cs-CZ" dirty="0" smtClean="0"/>
              <a:t>, </a:t>
            </a:r>
            <a:r>
              <a:rPr lang="cs-CZ" dirty="0" err="1" smtClean="0"/>
              <a:t>languages</a:t>
            </a:r>
            <a:r>
              <a:rPr lang="cs-CZ" dirty="0" smtClean="0"/>
              <a:t>, </a:t>
            </a:r>
            <a:r>
              <a:rPr lang="cs-CZ" dirty="0" err="1" smtClean="0"/>
              <a:t>beliefs</a:t>
            </a:r>
            <a:r>
              <a:rPr lang="cs-CZ" dirty="0" smtClean="0"/>
              <a:t> and </a:t>
            </a:r>
            <a:r>
              <a:rPr lang="cs-CZ" dirty="0" err="1" smtClean="0"/>
              <a:t>customs</a:t>
            </a:r>
            <a:r>
              <a:rPr lang="cs-CZ" dirty="0" smtClean="0"/>
              <a:t>, </a:t>
            </a:r>
            <a:r>
              <a:rPr lang="cs-CZ" dirty="0" err="1" smtClean="0"/>
              <a:t>who</a:t>
            </a:r>
            <a:r>
              <a:rPr lang="cs-CZ" dirty="0" smtClean="0"/>
              <a:t> live </a:t>
            </a:r>
            <a:r>
              <a:rPr lang="cs-CZ" dirty="0" err="1" smtClean="0"/>
              <a:t>together</a:t>
            </a:r>
            <a:r>
              <a:rPr lang="cs-CZ" dirty="0" smtClean="0"/>
              <a:t> in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country 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society </a:t>
            </a:r>
            <a:r>
              <a:rPr lang="cs-CZ" dirty="0" err="1" smtClean="0"/>
              <a:t>embraces</a:t>
            </a:r>
            <a:r>
              <a:rPr lang="cs-CZ" dirty="0" smtClean="0"/>
              <a:t> a </a:t>
            </a:r>
            <a:r>
              <a:rPr lang="cs-CZ" dirty="0" err="1" smtClean="0"/>
              <a:t>number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minority </a:t>
            </a:r>
            <a:r>
              <a:rPr lang="cs-CZ" dirty="0" err="1" smtClean="0"/>
              <a:t>cultures</a:t>
            </a:r>
            <a:r>
              <a:rPr lang="cs-CZ" dirty="0" smtClean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multiculturalism</a:t>
            </a:r>
            <a:r>
              <a:rPr lang="cs-CZ" dirty="0" smtClean="0"/>
              <a:t>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leve</a:t>
            </a:r>
            <a:r>
              <a:rPr lang="cs-CZ" dirty="0" smtClean="0"/>
              <a:t> </a:t>
            </a:r>
            <a:r>
              <a:rPr lang="cs-CZ" dirty="0" err="1" smtClean="0"/>
              <a:t>side</a:t>
            </a:r>
            <a:r>
              <a:rPr lang="cs-CZ" dirty="0" smtClean="0"/>
              <a:t> by </a:t>
            </a:r>
            <a:r>
              <a:rPr lang="cs-CZ" dirty="0" err="1" smtClean="0"/>
              <a:t>side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respect</a:t>
            </a:r>
            <a:r>
              <a:rPr lang="cs-CZ" dirty="0" smtClean="0"/>
              <a:t> to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4913784"/>
            <a:ext cx="21336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00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Advantages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/>
              <a:t>Diffrent</a:t>
            </a:r>
            <a:r>
              <a:rPr lang="cs-CZ" dirty="0" smtClean="0"/>
              <a:t> </a:t>
            </a:r>
            <a:r>
              <a:rPr lang="cs-CZ" dirty="0" err="1" smtClean="0"/>
              <a:t>ways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 smtClean="0"/>
          </a:p>
          <a:p>
            <a:r>
              <a:rPr lang="cs-CZ" dirty="0" err="1" smtClean="0"/>
              <a:t>breaking</a:t>
            </a:r>
            <a:r>
              <a:rPr lang="cs-CZ" dirty="0" smtClean="0"/>
              <a:t> </a:t>
            </a:r>
            <a:r>
              <a:rPr lang="cs-CZ" dirty="0" err="1" smtClean="0"/>
              <a:t>down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barriers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ethinc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endParaRPr lang="cs-CZ" dirty="0" smtClean="0"/>
          </a:p>
          <a:p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understanding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anotjer</a:t>
            </a:r>
            <a:r>
              <a:rPr lang="cs-CZ" dirty="0" smtClean="0"/>
              <a:t> </a:t>
            </a:r>
            <a:r>
              <a:rPr lang="cs-CZ" dirty="0" err="1" smtClean="0"/>
              <a:t>cultures</a:t>
            </a:r>
            <a:endParaRPr lang="cs-CZ" dirty="0" smtClean="0"/>
          </a:p>
          <a:p>
            <a:r>
              <a:rPr lang="cs-CZ" dirty="0" smtClean="0"/>
              <a:t>New </a:t>
            </a:r>
            <a:r>
              <a:rPr lang="cs-CZ" dirty="0" err="1" smtClean="0"/>
              <a:t>coisines</a:t>
            </a:r>
            <a:r>
              <a:rPr lang="cs-CZ" dirty="0" smtClean="0"/>
              <a:t>, </a:t>
            </a:r>
            <a:r>
              <a:rPr lang="cs-CZ" dirty="0" err="1" smtClean="0"/>
              <a:t>clothes</a:t>
            </a:r>
            <a:r>
              <a:rPr lang="cs-CZ" dirty="0" smtClean="0"/>
              <a:t>, </a:t>
            </a:r>
            <a:r>
              <a:rPr lang="cs-CZ" dirty="0" err="1" smtClean="0"/>
              <a:t>language</a:t>
            </a:r>
            <a:r>
              <a:rPr lang="cs-CZ" dirty="0" smtClean="0"/>
              <a:t>, art, music, </a:t>
            </a:r>
            <a:r>
              <a:rPr lang="cs-CZ" dirty="0" err="1" smtClean="0"/>
              <a:t>literature,beliefs</a:t>
            </a:r>
            <a:r>
              <a:rPr lang="cs-CZ" dirty="0" smtClean="0"/>
              <a:t> ….</a:t>
            </a:r>
            <a:endParaRPr lang="cs-CZ" dirty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4797152"/>
            <a:ext cx="1678822" cy="124792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4797152"/>
            <a:ext cx="1960258" cy="138608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804725"/>
            <a:ext cx="1782887" cy="174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22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Disadvantages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200" dirty="0" smtClean="0"/>
              <a:t>Prejudice</a:t>
            </a:r>
          </a:p>
          <a:p>
            <a:r>
              <a:rPr lang="cs-CZ" sz="3200" dirty="0" err="1" smtClean="0"/>
              <a:t>Discrimination</a:t>
            </a:r>
            <a:endParaRPr lang="cs-CZ" sz="3200" dirty="0" smtClean="0"/>
          </a:p>
          <a:p>
            <a:r>
              <a:rPr lang="cs-CZ" sz="3200" dirty="0" err="1" smtClean="0"/>
              <a:t>Racism</a:t>
            </a:r>
            <a:endParaRPr lang="cs-CZ" sz="3200" dirty="0" smtClean="0"/>
          </a:p>
          <a:p>
            <a:endParaRPr lang="en-GB" sz="3200" dirty="0"/>
          </a:p>
        </p:txBody>
      </p:sp>
      <p:pic>
        <p:nvPicPr>
          <p:cNvPr id="4" name="Obrázek 3" descr="yellows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213638"/>
            <a:ext cx="2361863" cy="2239697"/>
          </a:xfrm>
          <a:prstGeom prst="rect">
            <a:avLst/>
          </a:prstGeom>
        </p:spPr>
      </p:pic>
      <p:pic>
        <p:nvPicPr>
          <p:cNvPr id="11266" name="Picture 2" descr="http://upload.wikimedia.org/wikipedia/commons/thumb/4/4a/%22Colored%22_drinking_fountain_from_mid-20th_century_with_african-american_drinking.jpg/250px-%22Colored%22_drinking_fountain_from_mid-20th_century_with_african-american_drin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149080"/>
            <a:ext cx="2697074" cy="2304256"/>
          </a:xfrm>
          <a:prstGeom prst="rect">
            <a:avLst/>
          </a:prstGeom>
          <a:noFill/>
        </p:spPr>
      </p:pic>
      <p:pic>
        <p:nvPicPr>
          <p:cNvPr id="11268" name="Picture 4" descr="http://blog.idnes.cz/blog/10652/149543/clanok_foto_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72816"/>
            <a:ext cx="2809875" cy="192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298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RACISM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200" dirty="0" err="1" smtClean="0"/>
              <a:t>It</a:t>
            </a:r>
            <a:r>
              <a:rPr lang="cs-CZ" sz="3200" dirty="0" smtClean="0"/>
              <a:t>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usually</a:t>
            </a:r>
            <a:r>
              <a:rPr lang="cs-CZ" sz="3200" dirty="0" smtClean="0"/>
              <a:t> </a:t>
            </a:r>
            <a:r>
              <a:rPr lang="cs-CZ" sz="3200" dirty="0" err="1" smtClean="0"/>
              <a:t>defined</a:t>
            </a:r>
            <a:r>
              <a:rPr lang="cs-CZ" sz="3200" dirty="0" smtClean="0"/>
              <a:t> as </a:t>
            </a:r>
            <a:r>
              <a:rPr lang="cs-CZ" sz="3200" dirty="0" err="1" smtClean="0"/>
              <a:t>views</a:t>
            </a:r>
            <a:r>
              <a:rPr lang="cs-CZ" sz="3200" dirty="0" smtClean="0"/>
              <a:t>, </a:t>
            </a:r>
            <a:r>
              <a:rPr lang="cs-CZ" sz="3200" dirty="0" err="1" smtClean="0"/>
              <a:t>practices</a:t>
            </a:r>
            <a:r>
              <a:rPr lang="cs-CZ" sz="3200" dirty="0" smtClean="0"/>
              <a:t> and </a:t>
            </a:r>
            <a:r>
              <a:rPr lang="cs-CZ" sz="3200" dirty="0" err="1" smtClean="0"/>
              <a:t>actions</a:t>
            </a:r>
            <a:r>
              <a:rPr lang="cs-CZ" sz="3200" dirty="0" smtClean="0"/>
              <a:t> </a:t>
            </a:r>
            <a:r>
              <a:rPr lang="cs-CZ" sz="3200" dirty="0" err="1" smtClean="0"/>
              <a:t>reflecting</a:t>
            </a:r>
            <a:r>
              <a:rPr lang="cs-CZ" sz="3200" dirty="0" smtClean="0"/>
              <a:t> </a:t>
            </a:r>
            <a:r>
              <a:rPr lang="cs-CZ" sz="3200" dirty="0" err="1" smtClean="0"/>
              <a:t>the</a:t>
            </a:r>
            <a:r>
              <a:rPr lang="cs-CZ" sz="3200" dirty="0" smtClean="0"/>
              <a:t> </a:t>
            </a:r>
            <a:r>
              <a:rPr lang="cs-CZ" sz="3200" dirty="0" err="1" smtClean="0"/>
              <a:t>belief</a:t>
            </a:r>
            <a:r>
              <a:rPr lang="cs-CZ" sz="3200" dirty="0" smtClean="0"/>
              <a:t> </a:t>
            </a:r>
            <a:r>
              <a:rPr lang="cs-CZ" sz="3200" dirty="0" err="1" smtClean="0"/>
              <a:t>that</a:t>
            </a:r>
            <a:r>
              <a:rPr lang="cs-CZ" sz="3200" dirty="0" smtClean="0"/>
              <a:t> humanity </a:t>
            </a:r>
            <a:r>
              <a:rPr lang="cs-CZ" sz="3200" dirty="0" err="1" smtClean="0"/>
              <a:t>is</a:t>
            </a:r>
            <a:r>
              <a:rPr lang="cs-CZ" sz="3200" dirty="0" smtClean="0"/>
              <a:t> </a:t>
            </a:r>
            <a:r>
              <a:rPr lang="cs-CZ" sz="3200" dirty="0" err="1" smtClean="0"/>
              <a:t>divided</a:t>
            </a:r>
            <a:r>
              <a:rPr lang="cs-CZ" sz="3200" dirty="0" smtClean="0"/>
              <a:t> </a:t>
            </a:r>
            <a:r>
              <a:rPr lang="cs-CZ" sz="3200" dirty="0" err="1" smtClean="0"/>
              <a:t>into</a:t>
            </a:r>
            <a:r>
              <a:rPr lang="cs-CZ" sz="3200" dirty="0" smtClean="0"/>
              <a:t> </a:t>
            </a:r>
            <a:r>
              <a:rPr lang="cs-CZ" sz="3200" dirty="0" err="1" smtClean="0"/>
              <a:t>distinct</a:t>
            </a:r>
            <a:r>
              <a:rPr lang="cs-CZ" sz="3200" dirty="0" smtClean="0"/>
              <a:t> </a:t>
            </a:r>
            <a:r>
              <a:rPr lang="cs-CZ" sz="3200" dirty="0" err="1" smtClean="0"/>
              <a:t>biological</a:t>
            </a:r>
            <a:r>
              <a:rPr lang="cs-CZ" sz="3200" dirty="0" smtClean="0"/>
              <a:t> </a:t>
            </a:r>
            <a:r>
              <a:rPr lang="cs-CZ" sz="3200" dirty="0" err="1" smtClean="0"/>
              <a:t>groups</a:t>
            </a:r>
            <a:r>
              <a:rPr lang="cs-CZ" sz="3200" dirty="0" smtClean="0"/>
              <a:t> </a:t>
            </a:r>
            <a:r>
              <a:rPr lang="cs-CZ" sz="3200" dirty="0" err="1" smtClean="0"/>
              <a:t>called</a:t>
            </a:r>
            <a:r>
              <a:rPr lang="cs-CZ" sz="3200" dirty="0" smtClean="0"/>
              <a:t> </a:t>
            </a:r>
            <a:r>
              <a:rPr lang="cs-CZ" sz="3200" dirty="0" err="1" smtClean="0"/>
              <a:t>races</a:t>
            </a:r>
            <a:r>
              <a:rPr lang="cs-CZ" sz="3200" dirty="0" smtClean="0"/>
              <a:t> </a:t>
            </a: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15122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600200"/>
          </a:xfrm>
        </p:spPr>
        <p:txBody>
          <a:bodyPr/>
          <a:lstStyle/>
          <a:p>
            <a:r>
              <a:rPr lang="cs-CZ" sz="3600" dirty="0" err="1" smtClean="0"/>
              <a:t>African</a:t>
            </a:r>
            <a:r>
              <a:rPr lang="cs-CZ" sz="3600" dirty="0" smtClean="0"/>
              <a:t>-</a:t>
            </a:r>
            <a:r>
              <a:rPr lang="cs-CZ" sz="3600" dirty="0" err="1" smtClean="0"/>
              <a:t>American</a:t>
            </a:r>
            <a:r>
              <a:rPr lang="cs-CZ" sz="3600" dirty="0" smtClean="0"/>
              <a:t> civil </a:t>
            </a:r>
            <a:r>
              <a:rPr lang="cs-CZ" sz="3600" dirty="0" err="1" smtClean="0"/>
              <a:t>rights</a:t>
            </a:r>
            <a:r>
              <a:rPr lang="cs-CZ" sz="3600" dirty="0" smtClean="0"/>
              <a:t> </a:t>
            </a:r>
            <a:r>
              <a:rPr lang="cs-CZ" sz="3600" dirty="0" err="1" smtClean="0"/>
              <a:t>movement</a:t>
            </a:r>
            <a:r>
              <a:rPr lang="cs-CZ" sz="3600" dirty="0" smtClean="0"/>
              <a:t/>
            </a:r>
            <a:br>
              <a:rPr lang="cs-CZ" sz="3600" dirty="0" smtClean="0"/>
            </a:b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777283"/>
          </a:xfrm>
        </p:spPr>
        <p:txBody>
          <a:bodyPr/>
          <a:lstStyle/>
          <a:p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United </a:t>
            </a:r>
            <a:r>
              <a:rPr lang="cs-CZ" dirty="0" err="1" smtClean="0"/>
              <a:t>States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 </a:t>
            </a:r>
            <a:r>
              <a:rPr lang="cs-CZ" dirty="0" err="1" smtClean="0"/>
              <a:t>discrimination</a:t>
            </a:r>
            <a:r>
              <a:rPr lang="cs-CZ" dirty="0" smtClean="0"/>
              <a:t> </a:t>
            </a:r>
            <a:r>
              <a:rPr lang="cs-CZ" dirty="0" err="1" smtClean="0"/>
              <a:t>againts</a:t>
            </a:r>
            <a:r>
              <a:rPr lang="cs-CZ" dirty="0" smtClean="0"/>
              <a:t> </a:t>
            </a:r>
            <a:r>
              <a:rPr lang="cs-CZ" dirty="0" err="1" smtClean="0"/>
              <a:t>black</a:t>
            </a:r>
            <a:r>
              <a:rPr lang="cs-CZ" dirty="0" smtClean="0"/>
              <a:t> </a:t>
            </a:r>
            <a:r>
              <a:rPr lang="cs-CZ" dirty="0" err="1" smtClean="0"/>
              <a:t>Americans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Restoring</a:t>
            </a:r>
            <a:r>
              <a:rPr lang="cs-CZ" dirty="0" smtClean="0"/>
              <a:t> </a:t>
            </a:r>
            <a:r>
              <a:rPr lang="cs-CZ" dirty="0" err="1" smtClean="0"/>
              <a:t>votes</a:t>
            </a:r>
            <a:r>
              <a:rPr lang="cs-CZ" dirty="0" smtClean="0"/>
              <a:t> to </a:t>
            </a:r>
            <a:r>
              <a:rPr lang="cs-CZ" dirty="0" err="1" smtClean="0"/>
              <a:t>them</a:t>
            </a:r>
            <a:r>
              <a:rPr lang="cs-CZ" dirty="0" smtClean="0"/>
              <a:t> </a:t>
            </a:r>
          </a:p>
          <a:p>
            <a:r>
              <a:rPr lang="cs-CZ" dirty="0" smtClean="0"/>
              <a:t>1950´s </a:t>
            </a:r>
            <a:r>
              <a:rPr lang="cs-CZ" dirty="0" err="1" smtClean="0"/>
              <a:t>African</a:t>
            </a:r>
            <a:r>
              <a:rPr lang="cs-CZ" dirty="0" smtClean="0"/>
              <a:t>-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demanding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 </a:t>
            </a:r>
            <a:r>
              <a:rPr lang="cs-CZ" dirty="0" err="1" smtClean="0"/>
              <a:t>rights</a:t>
            </a:r>
            <a:endParaRPr lang="cs-CZ" dirty="0" smtClean="0"/>
          </a:p>
          <a:p>
            <a:r>
              <a:rPr lang="cs-CZ" dirty="0" err="1" smtClean="0"/>
              <a:t>Nonviolent</a:t>
            </a:r>
            <a:r>
              <a:rPr lang="cs-CZ" dirty="0" smtClean="0"/>
              <a:t> protest </a:t>
            </a:r>
            <a:r>
              <a:rPr lang="cs-CZ" dirty="0" err="1" smtClean="0"/>
              <a:t>movement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 descr="intr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124680"/>
            <a:ext cx="3384376" cy="25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04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Martin Luther King, Jr.</a:t>
            </a:r>
            <a:r>
              <a:rPr lang="en-US" dirty="0" smtClean="0"/>
              <a:t> </a:t>
            </a:r>
            <a:endParaRPr lang="cs-CZ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en-US" sz="2000" dirty="0" smtClean="0"/>
              <a:t>activist</a:t>
            </a:r>
            <a:r>
              <a:rPr lang="en-US" sz="2000" dirty="0" smtClean="0"/>
              <a:t>, and prominent leader in </a:t>
            </a:r>
            <a:r>
              <a:rPr lang="en-US" sz="2000" dirty="0" smtClean="0"/>
              <a:t>the</a:t>
            </a: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 </a:t>
            </a:r>
            <a:r>
              <a:rPr lang="cs-CZ" sz="2000" dirty="0" smtClean="0"/>
              <a:t>    </a:t>
            </a:r>
            <a:r>
              <a:rPr lang="en-US" sz="2000" dirty="0" smtClean="0"/>
              <a:t>African-American </a:t>
            </a:r>
            <a:r>
              <a:rPr lang="en-US" sz="2000" dirty="0" smtClean="0"/>
              <a:t>Civil Rights </a:t>
            </a:r>
            <a:r>
              <a:rPr lang="en-US" sz="2000" dirty="0" smtClean="0"/>
              <a:t>Movement</a:t>
            </a:r>
            <a:endParaRPr lang="cs-CZ" sz="2000" dirty="0" smtClean="0"/>
          </a:p>
          <a:p>
            <a:r>
              <a:rPr lang="en-US" sz="2000" dirty="0" smtClean="0"/>
              <a:t> He is best known </a:t>
            </a:r>
            <a:r>
              <a:rPr lang="en-US" sz="2000" dirty="0" smtClean="0"/>
              <a:t>for using nonviolent</a:t>
            </a:r>
            <a:r>
              <a:rPr lang="cs-CZ" sz="2000" dirty="0" smtClean="0"/>
              <a:t> PROTESTS</a:t>
            </a:r>
          </a:p>
          <a:p>
            <a:r>
              <a:rPr lang="en-US" sz="2000" dirty="0" smtClean="0"/>
              <a:t>  </a:t>
            </a:r>
            <a:r>
              <a:rPr lang="en-US" sz="2000" dirty="0" smtClean="0"/>
              <a:t>King </a:t>
            </a:r>
            <a:r>
              <a:rPr lang="en-US" sz="2000" dirty="0" smtClean="0"/>
              <a:t>has become a national icon in the history of modern American </a:t>
            </a:r>
            <a:r>
              <a:rPr lang="en-US" sz="2000" dirty="0" smtClean="0"/>
              <a:t>liberalism</a:t>
            </a:r>
            <a:endParaRPr lang="en-US" sz="2000" dirty="0" smtClean="0"/>
          </a:p>
          <a:p>
            <a:r>
              <a:rPr lang="en-US" sz="2000" dirty="0" smtClean="0"/>
              <a:t>He </a:t>
            </a:r>
            <a:r>
              <a:rPr lang="en-US" sz="2000" dirty="0" smtClean="0"/>
              <a:t>led the 1955 Montgomery Bus Boycott and helped found the Southern Christian Leadership Conference (SCLC) in </a:t>
            </a:r>
            <a:r>
              <a:rPr lang="en-US" sz="2000" dirty="0" smtClean="0"/>
              <a:t>1957</a:t>
            </a:r>
            <a:endParaRPr lang="cs-CZ" sz="2000" dirty="0" smtClean="0"/>
          </a:p>
          <a:p>
            <a:r>
              <a:rPr lang="en-US" sz="2000" dirty="0" smtClean="0"/>
              <a:t>King's </a:t>
            </a:r>
            <a:r>
              <a:rPr lang="en-US" sz="2000" dirty="0" smtClean="0"/>
              <a:t>efforts led to the </a:t>
            </a:r>
            <a:r>
              <a:rPr lang="en-US" sz="2000" dirty="0" smtClean="0"/>
              <a:t>1963</a:t>
            </a:r>
            <a:r>
              <a:rPr lang="cs-CZ" sz="2000" dirty="0" smtClean="0"/>
              <a:t> </a:t>
            </a:r>
            <a:r>
              <a:rPr lang="en-US" sz="2000" dirty="0" smtClean="0"/>
              <a:t>March </a:t>
            </a:r>
            <a:r>
              <a:rPr lang="en-US" sz="2000" dirty="0" smtClean="0"/>
              <a:t>on </a:t>
            </a:r>
            <a:r>
              <a:rPr lang="en-US" sz="2000" dirty="0" smtClean="0"/>
              <a:t>Washington </a:t>
            </a:r>
            <a:r>
              <a:rPr lang="en-US" sz="2000" dirty="0" smtClean="0"/>
              <a:t>where King delivered his "I Have a Dream" </a:t>
            </a:r>
            <a:r>
              <a:rPr lang="en-US" sz="2000" dirty="0" smtClean="0"/>
              <a:t>speech</a:t>
            </a:r>
            <a:endParaRPr lang="cs-CZ" sz="2000" dirty="0" smtClean="0"/>
          </a:p>
          <a:p>
            <a:r>
              <a:rPr lang="en-US" sz="2000" dirty="0" smtClean="0"/>
              <a:t>On </a:t>
            </a:r>
            <a:r>
              <a:rPr lang="en-US" sz="2000" dirty="0" smtClean="0"/>
              <a:t>October 14 1964, King received the Nobel Peace Prize for combating racial inequality through </a:t>
            </a:r>
            <a:r>
              <a:rPr lang="en-US" sz="2000" dirty="0" smtClean="0"/>
              <a:t>nonviolence</a:t>
            </a:r>
            <a:endParaRPr lang="cs-CZ" sz="2000" dirty="0" smtClean="0"/>
          </a:p>
          <a:p>
            <a:endParaRPr lang="en-US" dirty="0" smtClean="0"/>
          </a:p>
          <a:p>
            <a:endParaRPr lang="cs-CZ" dirty="0"/>
          </a:p>
        </p:txBody>
      </p:sp>
      <p:pic>
        <p:nvPicPr>
          <p:cNvPr id="4" name="Obrázek 3" descr="Martin-Luther-King-Jr-9365086-1-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2336676" cy="23366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aspect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II. , </a:t>
            </a:r>
            <a:r>
              <a:rPr lang="cs-CZ" dirty="0" err="1" smtClean="0"/>
              <a:t>againts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r>
              <a:rPr lang="cs-CZ" dirty="0" smtClean="0"/>
              <a:t> and </a:t>
            </a:r>
            <a:r>
              <a:rPr lang="cs-CZ" dirty="0" err="1" smtClean="0"/>
              <a:t>Slavs</a:t>
            </a:r>
            <a:endParaRPr lang="cs-CZ" dirty="0" smtClean="0"/>
          </a:p>
          <a:p>
            <a:r>
              <a:rPr lang="cs-CZ" dirty="0" smtClean="0"/>
              <a:t>Adolf Hitler </a:t>
            </a:r>
            <a:r>
              <a:rPr lang="cs-CZ" dirty="0" err="1" smtClean="0"/>
              <a:t>wanted</a:t>
            </a:r>
            <a:r>
              <a:rPr lang="cs-CZ" dirty="0" smtClean="0"/>
              <a:t> </a:t>
            </a:r>
            <a:r>
              <a:rPr lang="cs-CZ" dirty="0" err="1" smtClean="0"/>
              <a:t>purge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/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r>
              <a:rPr lang="cs-CZ" dirty="0" smtClean="0"/>
              <a:t>,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HOLOCAUST</a:t>
            </a:r>
          </a:p>
          <a:p>
            <a:r>
              <a:rPr lang="cs-CZ" dirty="0" err="1" smtClean="0"/>
              <a:t>Pure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race</a:t>
            </a:r>
            <a:r>
              <a:rPr lang="cs-CZ" dirty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Aryan</a:t>
            </a:r>
            <a:r>
              <a:rPr lang="cs-CZ" dirty="0" smtClean="0"/>
              <a:t> </a:t>
            </a:r>
            <a:r>
              <a:rPr lang="cs-CZ" dirty="0" err="1" smtClean="0"/>
              <a:t>race</a:t>
            </a:r>
            <a:endParaRPr lang="cs-CZ" dirty="0" smtClean="0"/>
          </a:p>
          <a:p>
            <a:r>
              <a:rPr lang="cs-CZ" dirty="0" smtClean="0"/>
              <a:t>6 </a:t>
            </a:r>
            <a:r>
              <a:rPr lang="cs-CZ" dirty="0" err="1" smtClean="0"/>
              <a:t>millions</a:t>
            </a:r>
            <a:r>
              <a:rPr lang="cs-CZ" dirty="0" smtClean="0"/>
              <a:t> </a:t>
            </a:r>
            <a:r>
              <a:rPr lang="cs-CZ" dirty="0" err="1" smtClean="0"/>
              <a:t>Jews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pic>
        <p:nvPicPr>
          <p:cNvPr id="4" name="Obrázek 3" descr="lebensborn-1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365104"/>
            <a:ext cx="3000375" cy="2114550"/>
          </a:xfrm>
          <a:prstGeom prst="rect">
            <a:avLst/>
          </a:prstGeom>
        </p:spPr>
      </p:pic>
      <p:pic>
        <p:nvPicPr>
          <p:cNvPr id="5" name="Obrázek 4" descr="ushmm6693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365104"/>
            <a:ext cx="30480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50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Stereotypes</a:t>
            </a:r>
            <a:r>
              <a:rPr lang="cs-CZ" dirty="0" smtClean="0"/>
              <a:t> </a:t>
            </a:r>
            <a:endParaRPr lang="en-GB" dirty="0"/>
          </a:p>
        </p:txBody>
      </p:sp>
      <p:pic>
        <p:nvPicPr>
          <p:cNvPr id="5" name="Zástupný symbol pro obsah 4" descr="common-national-stereotyp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916832"/>
            <a:ext cx="4706486" cy="4248472"/>
          </a:xfrm>
        </p:spPr>
      </p:pic>
      <p:sp>
        <p:nvSpPr>
          <p:cNvPr id="6" name="TextovéPole 5"/>
          <p:cNvSpPr txBox="1"/>
          <p:nvPr/>
        </p:nvSpPr>
        <p:spPr>
          <a:xfrm>
            <a:off x="395536" y="2132857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Heaven is where the cooks are French, the police are British, the mechanics are German, the lovers are Italian and everything is organized by the Swiss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89021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340</TotalTime>
  <Words>524</Words>
  <Application>Microsoft Office PowerPoint</Application>
  <PresentationFormat>Předvádění na obrazovce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Exekutivní</vt:lpstr>
      <vt:lpstr>Multinational society </vt:lpstr>
      <vt:lpstr>Multinational society</vt:lpstr>
      <vt:lpstr>Advantages </vt:lpstr>
      <vt:lpstr>Disadvantages</vt:lpstr>
      <vt:lpstr>RACISM</vt:lpstr>
      <vt:lpstr>African-American civil rights movement </vt:lpstr>
      <vt:lpstr>Snímek 7</vt:lpstr>
      <vt:lpstr>World war II</vt:lpstr>
      <vt:lpstr>National Stereotypes </vt:lpstr>
      <vt:lpstr>Definition </vt:lpstr>
      <vt:lpstr>Czechs</vt:lpstr>
      <vt:lpstr>British </vt:lpstr>
      <vt:lpstr>French </vt:lpstr>
      <vt:lpstr>The Italians</vt:lpstr>
    </vt:vector>
  </TitlesOfParts>
  <Company>Gymnazium, Praha 4, Postupicka 3150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Kremlová, Štěpánka</dc:creator>
  <cp:lastModifiedBy>Eliška</cp:lastModifiedBy>
  <cp:revision>32</cp:revision>
  <dcterms:created xsi:type="dcterms:W3CDTF">2012-12-03T12:53:06Z</dcterms:created>
  <dcterms:modified xsi:type="dcterms:W3CDTF">2012-12-04T20:00:30Z</dcterms:modified>
</cp:coreProperties>
</file>