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7" r:id="rId11"/>
    <p:sldId id="265" r:id="rId12"/>
    <p:sldId id="266" r:id="rId13"/>
    <p:sldId id="268" r:id="rId14"/>
    <p:sldId id="269"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82" autoAdjust="0"/>
  </p:normalViewPr>
  <p:slideViewPr>
    <p:cSldViewPr>
      <p:cViewPr>
        <p:scale>
          <a:sx n="80" d="100"/>
          <a:sy n="80" d="100"/>
        </p:scale>
        <p:origin x="-72"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E2320-DD78-4E2F-A281-0E6EC1280280}" type="datetimeFigureOut">
              <a:rPr lang="cs-CZ" smtClean="0"/>
              <a:t>22.2.2013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00FDD2-D7F2-4113-BE64-B42DF27A1D12}" type="slidenum">
              <a:rPr lang="cs-CZ" smtClean="0"/>
              <a:t>‹#›</a:t>
            </a:fld>
            <a:endParaRPr lang="cs-CZ"/>
          </a:p>
        </p:txBody>
      </p:sp>
    </p:spTree>
    <p:extLst>
      <p:ext uri="{BB962C8B-B14F-4D97-AF65-F5344CB8AC3E}">
        <p14:creationId xmlns:p14="http://schemas.microsoft.com/office/powerpoint/2010/main" val="330628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Crime is something that has always been there and it also always will be. We cannot eliminate it completely or stop people committing crimes, because it’s impossible. The only thing we can do is to stop it from increasing by any kind on </a:t>
            </a:r>
            <a:r>
              <a:rPr lang="en-GB" sz="1200" u="sng" kern="1200" dirty="0" smtClean="0">
                <a:solidFill>
                  <a:schemeClr val="tx1"/>
                </a:solidFill>
                <a:effectLst/>
                <a:latin typeface="+mn-lt"/>
                <a:ea typeface="+mn-ea"/>
                <a:cs typeface="+mn-cs"/>
              </a:rPr>
              <a:t>prevention</a:t>
            </a:r>
            <a:r>
              <a:rPr lang="en-GB" sz="1200" kern="1200" dirty="0" smtClean="0">
                <a:solidFill>
                  <a:schemeClr val="tx1"/>
                </a:solidFill>
                <a:effectLst/>
                <a:latin typeface="+mn-lt"/>
                <a:ea typeface="+mn-ea"/>
                <a:cs typeface="+mn-cs"/>
              </a:rPr>
              <a:t>  - that means, for example, the education of young people or more strict punishments.</a:t>
            </a:r>
            <a:endParaRPr lang="cs-C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 main reasons for breaking the law are lack of money, problems in school, at work or family problems , mental issues, envy, drugs and alcohol and also “bad” friends. Sometime it’s really hard to find a way from this vicious circle of falling from one trouble right into another...</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000FDD2-D7F2-4113-BE64-B42DF27A1D12}" type="slidenum">
              <a:rPr lang="cs-CZ" smtClean="0"/>
              <a:t>5</a:t>
            </a:fld>
            <a:endParaRPr lang="cs-CZ"/>
          </a:p>
        </p:txBody>
      </p:sp>
    </p:spTree>
    <p:extLst>
      <p:ext uri="{BB962C8B-B14F-4D97-AF65-F5344CB8AC3E}">
        <p14:creationId xmlns:p14="http://schemas.microsoft.com/office/powerpoint/2010/main" val="400225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a:t>
            </a:r>
            <a:r>
              <a:rPr lang="cs-CZ" dirty="0" err="1" smtClean="0"/>
              <a:t>Indictable</a:t>
            </a:r>
            <a:r>
              <a:rPr lang="cs-CZ" baseline="0" dirty="0" smtClean="0"/>
              <a:t> </a:t>
            </a:r>
            <a:r>
              <a:rPr lang="cs-CZ" baseline="0" dirty="0" err="1" smtClean="0"/>
              <a:t>offences</a:t>
            </a:r>
            <a:r>
              <a:rPr lang="cs-CZ" baseline="0" dirty="0" smtClean="0"/>
              <a:t> – most </a:t>
            </a:r>
            <a:r>
              <a:rPr lang="cs-CZ" baseline="0" dirty="0" err="1" smtClean="0"/>
              <a:t>of</a:t>
            </a:r>
            <a:r>
              <a:rPr lang="cs-CZ" baseline="0" dirty="0" smtClean="0"/>
              <a:t> </a:t>
            </a:r>
            <a:r>
              <a:rPr lang="cs-CZ" baseline="0" dirty="0" err="1" smtClean="0"/>
              <a:t>them</a:t>
            </a:r>
            <a:r>
              <a:rPr lang="cs-CZ" baseline="0" dirty="0" smtClean="0"/>
              <a:t> </a:t>
            </a:r>
            <a:r>
              <a:rPr lang="cs-CZ" baseline="0" dirty="0" err="1" smtClean="0"/>
              <a:t>have</a:t>
            </a:r>
            <a:r>
              <a:rPr lang="cs-CZ" baseline="0" dirty="0" smtClean="0"/>
              <a:t> </a:t>
            </a:r>
            <a:r>
              <a:rPr lang="cs-CZ" baseline="0" dirty="0" err="1" smtClean="0"/>
              <a:t>been</a:t>
            </a:r>
            <a:r>
              <a:rPr lang="cs-CZ" baseline="0" dirty="0" smtClean="0"/>
              <a:t> long </a:t>
            </a:r>
            <a:r>
              <a:rPr lang="cs-CZ" baseline="0" dirty="0" err="1" smtClean="0"/>
              <a:t>forbidden</a:t>
            </a:r>
            <a:r>
              <a:rPr lang="cs-CZ" baseline="0" dirty="0" smtClean="0"/>
              <a:t> by </a:t>
            </a:r>
            <a:r>
              <a:rPr lang="cs-CZ" baseline="0" dirty="0" err="1" smtClean="0"/>
              <a:t>criminal</a:t>
            </a:r>
            <a:r>
              <a:rPr lang="cs-CZ" baseline="0" dirty="0" smtClean="0"/>
              <a:t> </a:t>
            </a:r>
            <a:r>
              <a:rPr lang="cs-CZ" baseline="0" dirty="0" err="1" smtClean="0"/>
              <a:t>law</a:t>
            </a:r>
            <a:r>
              <a:rPr lang="cs-CZ" baseline="0" dirty="0" smtClean="0"/>
              <a:t> and </a:t>
            </a:r>
            <a:r>
              <a:rPr lang="cs-CZ" baseline="0" dirty="0" err="1" smtClean="0"/>
              <a:t>religious</a:t>
            </a:r>
            <a:r>
              <a:rPr lang="cs-CZ" baseline="0" dirty="0" smtClean="0"/>
              <a:t> </a:t>
            </a:r>
            <a:r>
              <a:rPr lang="cs-CZ" baseline="0" dirty="0" err="1" smtClean="0"/>
              <a:t>law</a:t>
            </a:r>
            <a:r>
              <a:rPr lang="cs-CZ" baseline="0" dirty="0" smtClean="0"/>
              <a:t> </a:t>
            </a:r>
            <a:r>
              <a:rPr lang="cs-CZ" baseline="0" dirty="0" err="1" smtClean="0"/>
              <a:t>before</a:t>
            </a:r>
            <a:r>
              <a:rPr lang="cs-CZ" baseline="0" dirty="0" smtClean="0"/>
              <a:t> </a:t>
            </a:r>
            <a:r>
              <a:rPr lang="cs-CZ" baseline="0" dirty="0" err="1" smtClean="0"/>
              <a:t>that</a:t>
            </a:r>
            <a:r>
              <a:rPr lang="cs-CZ" baseline="0" dirty="0" smtClean="0"/>
              <a:t>, and </a:t>
            </a:r>
            <a:r>
              <a:rPr lang="cs-CZ" baseline="0" dirty="0" err="1" smtClean="0"/>
              <a:t>they</a:t>
            </a:r>
            <a:r>
              <a:rPr lang="cs-CZ" baseline="0" dirty="0" smtClean="0"/>
              <a:t> </a:t>
            </a:r>
            <a:r>
              <a:rPr lang="cs-CZ" baseline="0" dirty="0" err="1" smtClean="0"/>
              <a:t>usually</a:t>
            </a:r>
            <a:r>
              <a:rPr lang="cs-CZ" baseline="0" dirty="0" smtClean="0"/>
              <a:t> </a:t>
            </a:r>
            <a:r>
              <a:rPr lang="cs-CZ" baseline="0" dirty="0" err="1" smtClean="0"/>
              <a:t>involve</a:t>
            </a:r>
            <a:r>
              <a:rPr lang="cs-CZ" baseline="0" dirty="0" smtClean="0"/>
              <a:t> severe </a:t>
            </a:r>
            <a:r>
              <a:rPr lang="cs-CZ" baseline="0" dirty="0" err="1" smtClean="0"/>
              <a:t>punishments</a:t>
            </a:r>
            <a:r>
              <a:rPr lang="cs-CZ" baseline="0" dirty="0" smtClean="0"/>
              <a:t>.</a:t>
            </a:r>
          </a:p>
          <a:p>
            <a:r>
              <a:rPr lang="cs-CZ" dirty="0" smtClean="0"/>
              <a:t>- </a:t>
            </a:r>
            <a:r>
              <a:rPr lang="cs-CZ" dirty="0" err="1" smtClean="0"/>
              <a:t>Statutory</a:t>
            </a:r>
            <a:r>
              <a:rPr lang="cs-CZ" baseline="0" dirty="0" smtClean="0"/>
              <a:t> </a:t>
            </a:r>
            <a:r>
              <a:rPr lang="cs-CZ" baseline="0" dirty="0" err="1" smtClean="0"/>
              <a:t>offences</a:t>
            </a:r>
            <a:r>
              <a:rPr lang="cs-CZ" baseline="0" dirty="0" smtClean="0"/>
              <a:t> – </a:t>
            </a:r>
            <a:r>
              <a:rPr lang="cs-CZ" baseline="0" dirty="0" err="1" smtClean="0"/>
              <a:t>generally</a:t>
            </a:r>
            <a:r>
              <a:rPr lang="cs-CZ" baseline="0" dirty="0" smtClean="0"/>
              <a:t> </a:t>
            </a:r>
            <a:r>
              <a:rPr lang="cs-CZ" baseline="0" dirty="0" err="1" smtClean="0"/>
              <a:t>punished</a:t>
            </a:r>
            <a:r>
              <a:rPr lang="cs-CZ" baseline="0" dirty="0" smtClean="0"/>
              <a:t> by fines </a:t>
            </a:r>
            <a:r>
              <a:rPr lang="cs-CZ" baseline="0" dirty="0" err="1" smtClean="0"/>
              <a:t>or</a:t>
            </a:r>
            <a:r>
              <a:rPr lang="cs-CZ" baseline="0" dirty="0" smtClean="0"/>
              <a:t> </a:t>
            </a:r>
            <a:r>
              <a:rPr lang="cs-CZ" baseline="0" dirty="0" err="1" smtClean="0"/>
              <a:t>court</a:t>
            </a:r>
            <a:r>
              <a:rPr lang="cs-CZ" baseline="0" dirty="0" smtClean="0"/>
              <a:t> </a:t>
            </a:r>
            <a:r>
              <a:rPr lang="cs-CZ" baseline="0" dirty="0" err="1" smtClean="0"/>
              <a:t>orders</a:t>
            </a:r>
            <a:endParaRPr lang="cs-CZ" dirty="0"/>
          </a:p>
        </p:txBody>
      </p:sp>
      <p:sp>
        <p:nvSpPr>
          <p:cNvPr id="4" name="Zástupný symbol pro číslo snímku 3"/>
          <p:cNvSpPr>
            <a:spLocks noGrp="1"/>
          </p:cNvSpPr>
          <p:nvPr>
            <p:ph type="sldNum" sz="quarter" idx="10"/>
          </p:nvPr>
        </p:nvSpPr>
        <p:spPr/>
        <p:txBody>
          <a:bodyPr/>
          <a:lstStyle/>
          <a:p>
            <a:fld id="{B000FDD2-D7F2-4113-BE64-B42DF27A1D12}" type="slidenum">
              <a:rPr lang="cs-CZ" smtClean="0"/>
              <a:t>7</a:t>
            </a:fld>
            <a:endParaRPr lang="cs-CZ"/>
          </a:p>
        </p:txBody>
      </p:sp>
    </p:spTree>
    <p:extLst>
      <p:ext uri="{BB962C8B-B14F-4D97-AF65-F5344CB8AC3E}">
        <p14:creationId xmlns:p14="http://schemas.microsoft.com/office/powerpoint/2010/main" val="356394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When somebody commits a crime and the police will get the announcement, they will come to start an </a:t>
            </a:r>
            <a:r>
              <a:rPr lang="en-GB" sz="1200" u="sng" kern="1200" dirty="0" smtClean="0">
                <a:solidFill>
                  <a:schemeClr val="tx1"/>
                </a:solidFill>
                <a:effectLst/>
                <a:latin typeface="+mn-lt"/>
                <a:ea typeface="+mn-ea"/>
                <a:cs typeface="+mn-cs"/>
              </a:rPr>
              <a:t>investigation</a:t>
            </a:r>
            <a:r>
              <a:rPr lang="en-GB" sz="1200" kern="1200" dirty="0" smtClean="0">
                <a:solidFill>
                  <a:schemeClr val="tx1"/>
                </a:solidFill>
                <a:effectLst/>
                <a:latin typeface="+mn-lt"/>
                <a:ea typeface="+mn-ea"/>
                <a:cs typeface="+mn-cs"/>
              </a:rPr>
              <a:t>. They </a:t>
            </a:r>
            <a:r>
              <a:rPr lang="en-GB" sz="1200" u="sng" kern="1200" dirty="0" smtClean="0">
                <a:solidFill>
                  <a:schemeClr val="tx1"/>
                </a:solidFill>
                <a:effectLst/>
                <a:latin typeface="+mn-lt"/>
                <a:ea typeface="+mn-ea"/>
                <a:cs typeface="+mn-cs"/>
              </a:rPr>
              <a:t>search for the evidences</a:t>
            </a:r>
            <a:r>
              <a:rPr lang="en-GB" sz="1200" kern="1200" dirty="0" smtClean="0">
                <a:solidFill>
                  <a:schemeClr val="tx1"/>
                </a:solidFill>
                <a:effectLst/>
                <a:latin typeface="+mn-lt"/>
                <a:ea typeface="+mn-ea"/>
                <a:cs typeface="+mn-cs"/>
              </a:rPr>
              <a:t> as </a:t>
            </a:r>
            <a:r>
              <a:rPr lang="en-GB" sz="1200" u="sng" kern="1200" dirty="0" smtClean="0">
                <a:solidFill>
                  <a:schemeClr val="tx1"/>
                </a:solidFill>
                <a:effectLst/>
                <a:latin typeface="+mn-lt"/>
                <a:ea typeface="+mn-ea"/>
                <a:cs typeface="+mn-cs"/>
              </a:rPr>
              <a:t>fingerprints</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blood or DNA samples</a:t>
            </a:r>
            <a:r>
              <a:rPr lang="en-GB" sz="1200" kern="1200" dirty="0" smtClean="0">
                <a:solidFill>
                  <a:schemeClr val="tx1"/>
                </a:solidFill>
                <a:effectLst/>
                <a:latin typeface="+mn-lt"/>
                <a:ea typeface="+mn-ea"/>
                <a:cs typeface="+mn-cs"/>
              </a:rPr>
              <a:t>, weapons, simply for anything that would help them to find the </a:t>
            </a:r>
            <a:r>
              <a:rPr lang="en-GB" sz="1200" u="sng" kern="1200" dirty="0" smtClean="0">
                <a:solidFill>
                  <a:schemeClr val="tx1"/>
                </a:solidFill>
                <a:effectLst/>
                <a:latin typeface="+mn-lt"/>
                <a:ea typeface="+mn-ea"/>
                <a:cs typeface="+mn-cs"/>
              </a:rPr>
              <a:t>culprit</a:t>
            </a:r>
            <a:r>
              <a:rPr lang="en-GB" sz="1200" kern="1200" dirty="0" smtClean="0">
                <a:solidFill>
                  <a:schemeClr val="tx1"/>
                </a:solidFill>
                <a:effectLst/>
                <a:latin typeface="+mn-lt"/>
                <a:ea typeface="+mn-ea"/>
                <a:cs typeface="+mn-cs"/>
              </a:rPr>
              <a:t>. They also </a:t>
            </a:r>
            <a:r>
              <a:rPr lang="en-GB" sz="1200" u="sng" kern="1200" dirty="0" smtClean="0">
                <a:solidFill>
                  <a:schemeClr val="tx1"/>
                </a:solidFill>
                <a:effectLst/>
                <a:latin typeface="+mn-lt"/>
                <a:ea typeface="+mn-ea"/>
                <a:cs typeface="+mn-cs"/>
              </a:rPr>
              <a:t>question</a:t>
            </a:r>
            <a:r>
              <a:rPr lang="en-GB" sz="1200" kern="1200" dirty="0" smtClean="0">
                <a:solidFill>
                  <a:schemeClr val="tx1"/>
                </a:solidFill>
                <a:effectLst/>
                <a:latin typeface="+mn-lt"/>
                <a:ea typeface="+mn-ea"/>
                <a:cs typeface="+mn-cs"/>
              </a:rPr>
              <a:t> all the </a:t>
            </a:r>
            <a:r>
              <a:rPr lang="en-GB" sz="1200" u="sng" kern="1200" dirty="0" smtClean="0">
                <a:solidFill>
                  <a:schemeClr val="tx1"/>
                </a:solidFill>
                <a:effectLst/>
                <a:latin typeface="+mn-lt"/>
                <a:ea typeface="+mn-ea"/>
                <a:cs typeface="+mn-cs"/>
              </a:rPr>
              <a:t>witnesses</a:t>
            </a:r>
            <a:r>
              <a:rPr lang="en-GB" sz="1200" kern="1200" dirty="0" smtClean="0">
                <a:solidFill>
                  <a:schemeClr val="tx1"/>
                </a:solidFill>
                <a:effectLst/>
                <a:latin typeface="+mn-lt"/>
                <a:ea typeface="+mn-ea"/>
                <a:cs typeface="+mn-cs"/>
              </a:rPr>
              <a:t> and base on their </a:t>
            </a:r>
            <a:r>
              <a:rPr lang="en-GB" sz="1200" u="sng" kern="1200" dirty="0" smtClean="0">
                <a:solidFill>
                  <a:schemeClr val="tx1"/>
                </a:solidFill>
                <a:effectLst/>
                <a:latin typeface="+mn-lt"/>
                <a:ea typeface="+mn-ea"/>
                <a:cs typeface="+mn-cs"/>
              </a:rPr>
              <a:t>statements</a:t>
            </a:r>
            <a:r>
              <a:rPr lang="en-GB" sz="1200" kern="1200" dirty="0" smtClean="0">
                <a:solidFill>
                  <a:schemeClr val="tx1"/>
                </a:solidFill>
                <a:effectLst/>
                <a:latin typeface="+mn-lt"/>
                <a:ea typeface="+mn-ea"/>
                <a:cs typeface="+mn-cs"/>
              </a:rPr>
              <a:t> they catch the criminal or criminals, take them to a </a:t>
            </a:r>
            <a:r>
              <a:rPr lang="en-GB" sz="1200" u="sng" kern="1200" dirty="0" smtClean="0">
                <a:solidFill>
                  <a:schemeClr val="tx1"/>
                </a:solidFill>
                <a:effectLst/>
                <a:latin typeface="+mn-lt"/>
                <a:ea typeface="+mn-ea"/>
                <a:cs typeface="+mn-cs"/>
              </a:rPr>
              <a:t>police station</a:t>
            </a:r>
            <a:r>
              <a:rPr lang="en-GB" sz="1200" kern="1200" dirty="0" smtClean="0">
                <a:solidFill>
                  <a:schemeClr val="tx1"/>
                </a:solidFill>
                <a:effectLst/>
                <a:latin typeface="+mn-lt"/>
                <a:ea typeface="+mn-ea"/>
                <a:cs typeface="+mn-cs"/>
              </a:rPr>
              <a:t>, question them and finally </a:t>
            </a:r>
            <a:r>
              <a:rPr lang="en-GB" sz="1200" u="sng" kern="1200" dirty="0" smtClean="0">
                <a:solidFill>
                  <a:schemeClr val="tx1"/>
                </a:solidFill>
                <a:effectLst/>
                <a:latin typeface="+mn-lt"/>
                <a:ea typeface="+mn-ea"/>
                <a:cs typeface="+mn-cs"/>
              </a:rPr>
              <a:t>charge the offender  with a particular crime</a:t>
            </a:r>
            <a:r>
              <a:rPr lang="en-GB" sz="1200"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After some time, if everything works how it should, the </a:t>
            </a:r>
            <a:r>
              <a:rPr lang="en-GB" sz="1200" u="sng" kern="1200" dirty="0" smtClean="0">
                <a:solidFill>
                  <a:schemeClr val="tx1"/>
                </a:solidFill>
                <a:effectLst/>
                <a:latin typeface="+mn-lt"/>
                <a:ea typeface="+mn-ea"/>
                <a:cs typeface="+mn-cs"/>
              </a:rPr>
              <a:t>trial</a:t>
            </a:r>
            <a:r>
              <a:rPr lang="en-GB" sz="1200" kern="1200" dirty="0" smtClean="0">
                <a:solidFill>
                  <a:schemeClr val="tx1"/>
                </a:solidFill>
                <a:effectLst/>
                <a:latin typeface="+mn-lt"/>
                <a:ea typeface="+mn-ea"/>
                <a:cs typeface="+mn-cs"/>
              </a:rPr>
              <a:t> starts. The accused has to </a:t>
            </a:r>
            <a:r>
              <a:rPr lang="en-GB" sz="1200" u="sng" kern="1200" dirty="0" smtClean="0">
                <a:solidFill>
                  <a:schemeClr val="tx1"/>
                </a:solidFill>
                <a:effectLst/>
                <a:latin typeface="+mn-lt"/>
                <a:ea typeface="+mn-ea"/>
                <a:cs typeface="+mn-cs"/>
              </a:rPr>
              <a:t>appear in court</a:t>
            </a:r>
            <a:r>
              <a:rPr lang="en-GB" sz="1200" kern="1200" dirty="0" smtClean="0">
                <a:solidFill>
                  <a:schemeClr val="tx1"/>
                </a:solidFill>
                <a:effectLst/>
                <a:latin typeface="+mn-lt"/>
                <a:ea typeface="+mn-ea"/>
                <a:cs typeface="+mn-cs"/>
              </a:rPr>
              <a:t> where </a:t>
            </a:r>
            <a:r>
              <a:rPr lang="en-GB" sz="1200" u="sng" kern="1200" dirty="0" smtClean="0">
                <a:solidFill>
                  <a:schemeClr val="tx1"/>
                </a:solidFill>
                <a:effectLst/>
                <a:latin typeface="+mn-lt"/>
                <a:ea typeface="+mn-ea"/>
                <a:cs typeface="+mn-cs"/>
              </a:rPr>
              <a:t>judge</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rPr>
              <a:t>jury</a:t>
            </a:r>
            <a:r>
              <a:rPr lang="en-GB" sz="1200" kern="1200" dirty="0" smtClean="0">
                <a:solidFill>
                  <a:schemeClr val="tx1"/>
                </a:solidFill>
                <a:effectLst/>
                <a:latin typeface="+mn-lt"/>
                <a:ea typeface="+mn-ea"/>
                <a:cs typeface="+mn-cs"/>
              </a:rPr>
              <a:t> will decide (according to the proofs, statements of witnesses and speeches of lawyer and barrister) whether the person is </a:t>
            </a:r>
            <a:r>
              <a:rPr lang="en-GB" sz="1200" u="sng" kern="1200" dirty="0" smtClean="0">
                <a:solidFill>
                  <a:schemeClr val="tx1"/>
                </a:solidFill>
                <a:effectLst/>
                <a:latin typeface="+mn-lt"/>
                <a:ea typeface="+mn-ea"/>
                <a:cs typeface="+mn-cs"/>
              </a:rPr>
              <a:t>innocent</a:t>
            </a:r>
            <a:r>
              <a:rPr lang="en-GB" sz="1200" kern="1200" dirty="0" smtClean="0">
                <a:solidFill>
                  <a:schemeClr val="tx1"/>
                </a:solidFill>
                <a:effectLst/>
                <a:latin typeface="+mn-lt"/>
                <a:ea typeface="+mn-ea"/>
                <a:cs typeface="+mn-cs"/>
              </a:rPr>
              <a:t> – then he or she is </a:t>
            </a:r>
            <a:r>
              <a:rPr lang="en-GB" sz="1200" u="sng" kern="1200" dirty="0" smtClean="0">
                <a:solidFill>
                  <a:schemeClr val="tx1"/>
                </a:solidFill>
                <a:effectLst/>
                <a:latin typeface="+mn-lt"/>
                <a:ea typeface="+mn-ea"/>
                <a:cs typeface="+mn-cs"/>
              </a:rPr>
              <a:t>acquitted</a:t>
            </a:r>
            <a:r>
              <a:rPr lang="en-GB" sz="1200" kern="1200" dirty="0" smtClean="0">
                <a:solidFill>
                  <a:schemeClr val="tx1"/>
                </a:solidFill>
                <a:effectLst/>
                <a:latin typeface="+mn-lt"/>
                <a:ea typeface="+mn-ea"/>
                <a:cs typeface="+mn-cs"/>
              </a:rPr>
              <a:t>, or </a:t>
            </a:r>
            <a:r>
              <a:rPr lang="en-GB" sz="1200" u="sng" kern="1200" dirty="0" smtClean="0">
                <a:solidFill>
                  <a:schemeClr val="tx1"/>
                </a:solidFill>
                <a:effectLst/>
                <a:latin typeface="+mn-lt"/>
                <a:ea typeface="+mn-ea"/>
                <a:cs typeface="+mn-cs"/>
              </a:rPr>
              <a:t>guilty</a:t>
            </a:r>
            <a:r>
              <a:rPr lang="en-GB" sz="1200" kern="1200" dirty="0" smtClean="0">
                <a:solidFill>
                  <a:schemeClr val="tx1"/>
                </a:solidFill>
                <a:effectLst/>
                <a:latin typeface="+mn-lt"/>
                <a:ea typeface="+mn-ea"/>
                <a:cs typeface="+mn-cs"/>
              </a:rPr>
              <a:t>. If the guilty is proved, a particular punishment follows.</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B000FDD2-D7F2-4113-BE64-B42DF27A1D12}" type="slidenum">
              <a:rPr lang="cs-CZ" smtClean="0"/>
              <a:t>12</a:t>
            </a:fld>
            <a:endParaRPr lang="cs-CZ"/>
          </a:p>
        </p:txBody>
      </p:sp>
    </p:spTree>
    <p:extLst>
      <p:ext uri="{BB962C8B-B14F-4D97-AF65-F5344CB8AC3E}">
        <p14:creationId xmlns:p14="http://schemas.microsoft.com/office/powerpoint/2010/main" val="227315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5EC1D4A-A796-47C3-A63E-CE236FB377E2}" type="datetimeFigureOut">
              <a:rPr lang="cs-CZ" smtClean="0"/>
              <a:t>22.2.2013</a:t>
            </a:fld>
            <a:endParaRPr lang="cs-C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57A5DF-1266-40EA-9282-1E66B9DE06C0}" type="slidenum">
              <a:rPr lang="cs-CZ" smtClean="0"/>
              <a:t>‹#›</a:t>
            </a:fld>
            <a:endParaRPr lang="cs-CZ"/>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cs-CZ" smtClean="0"/>
              <a:t>Kliknutím lze upravit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22.2.2013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22.2.2013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22.2.2013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
        <p:nvSpPr>
          <p:cNvPr id="11" name="Title 10"/>
          <p:cNvSpPr>
            <a:spLocks noGrp="1"/>
          </p:cNvSpPr>
          <p:nvPr>
            <p:ph type="title"/>
          </p:nvPr>
        </p:nvSpPr>
        <p:spPr/>
        <p:txBody>
          <a:bodyPr/>
          <a:lstStyle/>
          <a:p>
            <a:r>
              <a:rPr lang="cs-CZ" smtClean="0"/>
              <a:t>Kliknutím lze upravit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22.2.2013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EC1D4A-A796-47C3-A63E-CE236FB377E2}" type="datetimeFigureOut">
              <a:rPr lang="cs-CZ" smtClean="0"/>
              <a:t>22.2.2013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
        <p:nvSpPr>
          <p:cNvPr id="12" name="Title 11"/>
          <p:cNvSpPr>
            <a:spLocks noGrp="1"/>
          </p:cNvSpPr>
          <p:nvPr>
            <p:ph type="title"/>
          </p:nvPr>
        </p:nvSpPr>
        <p:spPr/>
        <p:txBody>
          <a:bodyPr/>
          <a:lstStyle>
            <a:lvl1pPr>
              <a:defRPr>
                <a:solidFill>
                  <a:schemeClr val="tx2"/>
                </a:solidFill>
              </a:defRPr>
            </a:lvl1pPr>
          </a:lstStyle>
          <a:p>
            <a:r>
              <a:rPr lang="cs-CZ" smtClean="0"/>
              <a:t>Kliknutím lze upravit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22.2.2013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22.2.2013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22.2.2013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cs-CZ" smtClean="0"/>
              <a:t>Kliknutím lze upravit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22.2.2013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cs-CZ" smtClean="0"/>
              <a:t>Kliknutím lze upravit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5EC1D4A-A796-47C3-A63E-CE236FB377E2}" type="datetimeFigureOut">
              <a:rPr lang="cs-CZ" smtClean="0"/>
              <a:t>22.2.2013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5EC1D4A-A796-47C3-A63E-CE236FB377E2}" type="datetimeFigureOut">
              <a:rPr lang="cs-CZ" smtClean="0"/>
              <a:t>22.2.2013</a:t>
            </a:fld>
            <a:endParaRPr lang="cs-CZ"/>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cs-CZ"/>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Crime and law</a:t>
            </a:r>
            <a:endParaRPr lang="en-GB"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77043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systematic</a:t>
            </a:r>
            <a:r>
              <a:rPr lang="cs-CZ" dirty="0" smtClean="0"/>
              <a:t> use </a:t>
            </a:r>
            <a:r>
              <a:rPr lang="cs-CZ" dirty="0" err="1" smtClean="0"/>
              <a:t>of</a:t>
            </a:r>
            <a:r>
              <a:rPr lang="cs-CZ" dirty="0" smtClean="0"/>
              <a:t> </a:t>
            </a:r>
            <a:r>
              <a:rPr lang="cs-CZ" dirty="0" err="1" smtClean="0"/>
              <a:t>terror</a:t>
            </a:r>
            <a:r>
              <a:rPr lang="cs-CZ" dirty="0" smtClean="0"/>
              <a:t> to express </a:t>
            </a:r>
            <a:r>
              <a:rPr lang="cs-CZ" dirty="0" err="1" smtClean="0"/>
              <a:t>opinion</a:t>
            </a:r>
            <a:r>
              <a:rPr lang="cs-CZ" dirty="0" smtClean="0"/>
              <a:t> </a:t>
            </a:r>
            <a:r>
              <a:rPr lang="cs-CZ" dirty="0" err="1" smtClean="0"/>
              <a:t>of</a:t>
            </a:r>
            <a:r>
              <a:rPr lang="cs-CZ" dirty="0" smtClean="0"/>
              <a:t> a </a:t>
            </a:r>
            <a:r>
              <a:rPr lang="cs-CZ" dirty="0" err="1" smtClean="0"/>
              <a:t>group</a:t>
            </a:r>
            <a:r>
              <a:rPr lang="cs-CZ" dirty="0" smtClean="0"/>
              <a:t> </a:t>
            </a:r>
            <a:r>
              <a:rPr lang="cs-CZ" dirty="0" err="1" smtClean="0"/>
              <a:t>of</a:t>
            </a:r>
            <a:r>
              <a:rPr lang="cs-CZ" dirty="0" smtClean="0"/>
              <a:t> </a:t>
            </a:r>
            <a:r>
              <a:rPr lang="cs-CZ" dirty="0" err="1" smtClean="0"/>
              <a:t>people</a:t>
            </a:r>
            <a:r>
              <a:rPr lang="cs-CZ" dirty="0" smtClean="0"/>
              <a:t> (</a:t>
            </a:r>
            <a:r>
              <a:rPr lang="cs-CZ" dirty="0" err="1" smtClean="0"/>
              <a:t>often</a:t>
            </a:r>
            <a:r>
              <a:rPr lang="cs-CZ" dirty="0" smtClean="0"/>
              <a:t> </a:t>
            </a:r>
            <a:r>
              <a:rPr lang="cs-CZ" dirty="0" err="1" smtClean="0"/>
              <a:t>connected</a:t>
            </a:r>
            <a:r>
              <a:rPr lang="cs-CZ" dirty="0" smtClean="0"/>
              <a:t> </a:t>
            </a:r>
            <a:r>
              <a:rPr lang="cs-CZ" dirty="0" err="1" smtClean="0"/>
              <a:t>with</a:t>
            </a:r>
            <a:r>
              <a:rPr lang="cs-CZ" dirty="0" smtClean="0"/>
              <a:t> religion)</a:t>
            </a:r>
          </a:p>
          <a:p>
            <a:r>
              <a:rPr lang="cs-CZ" dirty="0" err="1" smtClean="0"/>
              <a:t>methods</a:t>
            </a:r>
            <a:r>
              <a:rPr lang="cs-CZ" dirty="0" smtClean="0"/>
              <a:t>: bomb </a:t>
            </a:r>
            <a:r>
              <a:rPr lang="cs-CZ" dirty="0" err="1" smtClean="0"/>
              <a:t>attacks</a:t>
            </a:r>
            <a:r>
              <a:rPr lang="cs-CZ" dirty="0" smtClean="0"/>
              <a:t>, </a:t>
            </a:r>
            <a:r>
              <a:rPr lang="cs-CZ" dirty="0" err="1" smtClean="0"/>
              <a:t>kidnapping</a:t>
            </a:r>
            <a:r>
              <a:rPr lang="cs-CZ" dirty="0" smtClean="0"/>
              <a:t>, </a:t>
            </a:r>
            <a:r>
              <a:rPr lang="cs-CZ" dirty="0" err="1" smtClean="0"/>
              <a:t>hijaking</a:t>
            </a:r>
            <a:r>
              <a:rPr lang="cs-CZ" dirty="0" smtClean="0"/>
              <a:t>, holding </a:t>
            </a:r>
            <a:r>
              <a:rPr lang="cs-CZ" dirty="0" err="1" smtClean="0"/>
              <a:t>hostages</a:t>
            </a:r>
            <a:r>
              <a:rPr lang="cs-CZ" dirty="0" smtClean="0"/>
              <a:t>,…</a:t>
            </a:r>
          </a:p>
          <a:p>
            <a:r>
              <a:rPr lang="cs-CZ" dirty="0" err="1" smtClean="0"/>
              <a:t>states</a:t>
            </a:r>
            <a:r>
              <a:rPr lang="cs-CZ" dirty="0" smtClean="0"/>
              <a:t>: </a:t>
            </a:r>
            <a:r>
              <a:rPr lang="cs-CZ" dirty="0" err="1" smtClean="0"/>
              <a:t>Iraq</a:t>
            </a:r>
            <a:r>
              <a:rPr lang="cs-CZ" dirty="0" smtClean="0"/>
              <a:t>, </a:t>
            </a:r>
            <a:r>
              <a:rPr lang="cs-CZ" dirty="0" err="1" smtClean="0"/>
              <a:t>Aghanistan</a:t>
            </a:r>
            <a:r>
              <a:rPr lang="cs-CZ" dirty="0" smtClean="0"/>
              <a:t>, </a:t>
            </a:r>
            <a:r>
              <a:rPr lang="cs-CZ" dirty="0" err="1" smtClean="0"/>
              <a:t>Iran</a:t>
            </a:r>
            <a:r>
              <a:rPr lang="cs-CZ" dirty="0" smtClean="0"/>
              <a:t>, …</a:t>
            </a:r>
          </a:p>
          <a:p>
            <a:r>
              <a:rPr lang="cs-CZ" dirty="0" err="1" smtClean="0"/>
              <a:t>terrorist</a:t>
            </a:r>
            <a:r>
              <a:rPr lang="cs-CZ" dirty="0" smtClean="0"/>
              <a:t> </a:t>
            </a:r>
            <a:r>
              <a:rPr lang="cs-CZ" dirty="0" err="1" smtClean="0"/>
              <a:t>groups</a:t>
            </a:r>
            <a:r>
              <a:rPr lang="cs-CZ" dirty="0" smtClean="0"/>
              <a:t>: Al-</a:t>
            </a:r>
            <a:r>
              <a:rPr lang="cs-CZ" dirty="0" err="1" smtClean="0"/>
              <a:t>Qaeda</a:t>
            </a:r>
            <a:r>
              <a:rPr lang="cs-CZ" dirty="0" smtClean="0"/>
              <a:t>, </a:t>
            </a:r>
            <a:r>
              <a:rPr lang="cs-CZ" dirty="0" err="1" smtClean="0"/>
              <a:t>Hamas</a:t>
            </a:r>
            <a:r>
              <a:rPr lang="cs-CZ" dirty="0" smtClean="0"/>
              <a:t>, </a:t>
            </a:r>
            <a:r>
              <a:rPr lang="cs-CZ" dirty="0" err="1" smtClean="0"/>
              <a:t>Taliban</a:t>
            </a:r>
            <a:r>
              <a:rPr lang="cs-CZ" dirty="0" smtClean="0"/>
              <a:t>, ETA</a:t>
            </a:r>
          </a:p>
          <a:p>
            <a:r>
              <a:rPr lang="cs-CZ" dirty="0" err="1" smtClean="0"/>
              <a:t>events</a:t>
            </a:r>
            <a:r>
              <a:rPr lang="cs-CZ" dirty="0" smtClean="0"/>
              <a:t> </a:t>
            </a:r>
            <a:r>
              <a:rPr lang="cs-CZ" dirty="0" err="1" smtClean="0"/>
              <a:t>connected</a:t>
            </a:r>
            <a:r>
              <a:rPr lang="cs-CZ" dirty="0" smtClean="0"/>
              <a:t> </a:t>
            </a:r>
            <a:r>
              <a:rPr lang="cs-CZ" dirty="0" err="1" smtClean="0"/>
              <a:t>with</a:t>
            </a:r>
            <a:r>
              <a:rPr lang="cs-CZ" dirty="0" smtClean="0"/>
              <a:t> </a:t>
            </a:r>
            <a:r>
              <a:rPr lang="cs-CZ" dirty="0" err="1" smtClean="0"/>
              <a:t>terrorism</a:t>
            </a:r>
            <a:r>
              <a:rPr lang="cs-CZ" dirty="0" smtClean="0"/>
              <a:t>:</a:t>
            </a:r>
          </a:p>
          <a:p>
            <a:pPr lvl="1"/>
            <a:r>
              <a:rPr lang="cs-CZ" dirty="0" err="1" smtClean="0"/>
              <a:t>attacks</a:t>
            </a:r>
            <a:r>
              <a:rPr lang="cs-CZ" dirty="0" smtClean="0"/>
              <a:t> on 11th </a:t>
            </a:r>
            <a:r>
              <a:rPr lang="cs-CZ" dirty="0" err="1" smtClean="0"/>
              <a:t>September</a:t>
            </a:r>
            <a:r>
              <a:rPr lang="cs-CZ" dirty="0" smtClean="0"/>
              <a:t> 2001 in </a:t>
            </a:r>
            <a:r>
              <a:rPr lang="cs-CZ" dirty="0" err="1" smtClean="0"/>
              <a:t>the</a:t>
            </a:r>
            <a:r>
              <a:rPr lang="cs-CZ" dirty="0" smtClean="0"/>
              <a:t> USA</a:t>
            </a:r>
          </a:p>
          <a:p>
            <a:pPr lvl="1"/>
            <a:r>
              <a:rPr lang="cs-CZ" dirty="0" err="1" smtClean="0"/>
              <a:t>bombs</a:t>
            </a:r>
            <a:r>
              <a:rPr lang="cs-CZ" dirty="0" smtClean="0"/>
              <a:t> in </a:t>
            </a:r>
            <a:r>
              <a:rPr lang="cs-CZ" dirty="0" err="1" smtClean="0"/>
              <a:t>the</a:t>
            </a:r>
            <a:r>
              <a:rPr lang="cs-CZ" dirty="0" smtClean="0"/>
              <a:t> London underground</a:t>
            </a:r>
          </a:p>
          <a:p>
            <a:pPr lvl="1"/>
            <a:endParaRPr lang="cs-CZ" dirty="0" smtClean="0"/>
          </a:p>
          <a:p>
            <a:pPr lvl="1"/>
            <a:endParaRPr lang="cs-CZ" dirty="0"/>
          </a:p>
        </p:txBody>
      </p:sp>
      <p:sp>
        <p:nvSpPr>
          <p:cNvPr id="3" name="Nadpis 2"/>
          <p:cNvSpPr>
            <a:spLocks noGrp="1"/>
          </p:cNvSpPr>
          <p:nvPr>
            <p:ph type="title"/>
          </p:nvPr>
        </p:nvSpPr>
        <p:spPr/>
        <p:txBody>
          <a:bodyPr/>
          <a:lstStyle/>
          <a:p>
            <a:r>
              <a:rPr lang="cs-CZ" sz="4000" dirty="0" err="1" smtClean="0"/>
              <a:t>Terrorism</a:t>
            </a:r>
            <a:endParaRPr lang="cs-CZ" sz="4000" dirty="0"/>
          </a:p>
        </p:txBody>
      </p:sp>
    </p:spTree>
    <p:extLst>
      <p:ext uri="{BB962C8B-B14F-4D97-AF65-F5344CB8AC3E}">
        <p14:creationId xmlns:p14="http://schemas.microsoft.com/office/powerpoint/2010/main" val="192970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730152987"/>
              </p:ext>
            </p:extLst>
          </p:nvPr>
        </p:nvGraphicFramePr>
        <p:xfrm>
          <a:off x="1403648" y="2636912"/>
          <a:ext cx="6264696" cy="3336359"/>
        </p:xfrm>
        <a:graphic>
          <a:graphicData uri="http://schemas.openxmlformats.org/drawingml/2006/table">
            <a:tbl>
              <a:tblPr firstCol="1" bandRow="1">
                <a:tableStyleId>{0660B408-B3CF-4A94-85FC-2B1E0A45F4A2}</a:tableStyleId>
              </a:tblPr>
              <a:tblGrid>
                <a:gridCol w="2008110"/>
                <a:gridCol w="4256586"/>
              </a:tblGrid>
              <a:tr h="182089">
                <a:tc>
                  <a:txBody>
                    <a:bodyPr/>
                    <a:lstStyle/>
                    <a:p>
                      <a:pPr algn="ctr">
                        <a:spcAft>
                          <a:spcPts val="0"/>
                        </a:spcAft>
                        <a:tabLst>
                          <a:tab pos="4500880" algn="l"/>
                        </a:tabLst>
                      </a:pPr>
                      <a:r>
                        <a:rPr lang="cs-CZ" sz="1600" dirty="0" smtClean="0">
                          <a:effectLst/>
                        </a:rPr>
                        <a:t>a</a:t>
                      </a:r>
                      <a:r>
                        <a:rPr lang="en-GB" sz="1600" dirty="0" smtClean="0">
                          <a:effectLst/>
                        </a:rPr>
                        <a:t> fine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cs-CZ" sz="1600" dirty="0" smtClean="0">
                          <a:effectLst/>
                        </a:rPr>
                        <a:t>t</a:t>
                      </a:r>
                      <a:r>
                        <a:rPr lang="en-GB" sz="1600" dirty="0" smtClean="0">
                          <a:effectLst/>
                        </a:rPr>
                        <a:t>he </a:t>
                      </a:r>
                      <a:r>
                        <a:rPr lang="en-GB" sz="1600" dirty="0">
                          <a:effectLst/>
                        </a:rPr>
                        <a:t>person has to pay money to the court</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4178">
                <a:tc>
                  <a:txBody>
                    <a:bodyPr/>
                    <a:lstStyle/>
                    <a:p>
                      <a:pPr algn="ctr">
                        <a:spcAft>
                          <a:spcPts val="0"/>
                        </a:spcAft>
                        <a:tabLst>
                          <a:tab pos="4500880" algn="l"/>
                        </a:tabLst>
                      </a:pPr>
                      <a:r>
                        <a:rPr lang="cs-CZ" sz="1600" dirty="0" smtClean="0">
                          <a:effectLst/>
                        </a:rPr>
                        <a:t>c</a:t>
                      </a:r>
                      <a:r>
                        <a:rPr lang="en-GB" sz="1600" dirty="0" err="1" smtClean="0">
                          <a:effectLst/>
                        </a:rPr>
                        <a:t>ommunity</a:t>
                      </a:r>
                      <a:r>
                        <a:rPr lang="en-GB" sz="1600" dirty="0" smtClean="0">
                          <a:effectLst/>
                        </a:rPr>
                        <a:t> </a:t>
                      </a:r>
                      <a:r>
                        <a:rPr lang="en-GB" sz="1600" dirty="0">
                          <a:effectLst/>
                        </a:rPr>
                        <a:t>service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cs-CZ" sz="1600" dirty="0" smtClean="0">
                          <a:effectLst/>
                        </a:rPr>
                        <a:t>t</a:t>
                      </a:r>
                      <a:r>
                        <a:rPr lang="en-GB" sz="1600" dirty="0" smtClean="0">
                          <a:effectLst/>
                        </a:rPr>
                        <a:t>he </a:t>
                      </a:r>
                      <a:r>
                        <a:rPr lang="en-GB" sz="1600" dirty="0">
                          <a:effectLst/>
                        </a:rPr>
                        <a:t>person  has to do some sort of helpful work in their local area as a punishment for the crime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2089">
                <a:tc>
                  <a:txBody>
                    <a:bodyPr/>
                    <a:lstStyle/>
                    <a:p>
                      <a:pPr algn="ctr">
                        <a:spcAft>
                          <a:spcPts val="0"/>
                        </a:spcAft>
                        <a:tabLst>
                          <a:tab pos="4500880" algn="l"/>
                        </a:tabLst>
                      </a:pPr>
                      <a:r>
                        <a:rPr lang="cs-CZ" sz="1600" dirty="0" err="1" smtClean="0">
                          <a:effectLst/>
                          <a:latin typeface="+mn-lt"/>
                          <a:ea typeface="+mn-ea"/>
                        </a:rPr>
                        <a:t>death</a:t>
                      </a:r>
                      <a:r>
                        <a:rPr lang="cs-CZ" sz="1600" baseline="0" dirty="0" smtClean="0">
                          <a:effectLst/>
                          <a:latin typeface="+mn-lt"/>
                          <a:ea typeface="+mn-ea"/>
                        </a:rPr>
                        <a:t> penalty</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cs-CZ" sz="1600" dirty="0" err="1" smtClean="0">
                          <a:effectLst/>
                          <a:latin typeface="+mn-lt"/>
                          <a:ea typeface="+mn-ea"/>
                        </a:rPr>
                        <a:t>the</a:t>
                      </a:r>
                      <a:r>
                        <a:rPr lang="cs-CZ" sz="1600" baseline="0" dirty="0" smtClean="0">
                          <a:effectLst/>
                          <a:latin typeface="+mn-lt"/>
                          <a:ea typeface="+mn-ea"/>
                        </a:rPr>
                        <a:t> person </a:t>
                      </a:r>
                      <a:r>
                        <a:rPr lang="cs-CZ" sz="1600" baseline="0" dirty="0" err="1" smtClean="0">
                          <a:effectLst/>
                          <a:latin typeface="+mn-lt"/>
                          <a:ea typeface="+mn-ea"/>
                        </a:rPr>
                        <a:t>is</a:t>
                      </a:r>
                      <a:r>
                        <a:rPr lang="cs-CZ" sz="1600" baseline="0" dirty="0" smtClean="0">
                          <a:effectLst/>
                          <a:latin typeface="+mn-lt"/>
                          <a:ea typeface="+mn-ea"/>
                        </a:rPr>
                        <a:t> </a:t>
                      </a:r>
                      <a:r>
                        <a:rPr lang="cs-CZ" sz="1600" baseline="0" dirty="0" err="1" smtClean="0">
                          <a:effectLst/>
                          <a:latin typeface="+mn-lt"/>
                          <a:ea typeface="+mn-ea"/>
                        </a:rPr>
                        <a:t>punished</a:t>
                      </a:r>
                      <a:r>
                        <a:rPr lang="cs-CZ" sz="1600" baseline="0" dirty="0" smtClean="0">
                          <a:effectLst/>
                          <a:latin typeface="+mn-lt"/>
                          <a:ea typeface="+mn-ea"/>
                        </a:rPr>
                        <a:t> by </a:t>
                      </a:r>
                      <a:r>
                        <a:rPr lang="cs-CZ" sz="1600" baseline="0" dirty="0" err="1" smtClean="0">
                          <a:effectLst/>
                          <a:latin typeface="+mn-lt"/>
                          <a:ea typeface="+mn-ea"/>
                        </a:rPr>
                        <a:t>death</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2089">
                <a:tc>
                  <a:txBody>
                    <a:bodyPr/>
                    <a:lstStyle/>
                    <a:p>
                      <a:pPr algn="ctr">
                        <a:spcAft>
                          <a:spcPts val="0"/>
                        </a:spcAft>
                        <a:tabLst>
                          <a:tab pos="4500880" algn="l"/>
                        </a:tabLst>
                      </a:pPr>
                      <a:r>
                        <a:rPr lang="cs-CZ" sz="1600" dirty="0" err="1" smtClean="0">
                          <a:effectLst/>
                          <a:latin typeface="Times New Roman"/>
                          <a:ea typeface="Times New Roman"/>
                        </a:rPr>
                        <a:t>detention</a:t>
                      </a:r>
                      <a:r>
                        <a:rPr lang="cs-CZ" sz="1600" baseline="0" dirty="0" smtClean="0">
                          <a:effectLst/>
                          <a:latin typeface="Times New Roman"/>
                          <a:ea typeface="Times New Roman"/>
                        </a:rPr>
                        <a:t> </a:t>
                      </a:r>
                      <a:r>
                        <a:rPr lang="cs-CZ" sz="1600" baseline="0" dirty="0" err="1" smtClean="0">
                          <a:effectLst/>
                          <a:latin typeface="Times New Roman"/>
                          <a:ea typeface="Times New Roman"/>
                        </a:rPr>
                        <a:t>centres</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cs-CZ" sz="1600" dirty="0" err="1" smtClean="0">
                          <a:effectLst/>
                          <a:latin typeface="Times New Roman"/>
                          <a:ea typeface="Times New Roman"/>
                        </a:rPr>
                        <a:t>the</a:t>
                      </a:r>
                      <a:r>
                        <a:rPr lang="cs-CZ" sz="1600" dirty="0" smtClean="0">
                          <a:effectLst/>
                          <a:latin typeface="Times New Roman"/>
                          <a:ea typeface="Times New Roman"/>
                        </a:rPr>
                        <a:t> person </a:t>
                      </a:r>
                      <a:r>
                        <a:rPr lang="cs-CZ" sz="1600" dirty="0" err="1" smtClean="0">
                          <a:effectLst/>
                          <a:latin typeface="Times New Roman"/>
                          <a:ea typeface="Times New Roman"/>
                        </a:rPr>
                        <a:t>is</a:t>
                      </a:r>
                      <a:r>
                        <a:rPr lang="cs-CZ" sz="1600" baseline="0" dirty="0" smtClean="0">
                          <a:effectLst/>
                          <a:latin typeface="Times New Roman"/>
                          <a:ea typeface="Times New Roman"/>
                        </a:rPr>
                        <a:t> </a:t>
                      </a:r>
                      <a:r>
                        <a:rPr lang="cs-CZ" sz="1600" baseline="0" dirty="0" err="1" smtClean="0">
                          <a:effectLst/>
                          <a:latin typeface="Times New Roman"/>
                          <a:ea typeface="Times New Roman"/>
                        </a:rPr>
                        <a:t>forced</a:t>
                      </a:r>
                      <a:r>
                        <a:rPr lang="cs-CZ" sz="1600" baseline="0" dirty="0" smtClean="0">
                          <a:effectLst/>
                          <a:latin typeface="Times New Roman"/>
                          <a:ea typeface="Times New Roman"/>
                        </a:rPr>
                        <a:t> to </a:t>
                      </a:r>
                      <a:r>
                        <a:rPr lang="cs-CZ" sz="1600" baseline="0" dirty="0" err="1" smtClean="0">
                          <a:effectLst/>
                          <a:latin typeface="Times New Roman"/>
                          <a:ea typeface="Times New Roman"/>
                        </a:rPr>
                        <a:t>be</a:t>
                      </a:r>
                      <a:r>
                        <a:rPr lang="cs-CZ" sz="1600" baseline="0" dirty="0" smtClean="0">
                          <a:effectLst/>
                          <a:latin typeface="Times New Roman"/>
                          <a:ea typeface="Times New Roman"/>
                        </a:rPr>
                        <a:t> </a:t>
                      </a:r>
                      <a:r>
                        <a:rPr lang="cs-CZ" sz="1600" baseline="0" dirty="0" err="1" smtClean="0">
                          <a:effectLst/>
                          <a:latin typeface="Times New Roman"/>
                          <a:ea typeface="Times New Roman"/>
                        </a:rPr>
                        <a:t>cured</a:t>
                      </a:r>
                      <a:r>
                        <a:rPr lang="cs-CZ" sz="1600" baseline="0" dirty="0" smtClean="0">
                          <a:effectLst/>
                          <a:latin typeface="Times New Roman"/>
                          <a:ea typeface="Times New Roman"/>
                        </a:rPr>
                        <a:t> (</a:t>
                      </a:r>
                      <a:r>
                        <a:rPr lang="cs-CZ" sz="1600" baseline="0" dirty="0" err="1" smtClean="0">
                          <a:effectLst/>
                          <a:latin typeface="Times New Roman"/>
                          <a:ea typeface="Times New Roman"/>
                        </a:rPr>
                        <a:t>of</a:t>
                      </a:r>
                      <a:r>
                        <a:rPr lang="cs-CZ" sz="1600" baseline="0" dirty="0" smtClean="0">
                          <a:effectLst/>
                          <a:latin typeface="Times New Roman"/>
                          <a:ea typeface="Times New Roman"/>
                        </a:rPr>
                        <a:t> </a:t>
                      </a:r>
                      <a:r>
                        <a:rPr lang="cs-CZ" sz="1600" baseline="0" dirty="0" err="1" smtClean="0">
                          <a:effectLst/>
                          <a:latin typeface="Times New Roman"/>
                          <a:ea typeface="Times New Roman"/>
                        </a:rPr>
                        <a:t>addiction</a:t>
                      </a:r>
                      <a:r>
                        <a:rPr lang="cs-CZ" sz="1600" baseline="0" dirty="0" smtClean="0">
                          <a:effectLst/>
                          <a:latin typeface="Times New Roman"/>
                          <a:ea typeface="Times New Roman"/>
                        </a:rPr>
                        <a:t> </a:t>
                      </a:r>
                      <a:r>
                        <a:rPr lang="cs-CZ" sz="1600" baseline="0" dirty="0" err="1" smtClean="0">
                          <a:effectLst/>
                          <a:latin typeface="Times New Roman"/>
                          <a:ea typeface="Times New Roman"/>
                        </a:rPr>
                        <a:t>etc</a:t>
                      </a:r>
                      <a:r>
                        <a:rPr lang="cs-CZ" sz="1600" baseline="0" dirty="0" smtClean="0">
                          <a:effectLst/>
                          <a:latin typeface="Times New Roman"/>
                          <a:ea typeface="Times New Roman"/>
                        </a:rPr>
                        <a:t>.)</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2089">
                <a:tc>
                  <a:txBody>
                    <a:bodyPr/>
                    <a:lstStyle/>
                    <a:p>
                      <a:pPr algn="ctr">
                        <a:lnSpc>
                          <a:spcPct val="115000"/>
                        </a:lnSpc>
                        <a:spcAft>
                          <a:spcPts val="0"/>
                        </a:spcAft>
                        <a:tabLst>
                          <a:tab pos="4500880" algn="l"/>
                        </a:tabLst>
                      </a:pPr>
                      <a:r>
                        <a:rPr lang="cs-CZ" sz="1600" b="1" kern="1200">
                          <a:solidFill>
                            <a:srgbClr val="000000"/>
                          </a:solidFill>
                          <a:effectLst/>
                          <a:latin typeface="Book Antiqua"/>
                          <a:ea typeface="Times New Roman"/>
                          <a:cs typeface="Arial"/>
                        </a:rPr>
                        <a:t>imprisonment</a:t>
                      </a:r>
                      <a:endParaRPr lang="cs-CZ" sz="1000">
                        <a:effectLst/>
                        <a:latin typeface="Times New Roman"/>
                        <a:ea typeface="Times New Roman"/>
                      </a:endParaRPr>
                    </a:p>
                  </a:txBody>
                  <a:tcPr marL="68580" marR="6858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tabLst>
                          <a:tab pos="4500880" algn="l"/>
                        </a:tabLst>
                      </a:pPr>
                      <a:r>
                        <a:rPr lang="cs-CZ" sz="1600" kern="1200" dirty="0">
                          <a:solidFill>
                            <a:srgbClr val="000000"/>
                          </a:solidFill>
                          <a:effectLst/>
                          <a:latin typeface="Book Antiqua"/>
                          <a:ea typeface="Times New Roman"/>
                          <a:cs typeface="Arial"/>
                        </a:rPr>
                        <a:t>t</a:t>
                      </a:r>
                      <a:r>
                        <a:rPr lang="en-GB" sz="1600" kern="1200" dirty="0">
                          <a:solidFill>
                            <a:srgbClr val="000000"/>
                          </a:solidFill>
                          <a:effectLst/>
                          <a:latin typeface="Book Antiqua"/>
                          <a:ea typeface="Times New Roman"/>
                          <a:cs typeface="Arial"/>
                        </a:rPr>
                        <a:t>he person goes to prison </a:t>
                      </a:r>
                      <a:r>
                        <a:rPr lang="cs-CZ" sz="1600" kern="1200" dirty="0" err="1">
                          <a:solidFill>
                            <a:srgbClr val="000000"/>
                          </a:solidFill>
                          <a:effectLst/>
                          <a:latin typeface="Book Antiqua"/>
                          <a:ea typeface="Times New Roman"/>
                          <a:cs typeface="Arial"/>
                        </a:rPr>
                        <a:t>for</a:t>
                      </a:r>
                      <a:r>
                        <a:rPr lang="cs-CZ" sz="1600" kern="1200" dirty="0">
                          <a:solidFill>
                            <a:srgbClr val="000000"/>
                          </a:solidFill>
                          <a:effectLst/>
                          <a:latin typeface="Book Antiqua"/>
                          <a:ea typeface="Times New Roman"/>
                          <a:cs typeface="Arial"/>
                        </a:rPr>
                        <a:t> </a:t>
                      </a:r>
                      <a:r>
                        <a:rPr lang="en-GB" sz="1600" kern="1200" dirty="0">
                          <a:solidFill>
                            <a:srgbClr val="000000"/>
                          </a:solidFill>
                          <a:effectLst/>
                          <a:latin typeface="Book Antiqua"/>
                          <a:ea typeface="Times New Roman"/>
                          <a:cs typeface="Arial"/>
                        </a:rPr>
                        <a:t>a fixed period</a:t>
                      </a:r>
                      <a:endParaRPr lang="cs-CZ" sz="1000" dirty="0">
                        <a:effectLst/>
                        <a:latin typeface="Times New Roman"/>
                        <a:ea typeface="Times New Roman"/>
                      </a:endParaRPr>
                    </a:p>
                  </a:txBody>
                  <a:tcPr marL="68580" marR="6858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64178">
                <a:tc>
                  <a:txBody>
                    <a:bodyPr/>
                    <a:lstStyle/>
                    <a:p>
                      <a:pPr algn="ctr">
                        <a:spcAft>
                          <a:spcPts val="0"/>
                        </a:spcAft>
                        <a:tabLst>
                          <a:tab pos="4500880" algn="l"/>
                        </a:tabLst>
                      </a:pPr>
                      <a:r>
                        <a:rPr lang="cs-CZ" sz="1600" dirty="0" err="1" smtClean="0">
                          <a:effectLst/>
                          <a:latin typeface="Times New Roman"/>
                          <a:ea typeface="Times New Roman"/>
                        </a:rPr>
                        <a:t>life</a:t>
                      </a:r>
                      <a:r>
                        <a:rPr lang="cs-CZ" sz="1600" dirty="0" smtClean="0">
                          <a:effectLst/>
                          <a:latin typeface="Times New Roman"/>
                          <a:ea typeface="Times New Roman"/>
                        </a:rPr>
                        <a:t> sentence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cs-CZ" sz="1600" dirty="0" err="1" smtClean="0">
                          <a:effectLst/>
                          <a:latin typeface="Times New Roman"/>
                          <a:ea typeface="Times New Roman"/>
                        </a:rPr>
                        <a:t>the</a:t>
                      </a:r>
                      <a:r>
                        <a:rPr lang="cs-CZ" sz="1600" dirty="0" smtClean="0">
                          <a:effectLst/>
                          <a:latin typeface="Times New Roman"/>
                          <a:ea typeface="Times New Roman"/>
                        </a:rPr>
                        <a:t> person </a:t>
                      </a:r>
                      <a:r>
                        <a:rPr lang="cs-CZ" sz="1600" dirty="0" err="1" smtClean="0">
                          <a:effectLst/>
                          <a:latin typeface="Times New Roman"/>
                          <a:ea typeface="Times New Roman"/>
                        </a:rPr>
                        <a:t>goes</a:t>
                      </a:r>
                      <a:r>
                        <a:rPr lang="cs-CZ" sz="1600" baseline="0" dirty="0" smtClean="0">
                          <a:effectLst/>
                          <a:latin typeface="Times New Roman"/>
                          <a:ea typeface="Times New Roman"/>
                        </a:rPr>
                        <a:t> to </a:t>
                      </a:r>
                      <a:r>
                        <a:rPr lang="cs-CZ" sz="1600" baseline="0" dirty="0" err="1" smtClean="0">
                          <a:effectLst/>
                          <a:latin typeface="Times New Roman"/>
                          <a:ea typeface="Times New Roman"/>
                        </a:rPr>
                        <a:t>prison</a:t>
                      </a:r>
                      <a:r>
                        <a:rPr lang="cs-CZ" sz="1600" baseline="0" dirty="0" smtClean="0">
                          <a:effectLst/>
                          <a:latin typeface="Times New Roman"/>
                          <a:ea typeface="Times New Roman"/>
                        </a:rPr>
                        <a:t> </a:t>
                      </a:r>
                      <a:r>
                        <a:rPr lang="cs-CZ" sz="1600" baseline="0" dirty="0" err="1" smtClean="0">
                          <a:effectLst/>
                          <a:latin typeface="Times New Roman"/>
                          <a:ea typeface="Times New Roman"/>
                        </a:rPr>
                        <a:t>for</a:t>
                      </a:r>
                      <a:r>
                        <a:rPr lang="cs-CZ" sz="1600" baseline="0" dirty="0" smtClean="0">
                          <a:effectLst/>
                          <a:latin typeface="Times New Roman"/>
                          <a:ea typeface="Times New Roman"/>
                        </a:rPr>
                        <a:t> </a:t>
                      </a:r>
                      <a:r>
                        <a:rPr lang="cs-CZ" sz="1600" baseline="0" dirty="0" err="1" smtClean="0">
                          <a:effectLst/>
                          <a:latin typeface="Times New Roman"/>
                          <a:ea typeface="Times New Roman"/>
                        </a:rPr>
                        <a:t>the</a:t>
                      </a:r>
                      <a:r>
                        <a:rPr lang="cs-CZ" sz="1600" baseline="0" dirty="0" smtClean="0">
                          <a:effectLst/>
                          <a:latin typeface="Times New Roman"/>
                          <a:ea typeface="Times New Roman"/>
                        </a:rPr>
                        <a:t> rest </a:t>
                      </a:r>
                      <a:r>
                        <a:rPr lang="cs-CZ" sz="1600" baseline="0" dirty="0" err="1" smtClean="0">
                          <a:effectLst/>
                          <a:latin typeface="Times New Roman"/>
                          <a:ea typeface="Times New Roman"/>
                        </a:rPr>
                        <a:t>of</a:t>
                      </a:r>
                      <a:r>
                        <a:rPr lang="cs-CZ" sz="1600" baseline="0" dirty="0" smtClean="0">
                          <a:effectLst/>
                          <a:latin typeface="Times New Roman"/>
                          <a:ea typeface="Times New Roman"/>
                        </a:rPr>
                        <a:t> his </a:t>
                      </a:r>
                      <a:r>
                        <a:rPr lang="cs-CZ" sz="1600" baseline="0" dirty="0" err="1" smtClean="0">
                          <a:effectLst/>
                          <a:latin typeface="Times New Roman"/>
                          <a:ea typeface="Times New Roman"/>
                        </a:rPr>
                        <a:t>life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2089">
                <a:tc>
                  <a:txBody>
                    <a:bodyPr/>
                    <a:lstStyle/>
                    <a:p>
                      <a:pPr algn="ctr">
                        <a:spcAft>
                          <a:spcPts val="0"/>
                        </a:spcAft>
                        <a:tabLst>
                          <a:tab pos="4500880" algn="l"/>
                        </a:tabLst>
                      </a:pPr>
                      <a:r>
                        <a:rPr lang="cs-CZ" sz="1600" dirty="0" smtClean="0">
                          <a:effectLst/>
                        </a:rPr>
                        <a:t>p</a:t>
                      </a:r>
                      <a:r>
                        <a:rPr lang="en-GB" sz="1600" dirty="0" err="1" smtClean="0">
                          <a:effectLst/>
                        </a:rPr>
                        <a:t>robation</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en-GB" sz="1600" dirty="0">
                          <a:effectLst/>
                        </a:rPr>
                        <a:t>The person has to stay out of trouble. Once a week he visits a “probation officer,” who asks about his behaviour</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65536">
                <a:tc>
                  <a:txBody>
                    <a:bodyPr/>
                    <a:lstStyle/>
                    <a:p>
                      <a:pPr algn="ctr">
                        <a:spcAft>
                          <a:spcPts val="0"/>
                        </a:spcAft>
                        <a:tabLst>
                          <a:tab pos="4500880" algn="l"/>
                        </a:tabLst>
                      </a:pPr>
                      <a:r>
                        <a:rPr lang="cs-CZ" sz="1600" dirty="0" smtClean="0">
                          <a:effectLst/>
                        </a:rPr>
                        <a:t>s</a:t>
                      </a:r>
                      <a:r>
                        <a:rPr lang="en-GB" sz="1600" dirty="0" err="1" smtClean="0">
                          <a:effectLst/>
                        </a:rPr>
                        <a:t>uspended</a:t>
                      </a:r>
                      <a:r>
                        <a:rPr lang="en-GB" sz="1600" dirty="0" smtClean="0">
                          <a:effectLst/>
                        </a:rPr>
                        <a:t> </a:t>
                      </a:r>
                      <a:r>
                        <a:rPr lang="en-GB" sz="1600" dirty="0">
                          <a:effectLst/>
                        </a:rPr>
                        <a:t>prison sentence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tabLst>
                          <a:tab pos="4500880" algn="l"/>
                        </a:tabLst>
                      </a:pPr>
                      <a:r>
                        <a:rPr lang="en-GB" sz="1600" dirty="0">
                          <a:effectLst/>
                        </a:rPr>
                        <a:t>The person doesn´t go to prison unless they commit another crime</a:t>
                      </a:r>
                      <a:endParaRPr lang="cs-CZ" sz="1600" dirty="0">
                        <a:effectLst/>
                        <a:latin typeface="Times New Roman"/>
                        <a:ea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3" name="Nadpis 2"/>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punishment</a:t>
            </a:r>
            <a:endParaRPr lang="cs-CZ" dirty="0"/>
          </a:p>
        </p:txBody>
      </p:sp>
    </p:spTree>
    <p:extLst>
      <p:ext uri="{BB962C8B-B14F-4D97-AF65-F5344CB8AC3E}">
        <p14:creationId xmlns:p14="http://schemas.microsoft.com/office/powerpoint/2010/main" val="412668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457200" indent="-457200">
              <a:buFont typeface="+mj-lt"/>
              <a:buAutoNum type="arabicPeriod"/>
            </a:pPr>
            <a:r>
              <a:rPr lang="cs-CZ" dirty="0" err="1" smtClean="0"/>
              <a:t>The</a:t>
            </a:r>
            <a:r>
              <a:rPr lang="cs-CZ" dirty="0" smtClean="0"/>
              <a:t> </a:t>
            </a:r>
            <a:r>
              <a:rPr lang="cs-CZ" dirty="0" err="1" smtClean="0"/>
              <a:t>criminal</a:t>
            </a:r>
            <a:r>
              <a:rPr lang="cs-CZ" dirty="0" smtClean="0"/>
              <a:t> </a:t>
            </a:r>
            <a:r>
              <a:rPr lang="cs-CZ" dirty="0" err="1" smtClean="0"/>
              <a:t>commits</a:t>
            </a:r>
            <a:r>
              <a:rPr lang="cs-CZ" dirty="0" smtClean="0"/>
              <a:t> a </a:t>
            </a:r>
            <a:r>
              <a:rPr lang="cs-CZ" dirty="0" err="1" smtClean="0"/>
              <a:t>crime</a:t>
            </a:r>
            <a:r>
              <a:rPr lang="cs-CZ" dirty="0" smtClean="0"/>
              <a:t>.</a:t>
            </a:r>
          </a:p>
          <a:p>
            <a:pPr marL="457200" indent="-457200">
              <a:buFont typeface="+mj-lt"/>
              <a:buAutoNum type="arabicPeriod"/>
            </a:pPr>
            <a:r>
              <a:rPr lang="cs-CZ" dirty="0" err="1" smtClean="0"/>
              <a:t>The</a:t>
            </a:r>
            <a:r>
              <a:rPr lang="cs-CZ" dirty="0" smtClean="0"/>
              <a:t> police </a:t>
            </a:r>
            <a:r>
              <a:rPr lang="cs-CZ" dirty="0" err="1" smtClean="0"/>
              <a:t>investigate</a:t>
            </a:r>
            <a:r>
              <a:rPr lang="cs-CZ" dirty="0" smtClean="0"/>
              <a:t>.</a:t>
            </a:r>
          </a:p>
          <a:p>
            <a:pPr marL="457200" indent="-457200">
              <a:buFont typeface="+mj-lt"/>
              <a:buAutoNum type="arabicPeriod"/>
            </a:pPr>
            <a:r>
              <a:rPr lang="cs-CZ" dirty="0" err="1" smtClean="0"/>
              <a:t>The</a:t>
            </a:r>
            <a:r>
              <a:rPr lang="cs-CZ" dirty="0" smtClean="0"/>
              <a:t> police </a:t>
            </a:r>
            <a:r>
              <a:rPr lang="cs-CZ" dirty="0" err="1" smtClean="0"/>
              <a:t>arrest</a:t>
            </a:r>
            <a:r>
              <a:rPr lang="cs-CZ" dirty="0" smtClean="0"/>
              <a:t> </a:t>
            </a:r>
            <a:r>
              <a:rPr lang="cs-CZ" dirty="0" err="1" smtClean="0"/>
              <a:t>the</a:t>
            </a:r>
            <a:r>
              <a:rPr lang="cs-CZ" dirty="0" smtClean="0"/>
              <a:t> </a:t>
            </a:r>
            <a:r>
              <a:rPr lang="cs-CZ" dirty="0" err="1" smtClean="0"/>
              <a:t>suspect</a:t>
            </a:r>
            <a:r>
              <a:rPr lang="cs-CZ" dirty="0" smtClean="0"/>
              <a:t>.</a:t>
            </a:r>
          </a:p>
          <a:p>
            <a:pPr marL="457200" indent="-457200">
              <a:buFont typeface="+mj-lt"/>
              <a:buAutoNum type="arabicPeriod"/>
            </a:pPr>
            <a:r>
              <a:rPr lang="cs-CZ" dirty="0" err="1" smtClean="0"/>
              <a:t>The</a:t>
            </a:r>
            <a:r>
              <a:rPr lang="cs-CZ" dirty="0" smtClean="0"/>
              <a:t> police </a:t>
            </a:r>
            <a:r>
              <a:rPr lang="cs-CZ" dirty="0" err="1" smtClean="0"/>
              <a:t>charge</a:t>
            </a:r>
            <a:r>
              <a:rPr lang="cs-CZ" dirty="0" smtClean="0"/>
              <a:t> </a:t>
            </a:r>
            <a:r>
              <a:rPr lang="cs-CZ" dirty="0" err="1" smtClean="0"/>
              <a:t>the</a:t>
            </a:r>
            <a:r>
              <a:rPr lang="cs-CZ" dirty="0" smtClean="0"/>
              <a:t> </a:t>
            </a:r>
            <a:r>
              <a:rPr lang="cs-CZ" dirty="0" err="1" smtClean="0"/>
              <a:t>criminal</a:t>
            </a:r>
            <a:r>
              <a:rPr lang="cs-CZ" dirty="0" smtClean="0"/>
              <a:t>.</a:t>
            </a:r>
          </a:p>
          <a:p>
            <a:pPr marL="457200" indent="-457200">
              <a:buFont typeface="+mj-lt"/>
              <a:buAutoNum type="arabicPeriod"/>
            </a:pPr>
            <a:r>
              <a:rPr lang="cs-CZ" dirty="0" err="1" smtClean="0"/>
              <a:t>The</a:t>
            </a:r>
            <a:r>
              <a:rPr lang="cs-CZ" dirty="0" smtClean="0"/>
              <a:t> </a:t>
            </a:r>
            <a:r>
              <a:rPr lang="cs-CZ" dirty="0" err="1" smtClean="0"/>
              <a:t>criminal</a:t>
            </a:r>
            <a:r>
              <a:rPr lang="cs-CZ" dirty="0"/>
              <a:t> </a:t>
            </a:r>
            <a:r>
              <a:rPr lang="cs-CZ" dirty="0" err="1"/>
              <a:t>is</a:t>
            </a:r>
            <a:r>
              <a:rPr lang="cs-CZ" dirty="0"/>
              <a:t>/</a:t>
            </a:r>
            <a:r>
              <a:rPr lang="cs-CZ" dirty="0" err="1"/>
              <a:t>isn't</a:t>
            </a:r>
            <a:r>
              <a:rPr lang="cs-CZ" dirty="0"/>
              <a:t> </a:t>
            </a:r>
            <a:r>
              <a:rPr lang="cs-CZ" dirty="0" err="1" smtClean="0"/>
              <a:t>released</a:t>
            </a:r>
            <a:r>
              <a:rPr lang="cs-CZ" dirty="0" smtClean="0"/>
              <a:t> on </a:t>
            </a:r>
            <a:r>
              <a:rPr lang="cs-CZ" dirty="0" err="1" smtClean="0"/>
              <a:t>bail</a:t>
            </a:r>
            <a:r>
              <a:rPr lang="cs-CZ" dirty="0" smtClean="0"/>
              <a:t>.</a:t>
            </a:r>
          </a:p>
          <a:p>
            <a:pPr marL="457200" indent="-457200">
              <a:buFont typeface="+mj-lt"/>
              <a:buAutoNum type="arabicPeriod"/>
            </a:pPr>
            <a:r>
              <a:rPr lang="cs-CZ" dirty="0" err="1" smtClean="0"/>
              <a:t>The</a:t>
            </a:r>
            <a:r>
              <a:rPr lang="cs-CZ" dirty="0" smtClean="0"/>
              <a:t> trial </a:t>
            </a:r>
            <a:r>
              <a:rPr lang="cs-CZ" dirty="0" err="1" smtClean="0"/>
              <a:t>starts</a:t>
            </a:r>
            <a:r>
              <a:rPr lang="cs-CZ" dirty="0" smtClean="0"/>
              <a:t>.</a:t>
            </a:r>
          </a:p>
          <a:p>
            <a:pPr marL="457200" indent="-457200">
              <a:buFont typeface="+mj-lt"/>
              <a:buAutoNum type="arabicPeriod"/>
            </a:pPr>
            <a:r>
              <a:rPr lang="cs-CZ" dirty="0" err="1" smtClean="0"/>
              <a:t>The</a:t>
            </a:r>
            <a:r>
              <a:rPr lang="cs-CZ" dirty="0" smtClean="0"/>
              <a:t> </a:t>
            </a:r>
            <a:r>
              <a:rPr lang="cs-CZ" dirty="0" err="1" smtClean="0"/>
              <a:t>criminal</a:t>
            </a:r>
            <a:r>
              <a:rPr lang="cs-CZ" dirty="0" smtClean="0"/>
              <a:t> </a:t>
            </a:r>
            <a:r>
              <a:rPr lang="cs-CZ" dirty="0" err="1" smtClean="0"/>
              <a:t>goes</a:t>
            </a:r>
            <a:r>
              <a:rPr lang="cs-CZ" dirty="0" smtClean="0"/>
              <a:t> to </a:t>
            </a:r>
            <a:r>
              <a:rPr lang="cs-CZ" dirty="0" err="1" smtClean="0"/>
              <a:t>court</a:t>
            </a:r>
            <a:r>
              <a:rPr lang="cs-CZ" dirty="0" smtClean="0"/>
              <a:t>.</a:t>
            </a:r>
          </a:p>
          <a:p>
            <a:pPr marL="457200" indent="-457200">
              <a:buFont typeface="+mj-lt"/>
              <a:buAutoNum type="arabicPeriod"/>
            </a:pPr>
            <a:r>
              <a:rPr lang="cs-CZ" dirty="0" err="1" smtClean="0"/>
              <a:t>The</a:t>
            </a:r>
            <a:r>
              <a:rPr lang="cs-CZ" dirty="0" smtClean="0"/>
              <a:t> jury </a:t>
            </a:r>
            <a:r>
              <a:rPr lang="cs-CZ" dirty="0" err="1" smtClean="0"/>
              <a:t>listens</a:t>
            </a:r>
            <a:r>
              <a:rPr lang="cs-CZ" dirty="0" smtClean="0"/>
              <a:t> to </a:t>
            </a:r>
            <a:r>
              <a:rPr lang="cs-CZ" dirty="0" err="1" smtClean="0"/>
              <a:t>the</a:t>
            </a:r>
            <a:r>
              <a:rPr lang="cs-CZ" dirty="0" smtClean="0"/>
              <a:t> evidence.</a:t>
            </a:r>
          </a:p>
          <a:p>
            <a:pPr marL="457200" indent="-457200">
              <a:buFont typeface="+mj-lt"/>
              <a:buAutoNum type="arabicPeriod"/>
            </a:pPr>
            <a:r>
              <a:rPr lang="cs-CZ" dirty="0" err="1" smtClean="0"/>
              <a:t>The</a:t>
            </a:r>
            <a:r>
              <a:rPr lang="cs-CZ" dirty="0" smtClean="0"/>
              <a:t> jury </a:t>
            </a:r>
            <a:r>
              <a:rPr lang="cs-CZ" dirty="0" err="1" smtClean="0"/>
              <a:t>reaches</a:t>
            </a:r>
            <a:r>
              <a:rPr lang="cs-CZ" dirty="0" smtClean="0"/>
              <a:t> a </a:t>
            </a:r>
            <a:r>
              <a:rPr lang="cs-CZ" dirty="0" err="1" smtClean="0"/>
              <a:t>verdict</a:t>
            </a:r>
            <a:r>
              <a:rPr lang="cs-CZ" dirty="0" smtClean="0"/>
              <a:t>.</a:t>
            </a:r>
          </a:p>
          <a:p>
            <a:pPr marL="457200" indent="-457200">
              <a:buFont typeface="+mj-lt"/>
              <a:buAutoNum type="arabicPeriod"/>
            </a:pPr>
            <a:r>
              <a:rPr lang="cs-CZ" dirty="0" err="1" smtClean="0"/>
              <a:t>The</a:t>
            </a:r>
            <a:r>
              <a:rPr lang="cs-CZ" dirty="0" smtClean="0"/>
              <a:t> </a:t>
            </a:r>
            <a:r>
              <a:rPr lang="cs-CZ" dirty="0" err="1" smtClean="0"/>
              <a:t>judge</a:t>
            </a:r>
            <a:r>
              <a:rPr lang="cs-CZ" dirty="0" smtClean="0"/>
              <a:t> </a:t>
            </a:r>
            <a:r>
              <a:rPr lang="cs-CZ" dirty="0" err="1" smtClean="0"/>
              <a:t>passes</a:t>
            </a:r>
            <a:r>
              <a:rPr lang="cs-CZ" dirty="0" smtClean="0"/>
              <a:t> sentence.</a:t>
            </a:r>
          </a:p>
          <a:p>
            <a:pPr marL="457200" indent="-457200">
              <a:buFont typeface="+mj-lt"/>
              <a:buAutoNum type="arabicPeriod"/>
            </a:pPr>
            <a:r>
              <a:rPr lang="cs-CZ" dirty="0" err="1" smtClean="0"/>
              <a:t>The</a:t>
            </a:r>
            <a:r>
              <a:rPr lang="cs-CZ" dirty="0" smtClean="0"/>
              <a:t> </a:t>
            </a:r>
            <a:r>
              <a:rPr lang="cs-CZ" dirty="0" err="1" smtClean="0"/>
              <a:t>criminal</a:t>
            </a:r>
            <a:r>
              <a:rPr lang="cs-CZ" dirty="0" smtClean="0"/>
              <a:t> </a:t>
            </a:r>
            <a:r>
              <a:rPr lang="cs-CZ" dirty="0" err="1" smtClean="0"/>
              <a:t>is</a:t>
            </a:r>
            <a:r>
              <a:rPr lang="cs-CZ" dirty="0" smtClean="0"/>
              <a:t> </a:t>
            </a:r>
            <a:r>
              <a:rPr lang="cs-CZ" dirty="0" err="1" smtClean="0"/>
              <a:t>punished</a:t>
            </a:r>
            <a:r>
              <a:rPr lang="cs-CZ" dirty="0" smtClean="0"/>
              <a:t> </a:t>
            </a:r>
            <a:r>
              <a:rPr lang="cs-CZ" dirty="0" err="1" smtClean="0"/>
              <a:t>depending</a:t>
            </a:r>
            <a:r>
              <a:rPr lang="cs-CZ" dirty="0" smtClean="0"/>
              <a:t> on </a:t>
            </a:r>
            <a:r>
              <a:rPr lang="cs-CZ" dirty="0" err="1" smtClean="0"/>
              <a:t>the</a:t>
            </a:r>
            <a:r>
              <a:rPr lang="cs-CZ" dirty="0" smtClean="0"/>
              <a:t> sentence.</a:t>
            </a:r>
          </a:p>
          <a:p>
            <a:pPr marL="457200" indent="-457200">
              <a:buFont typeface="+mj-lt"/>
              <a:buAutoNum type="arabicPeriod"/>
            </a:pPr>
            <a:r>
              <a:rPr lang="cs-CZ" dirty="0" err="1" smtClean="0"/>
              <a:t>The</a:t>
            </a:r>
            <a:r>
              <a:rPr lang="cs-CZ" dirty="0" smtClean="0"/>
              <a:t> </a:t>
            </a:r>
            <a:r>
              <a:rPr lang="cs-CZ" dirty="0" err="1" smtClean="0"/>
              <a:t>criminal</a:t>
            </a:r>
            <a:r>
              <a:rPr lang="cs-CZ" dirty="0" smtClean="0"/>
              <a:t> </a:t>
            </a:r>
            <a:r>
              <a:rPr lang="cs-CZ" dirty="0" err="1" smtClean="0"/>
              <a:t>is</a:t>
            </a:r>
            <a:r>
              <a:rPr lang="cs-CZ" dirty="0" smtClean="0"/>
              <a:t>/</a:t>
            </a:r>
            <a:r>
              <a:rPr lang="cs-CZ" dirty="0" err="1" smtClean="0"/>
              <a:t>isn't</a:t>
            </a:r>
            <a:r>
              <a:rPr lang="cs-CZ" dirty="0" smtClean="0"/>
              <a:t> </a:t>
            </a:r>
            <a:r>
              <a:rPr lang="cs-CZ" dirty="0" err="1" smtClean="0"/>
              <a:t>released</a:t>
            </a:r>
            <a:r>
              <a:rPr lang="cs-CZ" dirty="0" smtClean="0"/>
              <a:t> on </a:t>
            </a:r>
            <a:r>
              <a:rPr lang="cs-CZ" dirty="0" err="1" smtClean="0"/>
              <a:t>parole</a:t>
            </a:r>
            <a:r>
              <a:rPr lang="cs-CZ" dirty="0" smtClean="0"/>
              <a:t>.</a:t>
            </a:r>
            <a:endParaRPr lang="cs-CZ" dirty="0"/>
          </a:p>
        </p:txBody>
      </p:sp>
      <p:sp>
        <p:nvSpPr>
          <p:cNvPr id="3" name="Nadpis 2"/>
          <p:cNvSpPr>
            <a:spLocks noGrp="1"/>
          </p:cNvSpPr>
          <p:nvPr>
            <p:ph type="title"/>
          </p:nvPr>
        </p:nvSpPr>
        <p:spPr/>
        <p:txBody>
          <a:bodyPr/>
          <a:lstStyle/>
          <a:p>
            <a:r>
              <a:rPr lang="cs-CZ" sz="4000" dirty="0" err="1" smtClean="0"/>
              <a:t>What</a:t>
            </a:r>
            <a:r>
              <a:rPr lang="cs-CZ" sz="4000" dirty="0" smtClean="0"/>
              <a:t> </a:t>
            </a:r>
            <a:r>
              <a:rPr lang="cs-CZ" sz="4000" dirty="0" err="1" smtClean="0"/>
              <a:t>happens</a:t>
            </a:r>
            <a:r>
              <a:rPr lang="cs-CZ" sz="4000" dirty="0" smtClean="0"/>
              <a:t> </a:t>
            </a:r>
            <a:r>
              <a:rPr lang="cs-CZ" sz="4000" dirty="0" err="1" smtClean="0"/>
              <a:t>when</a:t>
            </a:r>
            <a:r>
              <a:rPr lang="cs-CZ" sz="4000" dirty="0" smtClean="0"/>
              <a:t> </a:t>
            </a:r>
            <a:r>
              <a:rPr lang="cs-CZ" sz="4000" dirty="0" err="1" smtClean="0"/>
              <a:t>someone</a:t>
            </a:r>
            <a:r>
              <a:rPr lang="cs-CZ" sz="4000" dirty="0" smtClean="0"/>
              <a:t> </a:t>
            </a:r>
            <a:r>
              <a:rPr lang="cs-CZ" sz="4000" dirty="0" err="1" smtClean="0"/>
              <a:t>commits</a:t>
            </a:r>
            <a:r>
              <a:rPr lang="cs-CZ" sz="4000" dirty="0" smtClean="0"/>
              <a:t> a </a:t>
            </a:r>
            <a:r>
              <a:rPr lang="cs-CZ" sz="4000" dirty="0" err="1" smtClean="0"/>
              <a:t>crime</a:t>
            </a:r>
            <a:r>
              <a:rPr lang="cs-CZ" sz="4000" dirty="0" smtClean="0"/>
              <a:t> (in </a:t>
            </a:r>
            <a:r>
              <a:rPr lang="cs-CZ" sz="4000" dirty="0" err="1" smtClean="0"/>
              <a:t>the</a:t>
            </a:r>
            <a:r>
              <a:rPr lang="cs-CZ" sz="4000" dirty="0" smtClean="0"/>
              <a:t> UK)?</a:t>
            </a:r>
            <a:endParaRPr lang="cs-CZ" sz="4000" dirty="0"/>
          </a:p>
        </p:txBody>
      </p:sp>
    </p:spTree>
    <p:extLst>
      <p:ext uri="{BB962C8B-B14F-4D97-AF65-F5344CB8AC3E}">
        <p14:creationId xmlns:p14="http://schemas.microsoft.com/office/powerpoint/2010/main" val="85316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err="1" smtClean="0"/>
              <a:t>Death</a:t>
            </a:r>
            <a:r>
              <a:rPr lang="cs-CZ" b="1" dirty="0" smtClean="0"/>
              <a:t> penalty</a:t>
            </a:r>
          </a:p>
          <a:p>
            <a:pPr lvl="1"/>
            <a:r>
              <a:rPr lang="cs-CZ" dirty="0" err="1" smtClean="0"/>
              <a:t>some</a:t>
            </a:r>
            <a:r>
              <a:rPr lang="cs-CZ" dirty="0" smtClean="0"/>
              <a:t> </a:t>
            </a:r>
            <a:r>
              <a:rPr lang="cs-CZ" dirty="0" err="1" smtClean="0"/>
              <a:t>people</a:t>
            </a:r>
            <a:r>
              <a:rPr lang="cs-CZ" dirty="0" smtClean="0"/>
              <a:t> </a:t>
            </a:r>
            <a:r>
              <a:rPr lang="cs-CZ" dirty="0" err="1" smtClean="0"/>
              <a:t>wants</a:t>
            </a:r>
            <a:r>
              <a:rPr lang="cs-CZ" dirty="0" smtClean="0"/>
              <a:t> to </a:t>
            </a:r>
            <a:r>
              <a:rPr lang="cs-CZ" dirty="0" err="1" smtClean="0"/>
              <a:t>keep</a:t>
            </a:r>
            <a:r>
              <a:rPr lang="cs-CZ" dirty="0" smtClean="0"/>
              <a:t> </a:t>
            </a:r>
            <a:r>
              <a:rPr lang="cs-CZ" dirty="0" err="1" smtClean="0"/>
              <a:t>it</a:t>
            </a:r>
            <a:r>
              <a:rPr lang="cs-CZ" dirty="0" smtClean="0"/>
              <a:t>, but </a:t>
            </a:r>
            <a:r>
              <a:rPr lang="cs-CZ" dirty="0" err="1" smtClean="0"/>
              <a:t>some</a:t>
            </a:r>
            <a:r>
              <a:rPr lang="cs-CZ" dirty="0" smtClean="0"/>
              <a:t> </a:t>
            </a:r>
            <a:r>
              <a:rPr lang="cs-CZ" dirty="0" err="1" smtClean="0"/>
              <a:t>people</a:t>
            </a:r>
            <a:r>
              <a:rPr lang="cs-CZ" dirty="0" smtClean="0"/>
              <a:t> </a:t>
            </a:r>
            <a:r>
              <a:rPr lang="cs-CZ" dirty="0" err="1" smtClean="0"/>
              <a:t>say</a:t>
            </a:r>
            <a:r>
              <a:rPr lang="cs-CZ" dirty="0" smtClean="0"/>
              <a:t> </a:t>
            </a:r>
            <a:r>
              <a:rPr lang="cs-CZ" dirty="0" err="1" smtClean="0"/>
              <a:t>that</a:t>
            </a:r>
            <a:r>
              <a:rPr lang="cs-CZ" dirty="0"/>
              <a:t> </a:t>
            </a:r>
            <a:r>
              <a:rPr lang="cs-CZ" dirty="0" err="1" smtClean="0"/>
              <a:t>it's</a:t>
            </a:r>
            <a:r>
              <a:rPr lang="cs-CZ" dirty="0" smtClean="0"/>
              <a:t> </a:t>
            </a:r>
            <a:r>
              <a:rPr lang="cs-CZ" dirty="0" err="1" smtClean="0"/>
              <a:t>immoral</a:t>
            </a:r>
            <a:endParaRPr lang="cs-CZ" dirty="0" smtClean="0"/>
          </a:p>
          <a:p>
            <a:r>
              <a:rPr lang="cs-CZ" b="1" dirty="0" err="1" smtClean="0"/>
              <a:t>Low</a:t>
            </a:r>
            <a:r>
              <a:rPr lang="cs-CZ" b="1" dirty="0" smtClean="0"/>
              <a:t> </a:t>
            </a:r>
            <a:r>
              <a:rPr lang="cs-CZ" b="1" dirty="0" err="1" smtClean="0"/>
              <a:t>age</a:t>
            </a:r>
            <a:r>
              <a:rPr lang="cs-CZ" b="1" dirty="0" smtClean="0"/>
              <a:t> </a:t>
            </a:r>
            <a:r>
              <a:rPr lang="cs-CZ" b="1" dirty="0" err="1" smtClean="0"/>
              <a:t>of</a:t>
            </a:r>
            <a:r>
              <a:rPr lang="cs-CZ" b="1" dirty="0" smtClean="0"/>
              <a:t> </a:t>
            </a:r>
            <a:r>
              <a:rPr lang="cs-CZ" b="1" dirty="0" err="1" smtClean="0"/>
              <a:t>criminal</a:t>
            </a:r>
            <a:endParaRPr lang="cs-CZ" b="1" dirty="0" smtClean="0"/>
          </a:p>
          <a:p>
            <a:pPr lvl="1"/>
            <a:r>
              <a:rPr lang="cs-CZ" dirty="0" smtClean="0"/>
              <a:t>in </a:t>
            </a:r>
            <a:r>
              <a:rPr lang="cs-CZ" dirty="0" err="1" smtClean="0"/>
              <a:t>the</a:t>
            </a:r>
            <a:r>
              <a:rPr lang="cs-CZ" dirty="0" smtClean="0"/>
              <a:t> last </a:t>
            </a:r>
            <a:r>
              <a:rPr lang="cs-CZ" dirty="0" err="1" smtClean="0"/>
              <a:t>few</a:t>
            </a:r>
            <a:r>
              <a:rPr lang="cs-CZ" dirty="0" smtClean="0"/>
              <a:t> </a:t>
            </a:r>
            <a:r>
              <a:rPr lang="cs-CZ" dirty="0" err="1" smtClean="0"/>
              <a:t>years</a:t>
            </a:r>
            <a:r>
              <a:rPr lang="cs-CZ" dirty="0" smtClean="0"/>
              <a:t> </a:t>
            </a:r>
            <a:r>
              <a:rPr lang="cs-CZ" dirty="0" err="1" smtClean="0"/>
              <a:t>there</a:t>
            </a:r>
            <a:r>
              <a:rPr lang="cs-CZ" dirty="0" smtClean="0"/>
              <a:t> </a:t>
            </a:r>
            <a:r>
              <a:rPr lang="cs-CZ" dirty="0" err="1" smtClean="0"/>
              <a:t>is</a:t>
            </a:r>
            <a:r>
              <a:rPr lang="cs-CZ" dirty="0" smtClean="0"/>
              <a:t> a </a:t>
            </a:r>
            <a:r>
              <a:rPr lang="cs-CZ" dirty="0" err="1" smtClean="0"/>
              <a:t>rising</a:t>
            </a:r>
            <a:r>
              <a:rPr lang="cs-CZ" dirty="0" smtClean="0"/>
              <a:t> </a:t>
            </a:r>
            <a:r>
              <a:rPr lang="cs-CZ" dirty="0" err="1" smtClean="0"/>
              <a:t>number</a:t>
            </a:r>
            <a:r>
              <a:rPr lang="cs-CZ" dirty="0" smtClean="0"/>
              <a:t> </a:t>
            </a:r>
            <a:r>
              <a:rPr lang="cs-CZ" dirty="0" err="1" smtClean="0"/>
              <a:t>of</a:t>
            </a:r>
            <a:r>
              <a:rPr lang="cs-CZ" dirty="0" smtClean="0"/>
              <a:t> </a:t>
            </a:r>
            <a:r>
              <a:rPr lang="cs-CZ" dirty="0" err="1" smtClean="0"/>
              <a:t>young</a:t>
            </a:r>
            <a:r>
              <a:rPr lang="cs-CZ" dirty="0" smtClean="0"/>
              <a:t> </a:t>
            </a:r>
            <a:r>
              <a:rPr lang="cs-CZ" dirty="0" err="1" smtClean="0"/>
              <a:t>criminals</a:t>
            </a:r>
            <a:endParaRPr lang="cs-CZ" dirty="0" smtClean="0"/>
          </a:p>
          <a:p>
            <a:endParaRPr lang="cs-CZ" dirty="0" smtClean="0"/>
          </a:p>
        </p:txBody>
      </p:sp>
      <p:sp>
        <p:nvSpPr>
          <p:cNvPr id="3" name="Nadpis 2"/>
          <p:cNvSpPr>
            <a:spLocks noGrp="1"/>
          </p:cNvSpPr>
          <p:nvPr>
            <p:ph type="title"/>
          </p:nvPr>
        </p:nvSpPr>
        <p:spPr/>
        <p:txBody>
          <a:bodyPr/>
          <a:lstStyle/>
          <a:p>
            <a:r>
              <a:rPr lang="cs-CZ" sz="4000" dirty="0" err="1" smtClean="0"/>
              <a:t>Questions</a:t>
            </a:r>
            <a:r>
              <a:rPr lang="cs-CZ" sz="4000" dirty="0" smtClean="0"/>
              <a:t> </a:t>
            </a:r>
            <a:r>
              <a:rPr lang="cs-CZ" sz="4000" dirty="0" err="1" smtClean="0"/>
              <a:t>that</a:t>
            </a:r>
            <a:r>
              <a:rPr lang="cs-CZ" sz="4000" dirty="0" smtClean="0"/>
              <a:t> are </a:t>
            </a:r>
            <a:r>
              <a:rPr lang="cs-CZ" sz="4000" dirty="0" err="1" smtClean="0"/>
              <a:t>dealt</a:t>
            </a:r>
            <a:r>
              <a:rPr lang="cs-CZ" sz="4000" dirty="0" smtClean="0"/>
              <a:t> </a:t>
            </a:r>
            <a:r>
              <a:rPr lang="cs-CZ" sz="4000" dirty="0" err="1" smtClean="0"/>
              <a:t>with</a:t>
            </a:r>
            <a:r>
              <a:rPr lang="cs-CZ" sz="4000" dirty="0" smtClean="0"/>
              <a:t> in </a:t>
            </a:r>
            <a:r>
              <a:rPr lang="cs-CZ" sz="4000" dirty="0" err="1" smtClean="0"/>
              <a:t>connection</a:t>
            </a:r>
            <a:r>
              <a:rPr lang="cs-CZ" sz="4000" dirty="0" smtClean="0"/>
              <a:t> to </a:t>
            </a:r>
            <a:r>
              <a:rPr lang="cs-CZ" sz="4000" dirty="0" err="1"/>
              <a:t>crime</a:t>
            </a:r>
            <a:r>
              <a:rPr lang="cs-CZ" sz="4000" dirty="0"/>
              <a:t> and </a:t>
            </a:r>
            <a:r>
              <a:rPr lang="cs-CZ" sz="4000" dirty="0" err="1"/>
              <a:t>law</a:t>
            </a:r>
            <a:endParaRPr lang="cs-CZ" sz="4000" dirty="0"/>
          </a:p>
        </p:txBody>
      </p:sp>
    </p:spTree>
    <p:extLst>
      <p:ext uri="{BB962C8B-B14F-4D97-AF65-F5344CB8AC3E}">
        <p14:creationId xmlns:p14="http://schemas.microsoft.com/office/powerpoint/2010/main" val="390540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idx="4294967295"/>
          </p:nvPr>
        </p:nvSpPr>
        <p:spPr>
          <a:xfrm>
            <a:off x="611560" y="116632"/>
            <a:ext cx="7754938" cy="765175"/>
          </a:xfrm>
        </p:spPr>
        <p:txBody>
          <a:bodyPr/>
          <a:lstStyle/>
          <a:p>
            <a:r>
              <a:rPr lang="cs-CZ" sz="2400" dirty="0" err="1" smtClean="0"/>
              <a:t>Important</a:t>
            </a:r>
            <a:r>
              <a:rPr lang="cs-CZ" sz="2400" dirty="0" smtClean="0"/>
              <a:t> </a:t>
            </a:r>
            <a:r>
              <a:rPr lang="cs-CZ" sz="2400" dirty="0" err="1" smtClean="0"/>
              <a:t>courts</a:t>
            </a:r>
            <a:r>
              <a:rPr lang="cs-CZ" sz="2400" dirty="0" smtClean="0"/>
              <a:t> </a:t>
            </a:r>
            <a:r>
              <a:rPr lang="cs-CZ" sz="2400" dirty="0" err="1" smtClean="0"/>
              <a:t>of</a:t>
            </a:r>
            <a:r>
              <a:rPr lang="cs-CZ" sz="2400" dirty="0" smtClean="0"/>
              <a:t> UK, USA and Czech </a:t>
            </a:r>
            <a:r>
              <a:rPr lang="cs-CZ" sz="2400" dirty="0" err="1" smtClean="0"/>
              <a:t>republic</a:t>
            </a:r>
            <a:endParaRPr lang="cs-CZ"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92" y="836712"/>
            <a:ext cx="3555554" cy="25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383" y="836712"/>
            <a:ext cx="3360000" cy="25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888" y="3879932"/>
            <a:ext cx="3301200" cy="25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88472" y="3356712"/>
            <a:ext cx="3168795" cy="800219"/>
          </a:xfrm>
          <a:prstGeom prst="rect">
            <a:avLst/>
          </a:prstGeom>
          <a:noFill/>
        </p:spPr>
        <p:txBody>
          <a:bodyPr wrap="square" rtlCol="0">
            <a:spAutoFit/>
          </a:bodyPr>
          <a:lstStyle/>
          <a:p>
            <a:r>
              <a:rPr lang="en-US" sz="1400" dirty="0"/>
              <a:t>Supreme Court of the United </a:t>
            </a:r>
            <a:r>
              <a:rPr lang="en-US" sz="1400" dirty="0" smtClean="0"/>
              <a:t>States</a:t>
            </a:r>
            <a:r>
              <a:rPr lang="cs-CZ" sz="1400" dirty="0" smtClean="0"/>
              <a:t> </a:t>
            </a:r>
          </a:p>
          <a:p>
            <a:r>
              <a:rPr lang="cs-CZ" sz="1400" dirty="0" smtClean="0"/>
              <a:t>(New York)</a:t>
            </a:r>
            <a:endParaRPr lang="en-US" sz="1400" dirty="0"/>
          </a:p>
          <a:p>
            <a:endParaRPr lang="cs-CZ" dirty="0"/>
          </a:p>
        </p:txBody>
      </p:sp>
      <p:sp>
        <p:nvSpPr>
          <p:cNvPr id="8" name="TextovéPole 7"/>
          <p:cNvSpPr txBox="1"/>
          <p:nvPr/>
        </p:nvSpPr>
        <p:spPr>
          <a:xfrm>
            <a:off x="5470986" y="3356712"/>
            <a:ext cx="3168795" cy="523220"/>
          </a:xfrm>
          <a:prstGeom prst="rect">
            <a:avLst/>
          </a:prstGeom>
          <a:noFill/>
        </p:spPr>
        <p:txBody>
          <a:bodyPr wrap="square" rtlCol="0">
            <a:spAutoFit/>
          </a:bodyPr>
          <a:lstStyle/>
          <a:p>
            <a:r>
              <a:rPr lang="en-US" sz="1400" dirty="0"/>
              <a:t>High Court of England and </a:t>
            </a:r>
            <a:r>
              <a:rPr lang="en-US" sz="1400" dirty="0" smtClean="0"/>
              <a:t>Wales</a:t>
            </a:r>
            <a:endParaRPr lang="cs-CZ" sz="1400" dirty="0" smtClean="0"/>
          </a:p>
          <a:p>
            <a:r>
              <a:rPr lang="cs-CZ" sz="1400" dirty="0" smtClean="0"/>
              <a:t>(London)</a:t>
            </a:r>
            <a:endParaRPr lang="cs-CZ" dirty="0"/>
          </a:p>
        </p:txBody>
      </p:sp>
      <p:sp>
        <p:nvSpPr>
          <p:cNvPr id="5" name="Obdélník 4"/>
          <p:cNvSpPr/>
          <p:nvPr/>
        </p:nvSpPr>
        <p:spPr>
          <a:xfrm>
            <a:off x="2489629" y="6429274"/>
            <a:ext cx="4161717" cy="307777"/>
          </a:xfrm>
          <a:prstGeom prst="rect">
            <a:avLst/>
          </a:prstGeom>
        </p:spPr>
        <p:txBody>
          <a:bodyPr wrap="none">
            <a:spAutoFit/>
          </a:bodyPr>
          <a:lstStyle/>
          <a:p>
            <a:r>
              <a:rPr lang="en-US" sz="1400" dirty="0"/>
              <a:t>Constitutional Court of the Czech </a:t>
            </a:r>
            <a:r>
              <a:rPr lang="en-US" sz="1400" dirty="0" smtClean="0"/>
              <a:t>Republic</a:t>
            </a:r>
            <a:r>
              <a:rPr lang="cs-CZ" sz="1400" dirty="0" smtClean="0"/>
              <a:t> (Brno)</a:t>
            </a:r>
            <a:endParaRPr lang="en-US" sz="1400" dirty="0"/>
          </a:p>
        </p:txBody>
      </p:sp>
    </p:spTree>
    <p:extLst>
      <p:ext uri="{BB962C8B-B14F-4D97-AF65-F5344CB8AC3E}">
        <p14:creationId xmlns:p14="http://schemas.microsoft.com/office/powerpoint/2010/main" val="316914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en-GB" dirty="0" smtClean="0"/>
              <a:t>system of</a:t>
            </a:r>
            <a:r>
              <a:rPr lang="cs-CZ" dirty="0" smtClean="0"/>
              <a:t> </a:t>
            </a:r>
            <a:r>
              <a:rPr lang="en-GB" dirty="0" smtClean="0"/>
              <a:t>rules</a:t>
            </a:r>
          </a:p>
          <a:p>
            <a:r>
              <a:rPr lang="en-GB" dirty="0" smtClean="0"/>
              <a:t>shapes politics, economics and society in numerous ways and serves as a primary social mediator of relations between people</a:t>
            </a:r>
          </a:p>
          <a:p>
            <a:r>
              <a:rPr lang="en-GB" dirty="0" smtClean="0"/>
              <a:t>we</a:t>
            </a:r>
            <a:r>
              <a:rPr lang="cs-CZ" dirty="0" smtClean="0"/>
              <a:t> </a:t>
            </a:r>
            <a:r>
              <a:rPr lang="en-GB" dirty="0" smtClean="0"/>
              <a:t>have many branches of law, for example:</a:t>
            </a:r>
          </a:p>
          <a:p>
            <a:pPr lvl="1"/>
            <a:r>
              <a:rPr lang="en-GB" dirty="0" smtClean="0"/>
              <a:t>contract law</a:t>
            </a:r>
          </a:p>
          <a:p>
            <a:pPr lvl="1"/>
            <a:r>
              <a:rPr lang="en-GB" dirty="0" smtClean="0"/>
              <a:t>property law </a:t>
            </a:r>
          </a:p>
          <a:p>
            <a:pPr lvl="1"/>
            <a:r>
              <a:rPr lang="en-GB" dirty="0" smtClean="0"/>
              <a:t>trust law</a:t>
            </a:r>
          </a:p>
          <a:p>
            <a:pPr lvl="1"/>
            <a:r>
              <a:rPr lang="en-GB" dirty="0" smtClean="0"/>
              <a:t>criminal law</a:t>
            </a:r>
          </a:p>
          <a:p>
            <a:pPr lvl="1"/>
            <a:r>
              <a:rPr lang="en-GB" dirty="0" smtClean="0"/>
              <a:t>constitutional law</a:t>
            </a:r>
          </a:p>
          <a:p>
            <a:pPr lvl="1"/>
            <a:endParaRPr lang="en-GB" dirty="0"/>
          </a:p>
        </p:txBody>
      </p:sp>
      <p:sp>
        <p:nvSpPr>
          <p:cNvPr id="2" name="Nadpis 1"/>
          <p:cNvSpPr>
            <a:spLocks noGrp="1"/>
          </p:cNvSpPr>
          <p:nvPr>
            <p:ph type="title"/>
          </p:nvPr>
        </p:nvSpPr>
        <p:spPr/>
        <p:txBody>
          <a:bodyPr/>
          <a:lstStyle/>
          <a:p>
            <a:r>
              <a:rPr lang="en-GB" dirty="0" smtClean="0"/>
              <a:t>Law</a:t>
            </a:r>
            <a:endParaRPr lang="en-GB" dirty="0"/>
          </a:p>
        </p:txBody>
      </p:sp>
    </p:spTree>
    <p:extLst>
      <p:ext uri="{BB962C8B-B14F-4D97-AF65-F5344CB8AC3E}">
        <p14:creationId xmlns:p14="http://schemas.microsoft.com/office/powerpoint/2010/main" val="265596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GB" dirty="0" smtClean="0"/>
              <a:t>one of the most important codes of law</a:t>
            </a:r>
          </a:p>
          <a:p>
            <a:r>
              <a:rPr lang="en-GB" dirty="0" smtClean="0"/>
              <a:t>systematic collection of laws designed to comprehensively deal with the core areas of private law</a:t>
            </a:r>
          </a:p>
          <a:p>
            <a:r>
              <a:rPr lang="en-GB" dirty="0" smtClean="0"/>
              <a:t>each country has its own version, that can be different from other countries</a:t>
            </a:r>
            <a:endParaRPr lang="en-GB" dirty="0"/>
          </a:p>
        </p:txBody>
      </p:sp>
      <p:sp>
        <p:nvSpPr>
          <p:cNvPr id="3" name="Nadpis 2"/>
          <p:cNvSpPr>
            <a:spLocks noGrp="1"/>
          </p:cNvSpPr>
          <p:nvPr>
            <p:ph type="title"/>
          </p:nvPr>
        </p:nvSpPr>
        <p:spPr/>
        <p:txBody>
          <a:bodyPr/>
          <a:lstStyle/>
          <a:p>
            <a:r>
              <a:rPr lang="en-GB" dirty="0" smtClean="0"/>
              <a:t>Civil code</a:t>
            </a:r>
            <a:endParaRPr lang="en-GB" dirty="0"/>
          </a:p>
        </p:txBody>
      </p:sp>
    </p:spTree>
    <p:extLst>
      <p:ext uri="{BB962C8B-B14F-4D97-AF65-F5344CB8AC3E}">
        <p14:creationId xmlns:p14="http://schemas.microsoft.com/office/powerpoint/2010/main" val="154643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GB" dirty="0" smtClean="0"/>
              <a:t>also known as penal law</a:t>
            </a:r>
          </a:p>
          <a:p>
            <a:r>
              <a:rPr lang="en-GB" dirty="0" smtClean="0"/>
              <a:t>sets </a:t>
            </a:r>
            <a:r>
              <a:rPr lang="en-GB" dirty="0" smtClean="0"/>
              <a:t>the definition of offences and penalties</a:t>
            </a:r>
          </a:p>
          <a:p>
            <a:r>
              <a:rPr lang="en-GB" dirty="0" smtClean="0"/>
              <a:t>tries to prevent people from committing a </a:t>
            </a:r>
            <a:r>
              <a:rPr lang="en-GB" dirty="0" smtClean="0"/>
              <a:t>crime</a:t>
            </a:r>
            <a:endParaRPr lang="cs-CZ" dirty="0" smtClean="0"/>
          </a:p>
          <a:p>
            <a:r>
              <a:rPr lang="cs-CZ" dirty="0" err="1" smtClean="0"/>
              <a:t>sets</a:t>
            </a:r>
            <a:r>
              <a:rPr lang="cs-CZ" dirty="0" smtClean="0"/>
              <a:t> </a:t>
            </a:r>
            <a:r>
              <a:rPr lang="cs-CZ" dirty="0" err="1" smtClean="0"/>
              <a:t>down</a:t>
            </a:r>
            <a:r>
              <a:rPr lang="cs-CZ" dirty="0" smtClean="0"/>
              <a:t> </a:t>
            </a:r>
            <a:r>
              <a:rPr lang="cs-CZ" dirty="0" err="1" smtClean="0"/>
              <a:t>the</a:t>
            </a:r>
            <a:r>
              <a:rPr lang="cs-CZ" dirty="0" smtClean="0"/>
              <a:t> </a:t>
            </a:r>
            <a:r>
              <a:rPr lang="cs-CZ" dirty="0" err="1" smtClean="0"/>
              <a:t>punishments</a:t>
            </a:r>
            <a:r>
              <a:rPr lang="cs-CZ" dirty="0" smtClean="0"/>
              <a:t> </a:t>
            </a:r>
            <a:r>
              <a:rPr lang="cs-CZ" dirty="0" err="1" smtClean="0"/>
              <a:t>for</a:t>
            </a:r>
            <a:r>
              <a:rPr lang="cs-CZ" dirty="0" smtClean="0"/>
              <a:t> </a:t>
            </a:r>
            <a:r>
              <a:rPr lang="cs-CZ" dirty="0" err="1" smtClean="0"/>
              <a:t>crimes</a:t>
            </a:r>
            <a:endParaRPr lang="en-GB" dirty="0"/>
          </a:p>
        </p:txBody>
      </p:sp>
      <p:sp>
        <p:nvSpPr>
          <p:cNvPr id="3" name="Nadpis 2"/>
          <p:cNvSpPr>
            <a:spLocks noGrp="1"/>
          </p:cNvSpPr>
          <p:nvPr>
            <p:ph type="title"/>
          </p:nvPr>
        </p:nvSpPr>
        <p:spPr/>
        <p:txBody>
          <a:bodyPr/>
          <a:lstStyle/>
          <a:p>
            <a:r>
              <a:rPr lang="en-GB" dirty="0" smtClean="0"/>
              <a:t>Criminal law</a:t>
            </a:r>
            <a:endParaRPr lang="en-GB" dirty="0"/>
          </a:p>
        </p:txBody>
      </p:sp>
    </p:spTree>
    <p:extLst>
      <p:ext uri="{BB962C8B-B14F-4D97-AF65-F5344CB8AC3E}">
        <p14:creationId xmlns:p14="http://schemas.microsoft.com/office/powerpoint/2010/main" val="15987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violation</a:t>
            </a:r>
            <a:r>
              <a:rPr lang="cs-CZ" dirty="0" smtClean="0"/>
              <a:t> </a:t>
            </a:r>
            <a:r>
              <a:rPr lang="cs-CZ" dirty="0" err="1" smtClean="0"/>
              <a:t>of</a:t>
            </a:r>
            <a:r>
              <a:rPr lang="cs-CZ" dirty="0" smtClean="0"/>
              <a:t> </a:t>
            </a:r>
            <a:r>
              <a:rPr lang="cs-CZ" dirty="0" err="1" smtClean="0"/>
              <a:t>criminal</a:t>
            </a:r>
            <a:r>
              <a:rPr lang="cs-CZ" dirty="0" smtClean="0"/>
              <a:t> </a:t>
            </a:r>
            <a:r>
              <a:rPr lang="cs-CZ" dirty="0" err="1" smtClean="0"/>
              <a:t>law</a:t>
            </a:r>
            <a:endParaRPr lang="cs-CZ" dirty="0" smtClean="0"/>
          </a:p>
          <a:p>
            <a:r>
              <a:rPr lang="cs-CZ" dirty="0" smtClean="0"/>
              <a:t>person </a:t>
            </a:r>
            <a:r>
              <a:rPr lang="cs-CZ" dirty="0" err="1" smtClean="0"/>
              <a:t>who</a:t>
            </a:r>
            <a:r>
              <a:rPr lang="cs-CZ" dirty="0" smtClean="0"/>
              <a:t> </a:t>
            </a:r>
            <a:r>
              <a:rPr lang="cs-CZ" dirty="0" err="1" smtClean="0"/>
              <a:t>commits</a:t>
            </a:r>
            <a:r>
              <a:rPr lang="cs-CZ" dirty="0" smtClean="0"/>
              <a:t> </a:t>
            </a:r>
            <a:r>
              <a:rPr lang="cs-CZ" dirty="0" err="1" smtClean="0"/>
              <a:t>crime</a:t>
            </a:r>
            <a:r>
              <a:rPr lang="cs-CZ" dirty="0" smtClean="0"/>
              <a:t> = </a:t>
            </a:r>
            <a:r>
              <a:rPr lang="cs-CZ" dirty="0" err="1" smtClean="0"/>
              <a:t>criminal</a:t>
            </a:r>
            <a:endParaRPr lang="cs-CZ" dirty="0" smtClean="0"/>
          </a:p>
          <a:p>
            <a:r>
              <a:rPr lang="cs-CZ" dirty="0" smtClean="0"/>
              <a:t>study </a:t>
            </a:r>
            <a:r>
              <a:rPr lang="cs-CZ" dirty="0" err="1" smtClean="0"/>
              <a:t>of</a:t>
            </a:r>
            <a:r>
              <a:rPr lang="cs-CZ" dirty="0" smtClean="0"/>
              <a:t> </a:t>
            </a:r>
            <a:r>
              <a:rPr lang="cs-CZ" dirty="0" err="1" smtClean="0"/>
              <a:t>criminal</a:t>
            </a:r>
            <a:r>
              <a:rPr lang="cs-CZ" dirty="0" smtClean="0"/>
              <a:t> </a:t>
            </a:r>
            <a:r>
              <a:rPr lang="cs-CZ" dirty="0" err="1" smtClean="0"/>
              <a:t>behaviour</a:t>
            </a:r>
            <a:r>
              <a:rPr lang="cs-CZ" dirty="0" smtClean="0"/>
              <a:t> = </a:t>
            </a:r>
            <a:r>
              <a:rPr lang="cs-CZ" dirty="0" err="1" smtClean="0"/>
              <a:t>criminology</a:t>
            </a:r>
            <a:endParaRPr lang="cs-CZ" dirty="0" smtClean="0"/>
          </a:p>
          <a:p>
            <a:endParaRPr lang="cs-CZ" dirty="0"/>
          </a:p>
          <a:p>
            <a:r>
              <a:rPr lang="cs-CZ" dirty="0" err="1" smtClean="0"/>
              <a:t>one</a:t>
            </a:r>
            <a:r>
              <a:rPr lang="cs-CZ" dirty="0" smtClean="0"/>
              <a:t> </a:t>
            </a:r>
            <a:r>
              <a:rPr lang="cs-CZ" dirty="0" err="1" smtClean="0"/>
              <a:t>of</a:t>
            </a:r>
            <a:r>
              <a:rPr lang="cs-CZ" dirty="0"/>
              <a:t> </a:t>
            </a:r>
            <a:r>
              <a:rPr lang="cs-CZ" dirty="0" err="1"/>
              <a:t>society's</a:t>
            </a:r>
            <a:r>
              <a:rPr lang="cs-CZ" dirty="0"/>
              <a:t> </a:t>
            </a:r>
            <a:r>
              <a:rPr lang="cs-CZ" dirty="0" err="1" smtClean="0"/>
              <a:t>oldest</a:t>
            </a:r>
            <a:r>
              <a:rPr lang="cs-CZ" dirty="0" smtClean="0"/>
              <a:t> </a:t>
            </a:r>
            <a:r>
              <a:rPr lang="cs-CZ" dirty="0" err="1" smtClean="0"/>
              <a:t>problems</a:t>
            </a:r>
            <a:endParaRPr lang="cs-CZ" dirty="0" smtClean="0"/>
          </a:p>
          <a:p>
            <a:pPr lvl="1"/>
            <a:r>
              <a:rPr lang="cs-CZ" dirty="0" err="1" smtClean="0"/>
              <a:t>however</a:t>
            </a:r>
            <a:r>
              <a:rPr lang="cs-CZ" dirty="0" smtClean="0"/>
              <a:t>, no country has </a:t>
            </a:r>
            <a:r>
              <a:rPr lang="cs-CZ" dirty="0" err="1" smtClean="0"/>
              <a:t>developed</a:t>
            </a:r>
            <a:r>
              <a:rPr lang="cs-CZ" dirty="0" smtClean="0"/>
              <a:t> </a:t>
            </a:r>
            <a:r>
              <a:rPr lang="cs-CZ" dirty="0" err="1" smtClean="0"/>
              <a:t>completely</a:t>
            </a:r>
            <a:r>
              <a:rPr lang="cs-CZ" dirty="0" smtClean="0"/>
              <a:t> </a:t>
            </a:r>
            <a:r>
              <a:rPr lang="cs-CZ" dirty="0" err="1" smtClean="0"/>
              <a:t>reliable</a:t>
            </a:r>
            <a:r>
              <a:rPr lang="cs-CZ" dirty="0" smtClean="0"/>
              <a:t> </a:t>
            </a:r>
            <a:r>
              <a:rPr lang="cs-CZ" dirty="0" err="1" smtClean="0"/>
              <a:t>methods</a:t>
            </a:r>
            <a:r>
              <a:rPr lang="cs-CZ" dirty="0" smtClean="0"/>
              <a:t> </a:t>
            </a:r>
            <a:r>
              <a:rPr lang="cs-CZ" dirty="0" err="1" smtClean="0"/>
              <a:t>for</a:t>
            </a:r>
            <a:r>
              <a:rPr lang="cs-CZ" dirty="0" smtClean="0"/>
              <a:t> </a:t>
            </a:r>
            <a:r>
              <a:rPr lang="cs-CZ" dirty="0" err="1" smtClean="0"/>
              <a:t>mesuring</a:t>
            </a:r>
            <a:r>
              <a:rPr lang="cs-CZ" dirty="0" smtClean="0"/>
              <a:t> </a:t>
            </a:r>
            <a:r>
              <a:rPr lang="cs-CZ" dirty="0" err="1" smtClean="0"/>
              <a:t>the</a:t>
            </a:r>
            <a:r>
              <a:rPr lang="cs-CZ" dirty="0" smtClean="0"/>
              <a:t> </a:t>
            </a:r>
            <a:r>
              <a:rPr lang="cs-CZ" dirty="0" err="1" smtClean="0"/>
              <a:t>scale</a:t>
            </a:r>
            <a:r>
              <a:rPr lang="cs-CZ" dirty="0" smtClean="0"/>
              <a:t> </a:t>
            </a:r>
            <a:r>
              <a:rPr lang="cs-CZ" dirty="0" err="1" smtClean="0"/>
              <a:t>of</a:t>
            </a:r>
            <a:r>
              <a:rPr lang="cs-CZ" dirty="0" smtClean="0"/>
              <a:t> and </a:t>
            </a:r>
            <a:r>
              <a:rPr lang="cs-CZ" dirty="0" err="1" smtClean="0"/>
              <a:t>trends</a:t>
            </a:r>
            <a:r>
              <a:rPr lang="cs-CZ" dirty="0" smtClean="0"/>
              <a:t> in </a:t>
            </a:r>
            <a:r>
              <a:rPr lang="cs-CZ" dirty="0" err="1" smtClean="0"/>
              <a:t>crime</a:t>
            </a:r>
            <a:r>
              <a:rPr lang="cs-CZ" dirty="0" smtClean="0"/>
              <a:t> </a:t>
            </a:r>
            <a:r>
              <a:rPr lang="cs-CZ" dirty="0" err="1" smtClean="0"/>
              <a:t>yet</a:t>
            </a:r>
            <a:endParaRPr lang="cs-CZ" dirty="0"/>
          </a:p>
          <a:p>
            <a:r>
              <a:rPr lang="cs-CZ" dirty="0" err="1" smtClean="0"/>
              <a:t>countries</a:t>
            </a:r>
            <a:r>
              <a:rPr lang="cs-CZ" dirty="0" smtClean="0"/>
              <a:t> </a:t>
            </a:r>
            <a:r>
              <a:rPr lang="cs-CZ" dirty="0" err="1" smtClean="0"/>
              <a:t>even</a:t>
            </a:r>
            <a:r>
              <a:rPr lang="cs-CZ" dirty="0" smtClean="0"/>
              <a:t> vary </a:t>
            </a:r>
            <a:r>
              <a:rPr lang="cs-CZ" dirty="0" err="1" smtClean="0"/>
              <a:t>greatly</a:t>
            </a:r>
            <a:r>
              <a:rPr lang="cs-CZ" dirty="0" smtClean="0"/>
              <a:t> in </a:t>
            </a:r>
            <a:r>
              <a:rPr lang="cs-CZ" dirty="0" err="1" smtClean="0"/>
              <a:t>their</a:t>
            </a:r>
            <a:r>
              <a:rPr lang="cs-CZ" dirty="0" smtClean="0"/>
              <a:t> </a:t>
            </a:r>
            <a:r>
              <a:rPr lang="cs-CZ" dirty="0" err="1" smtClean="0"/>
              <a:t>definitions</a:t>
            </a:r>
            <a:r>
              <a:rPr lang="cs-CZ" dirty="0" smtClean="0"/>
              <a:t> </a:t>
            </a:r>
            <a:r>
              <a:rPr lang="cs-CZ" dirty="0" err="1" smtClean="0"/>
              <a:t>of</a:t>
            </a:r>
            <a:r>
              <a:rPr lang="cs-CZ" dirty="0" smtClean="0"/>
              <a:t> </a:t>
            </a:r>
            <a:r>
              <a:rPr lang="cs-CZ" dirty="0" err="1" smtClean="0"/>
              <a:t>what</a:t>
            </a:r>
            <a:r>
              <a:rPr lang="cs-CZ" dirty="0" smtClean="0"/>
              <a:t> </a:t>
            </a:r>
            <a:r>
              <a:rPr lang="cs-CZ" dirty="0" err="1" smtClean="0"/>
              <a:t>crime</a:t>
            </a:r>
            <a:r>
              <a:rPr lang="cs-CZ" dirty="0" smtClean="0"/>
              <a:t> </a:t>
            </a:r>
            <a:r>
              <a:rPr lang="cs-CZ" dirty="0" err="1" smtClean="0"/>
              <a:t>is</a:t>
            </a:r>
            <a:r>
              <a:rPr lang="cs-CZ" dirty="0" smtClean="0"/>
              <a:t>, and </a:t>
            </a:r>
            <a:r>
              <a:rPr lang="cs-CZ" dirty="0" err="1" smtClean="0"/>
              <a:t>the</a:t>
            </a:r>
            <a:r>
              <a:rPr lang="cs-CZ" dirty="0" smtClean="0"/>
              <a:t> reliability </a:t>
            </a:r>
            <a:r>
              <a:rPr lang="cs-CZ" dirty="0" err="1" smtClean="0"/>
              <a:t>of</a:t>
            </a:r>
            <a:r>
              <a:rPr lang="cs-CZ" dirty="0" smtClean="0"/>
              <a:t> </a:t>
            </a:r>
            <a:r>
              <a:rPr lang="cs-CZ" dirty="0" err="1" smtClean="0"/>
              <a:t>their</a:t>
            </a:r>
            <a:r>
              <a:rPr lang="cs-CZ" dirty="0" smtClean="0"/>
              <a:t> </a:t>
            </a:r>
            <a:r>
              <a:rPr lang="cs-CZ" dirty="0" err="1" smtClean="0"/>
              <a:t>crime</a:t>
            </a:r>
            <a:r>
              <a:rPr lang="cs-CZ" dirty="0" smtClean="0"/>
              <a:t> </a:t>
            </a:r>
            <a:r>
              <a:rPr lang="cs-CZ" dirty="0" err="1" smtClean="0"/>
              <a:t>statistics</a:t>
            </a:r>
            <a:endParaRPr lang="cs-CZ" dirty="0" smtClean="0"/>
          </a:p>
          <a:p>
            <a:endParaRPr lang="cs-CZ" dirty="0"/>
          </a:p>
        </p:txBody>
      </p:sp>
      <p:sp>
        <p:nvSpPr>
          <p:cNvPr id="3" name="Nadpis 2"/>
          <p:cNvSpPr>
            <a:spLocks noGrp="1"/>
          </p:cNvSpPr>
          <p:nvPr>
            <p:ph type="title"/>
          </p:nvPr>
        </p:nvSpPr>
        <p:spPr/>
        <p:txBody>
          <a:bodyPr/>
          <a:lstStyle/>
          <a:p>
            <a:r>
              <a:rPr lang="cs-CZ" dirty="0" err="1" smtClean="0"/>
              <a:t>Crime</a:t>
            </a:r>
            <a:endParaRPr lang="cs-CZ" dirty="0"/>
          </a:p>
        </p:txBody>
      </p:sp>
    </p:spTree>
    <p:extLst>
      <p:ext uri="{BB962C8B-B14F-4D97-AF65-F5344CB8AC3E}">
        <p14:creationId xmlns:p14="http://schemas.microsoft.com/office/powerpoint/2010/main" val="25353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Nadpis 7"/>
          <p:cNvSpPr>
            <a:spLocks noGrp="1"/>
          </p:cNvSpPr>
          <p:nvPr>
            <p:ph type="ctrTitle"/>
          </p:nvPr>
        </p:nvSpPr>
        <p:spPr/>
        <p:txBody>
          <a:bodyPr/>
          <a:lstStyle/>
          <a:p>
            <a:r>
              <a:rPr lang="cs-CZ" dirty="0" err="1">
                <a:solidFill>
                  <a:schemeClr val="accent1"/>
                </a:solidFill>
                <a:effectLst/>
              </a:rPr>
              <a:t>Types</a:t>
            </a:r>
            <a:r>
              <a:rPr lang="cs-CZ" dirty="0">
                <a:solidFill>
                  <a:schemeClr val="accent1"/>
                </a:solidFill>
                <a:effectLst/>
              </a:rPr>
              <a:t> </a:t>
            </a:r>
            <a:r>
              <a:rPr lang="cs-CZ" dirty="0" err="1">
                <a:solidFill>
                  <a:schemeClr val="accent1"/>
                </a:solidFill>
                <a:effectLst/>
              </a:rPr>
              <a:t>of</a:t>
            </a:r>
            <a:r>
              <a:rPr lang="cs-CZ" dirty="0">
                <a:solidFill>
                  <a:schemeClr val="accent1"/>
                </a:solidFill>
                <a:effectLst/>
              </a:rPr>
              <a:t> </a:t>
            </a:r>
            <a:r>
              <a:rPr lang="cs-CZ" dirty="0" err="1">
                <a:solidFill>
                  <a:schemeClr val="accent1"/>
                </a:solidFill>
                <a:effectLst/>
              </a:rPr>
              <a:t>crimes</a:t>
            </a:r>
            <a:endParaRPr lang="cs-CZ" dirty="0">
              <a:solidFill>
                <a:schemeClr val="accent1"/>
              </a:solidFill>
              <a:effectLst/>
            </a:endParaRPr>
          </a:p>
        </p:txBody>
      </p:sp>
      <p:sp>
        <p:nvSpPr>
          <p:cNvPr id="2" name="Zástupný symbol pro obsah 1"/>
          <p:cNvSpPr>
            <a:spLocks noGrp="1"/>
          </p:cNvSpPr>
          <p:nvPr>
            <p:ph type="subTitle" idx="1"/>
          </p:nvPr>
        </p:nvSpPr>
        <p:spPr>
          <a:xfrm>
            <a:off x="1043608" y="3789040"/>
            <a:ext cx="7056784" cy="1731422"/>
          </a:xfrm>
        </p:spPr>
        <p:txBody>
          <a:bodyPr>
            <a:noAutofit/>
          </a:bodyPr>
          <a:lstStyle/>
          <a:p>
            <a:pPr marL="457200" indent="-457200" algn="l">
              <a:buFont typeface="Arial" pitchFamily="34" charset="0"/>
              <a:buChar char="•"/>
            </a:pPr>
            <a:r>
              <a:rPr lang="cs-CZ" sz="2800" dirty="0" err="1">
                <a:ln w="3175">
                  <a:solidFill>
                    <a:schemeClr val="tx1">
                      <a:alpha val="65000"/>
                    </a:schemeClr>
                  </a:solidFill>
                </a:ln>
                <a:solidFill>
                  <a:schemeClr val="bg1"/>
                </a:solidFill>
                <a:effectLst/>
                <a:latin typeface="+mj-lt"/>
                <a:ea typeface="+mj-ea"/>
                <a:cs typeface="+mj-cs"/>
              </a:rPr>
              <a:t>crimes</a:t>
            </a:r>
            <a:r>
              <a:rPr lang="cs-CZ" sz="2800" dirty="0">
                <a:ln w="3175">
                  <a:solidFill>
                    <a:schemeClr val="tx1">
                      <a:alpha val="65000"/>
                    </a:schemeClr>
                  </a:solidFill>
                </a:ln>
                <a:solidFill>
                  <a:schemeClr val="bg1"/>
                </a:solidFill>
                <a:effectLst/>
                <a:latin typeface="+mj-lt"/>
                <a:ea typeface="+mj-ea"/>
                <a:cs typeface="+mj-cs"/>
              </a:rPr>
              <a:t> </a:t>
            </a:r>
            <a:r>
              <a:rPr lang="cs-CZ" sz="2800" dirty="0" err="1">
                <a:ln w="3175">
                  <a:solidFill>
                    <a:schemeClr val="tx1">
                      <a:alpha val="65000"/>
                    </a:schemeClr>
                  </a:solidFill>
                </a:ln>
                <a:solidFill>
                  <a:schemeClr val="bg1"/>
                </a:solidFill>
                <a:effectLst/>
                <a:latin typeface="+mj-lt"/>
                <a:ea typeface="+mj-ea"/>
                <a:cs typeface="+mj-cs"/>
              </a:rPr>
              <a:t>may</a:t>
            </a:r>
            <a:r>
              <a:rPr lang="cs-CZ" sz="2800" dirty="0">
                <a:ln w="3175">
                  <a:solidFill>
                    <a:schemeClr val="tx1">
                      <a:alpha val="65000"/>
                    </a:schemeClr>
                  </a:solidFill>
                </a:ln>
                <a:solidFill>
                  <a:schemeClr val="bg1"/>
                </a:solidFill>
                <a:effectLst/>
                <a:latin typeface="+mj-lt"/>
                <a:ea typeface="+mj-ea"/>
                <a:cs typeface="+mj-cs"/>
              </a:rPr>
              <a:t> </a:t>
            </a:r>
            <a:r>
              <a:rPr lang="cs-CZ" sz="2800" dirty="0" err="1">
                <a:ln w="3175">
                  <a:solidFill>
                    <a:schemeClr val="tx1">
                      <a:alpha val="65000"/>
                    </a:schemeClr>
                  </a:solidFill>
                </a:ln>
                <a:solidFill>
                  <a:schemeClr val="bg1"/>
                </a:solidFill>
                <a:effectLst/>
                <a:latin typeface="+mj-lt"/>
                <a:ea typeface="+mj-ea"/>
                <a:cs typeface="+mj-cs"/>
              </a:rPr>
              <a:t>be</a:t>
            </a:r>
            <a:r>
              <a:rPr lang="cs-CZ" sz="2800" dirty="0">
                <a:ln w="3175">
                  <a:solidFill>
                    <a:schemeClr val="tx1">
                      <a:alpha val="65000"/>
                    </a:schemeClr>
                  </a:solidFill>
                </a:ln>
                <a:solidFill>
                  <a:schemeClr val="bg1"/>
                </a:solidFill>
                <a:effectLst/>
                <a:latin typeface="+mj-lt"/>
                <a:ea typeface="+mj-ea"/>
                <a:cs typeface="+mj-cs"/>
              </a:rPr>
              <a:t> </a:t>
            </a:r>
            <a:r>
              <a:rPr lang="cs-CZ" sz="2800" dirty="0" err="1">
                <a:ln w="3175">
                  <a:solidFill>
                    <a:schemeClr val="tx1">
                      <a:alpha val="65000"/>
                    </a:schemeClr>
                  </a:solidFill>
                </a:ln>
                <a:solidFill>
                  <a:schemeClr val="bg1"/>
                </a:solidFill>
                <a:effectLst/>
                <a:latin typeface="+mj-lt"/>
                <a:ea typeface="+mj-ea"/>
                <a:cs typeface="+mj-cs"/>
              </a:rPr>
              <a:t>classified</a:t>
            </a:r>
            <a:r>
              <a:rPr lang="cs-CZ" sz="2800" dirty="0">
                <a:ln w="3175">
                  <a:solidFill>
                    <a:schemeClr val="tx1">
                      <a:alpha val="65000"/>
                    </a:schemeClr>
                  </a:solidFill>
                </a:ln>
                <a:solidFill>
                  <a:schemeClr val="bg1"/>
                </a:solidFill>
                <a:effectLst/>
                <a:latin typeface="+mj-lt"/>
                <a:ea typeface="+mj-ea"/>
                <a:cs typeface="+mj-cs"/>
              </a:rPr>
              <a:t> in </a:t>
            </a:r>
            <a:r>
              <a:rPr lang="cs-CZ" sz="2800" dirty="0" err="1">
                <a:ln w="3175">
                  <a:solidFill>
                    <a:schemeClr val="tx1">
                      <a:alpha val="65000"/>
                    </a:schemeClr>
                  </a:solidFill>
                </a:ln>
                <a:solidFill>
                  <a:schemeClr val="bg1"/>
                </a:solidFill>
                <a:effectLst/>
                <a:latin typeface="+mj-lt"/>
                <a:ea typeface="+mj-ea"/>
                <a:cs typeface="+mj-cs"/>
              </a:rPr>
              <a:t>various</a:t>
            </a:r>
            <a:r>
              <a:rPr lang="cs-CZ" sz="2800" dirty="0">
                <a:ln w="3175">
                  <a:solidFill>
                    <a:schemeClr val="tx1">
                      <a:alpha val="65000"/>
                    </a:schemeClr>
                  </a:solidFill>
                </a:ln>
                <a:solidFill>
                  <a:schemeClr val="bg1"/>
                </a:solidFill>
                <a:effectLst/>
                <a:latin typeface="+mj-lt"/>
                <a:ea typeface="+mj-ea"/>
                <a:cs typeface="+mj-cs"/>
              </a:rPr>
              <a:t> </a:t>
            </a:r>
            <a:r>
              <a:rPr lang="cs-CZ" sz="2800" dirty="0" err="1">
                <a:ln w="3175">
                  <a:solidFill>
                    <a:schemeClr val="tx1">
                      <a:alpha val="65000"/>
                    </a:schemeClr>
                  </a:solidFill>
                </a:ln>
                <a:solidFill>
                  <a:schemeClr val="bg1"/>
                </a:solidFill>
                <a:effectLst/>
                <a:latin typeface="+mj-lt"/>
                <a:ea typeface="+mj-ea"/>
                <a:cs typeface="+mj-cs"/>
              </a:rPr>
              <a:t>ways</a:t>
            </a:r>
            <a:endParaRPr lang="cs-CZ" sz="2800" dirty="0">
              <a:ln w="3175">
                <a:solidFill>
                  <a:schemeClr val="tx1">
                    <a:alpha val="65000"/>
                  </a:schemeClr>
                </a:solidFill>
              </a:ln>
              <a:solidFill>
                <a:schemeClr val="bg1"/>
              </a:solidFill>
              <a:effectLst/>
              <a:latin typeface="+mj-lt"/>
              <a:ea typeface="+mj-ea"/>
              <a:cs typeface="+mj-cs"/>
            </a:endParaRPr>
          </a:p>
        </p:txBody>
      </p:sp>
    </p:spTree>
    <p:extLst>
      <p:ext uri="{BB962C8B-B14F-4D97-AF65-F5344CB8AC3E}">
        <p14:creationId xmlns:p14="http://schemas.microsoft.com/office/powerpoint/2010/main" val="318638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pPr marL="0" indent="0">
              <a:buNone/>
            </a:pPr>
            <a:r>
              <a:rPr lang="cs-CZ" b="1" dirty="0"/>
              <a:t>1) </a:t>
            </a:r>
            <a:r>
              <a:rPr lang="cs-CZ" b="1" dirty="0" err="1"/>
              <a:t>according</a:t>
            </a:r>
            <a:r>
              <a:rPr lang="cs-CZ" b="1" dirty="0"/>
              <a:t> to </a:t>
            </a:r>
            <a:r>
              <a:rPr lang="cs-CZ" b="1" dirty="0" err="1"/>
              <a:t>the</a:t>
            </a:r>
            <a:r>
              <a:rPr lang="cs-CZ" b="1" dirty="0"/>
              <a:t> </a:t>
            </a:r>
            <a:r>
              <a:rPr lang="cs-CZ" b="1" dirty="0" err="1"/>
              <a:t>victim</a:t>
            </a:r>
            <a:r>
              <a:rPr lang="cs-CZ" b="1" dirty="0"/>
              <a:t> </a:t>
            </a:r>
            <a:r>
              <a:rPr lang="cs-CZ" b="1" dirty="0" err="1"/>
              <a:t>of</a:t>
            </a:r>
            <a:r>
              <a:rPr lang="cs-CZ" b="1" dirty="0"/>
              <a:t> </a:t>
            </a:r>
            <a:r>
              <a:rPr lang="cs-CZ" b="1" dirty="0" err="1"/>
              <a:t>the</a:t>
            </a:r>
            <a:r>
              <a:rPr lang="cs-CZ" b="1" dirty="0"/>
              <a:t> </a:t>
            </a:r>
            <a:r>
              <a:rPr lang="cs-CZ" b="1" dirty="0" err="1" smtClean="0"/>
              <a:t>crime</a:t>
            </a:r>
            <a:r>
              <a:rPr lang="cs-CZ" b="1" dirty="0"/>
              <a:t>:</a:t>
            </a:r>
            <a:endParaRPr lang="cs-CZ" b="1" dirty="0" smtClean="0"/>
          </a:p>
          <a:p>
            <a:pPr marL="457200" indent="-457200">
              <a:buFont typeface="+mj-lt"/>
              <a:buAutoNum type="alphaLcParenR"/>
            </a:pPr>
            <a:r>
              <a:rPr lang="cs-CZ" dirty="0" err="1" smtClean="0"/>
              <a:t>offences</a:t>
            </a:r>
            <a:r>
              <a:rPr lang="cs-CZ" dirty="0" smtClean="0"/>
              <a:t> </a:t>
            </a:r>
            <a:r>
              <a:rPr lang="cs-CZ" dirty="0" err="1" smtClean="0"/>
              <a:t>against</a:t>
            </a:r>
            <a:r>
              <a:rPr lang="cs-CZ" dirty="0" smtClean="0"/>
              <a:t> </a:t>
            </a:r>
            <a:r>
              <a:rPr lang="cs-CZ" dirty="0" err="1" smtClean="0"/>
              <a:t>people</a:t>
            </a:r>
            <a:endParaRPr lang="cs-CZ" dirty="0" smtClean="0"/>
          </a:p>
          <a:p>
            <a:pPr marL="457200" indent="-457200">
              <a:buFont typeface="+mj-lt"/>
              <a:buAutoNum type="alphaLcParenR"/>
            </a:pPr>
            <a:r>
              <a:rPr lang="cs-CZ" dirty="0" err="1" smtClean="0"/>
              <a:t>offences</a:t>
            </a:r>
            <a:r>
              <a:rPr lang="cs-CZ" dirty="0" smtClean="0"/>
              <a:t> </a:t>
            </a:r>
            <a:r>
              <a:rPr lang="cs-CZ" dirty="0" err="1" smtClean="0"/>
              <a:t>against</a:t>
            </a:r>
            <a:r>
              <a:rPr lang="cs-CZ" dirty="0" smtClean="0"/>
              <a:t> </a:t>
            </a:r>
            <a:r>
              <a:rPr lang="cs-CZ" dirty="0" err="1" smtClean="0"/>
              <a:t>property</a:t>
            </a:r>
            <a:endParaRPr lang="cs-CZ" dirty="0" smtClean="0"/>
          </a:p>
          <a:p>
            <a:pPr marL="457200" indent="-457200">
              <a:buFont typeface="+mj-lt"/>
              <a:buAutoNum type="alphaLcParenR"/>
            </a:pPr>
            <a:r>
              <a:rPr lang="cs-CZ" dirty="0" err="1" smtClean="0"/>
              <a:t>offences</a:t>
            </a:r>
            <a:r>
              <a:rPr lang="cs-CZ" dirty="0" smtClean="0"/>
              <a:t> </a:t>
            </a:r>
            <a:r>
              <a:rPr lang="cs-CZ" dirty="0" err="1" smtClean="0"/>
              <a:t>against</a:t>
            </a:r>
            <a:r>
              <a:rPr lang="cs-CZ" dirty="0" smtClean="0"/>
              <a:t> public </a:t>
            </a:r>
            <a:r>
              <a:rPr lang="cs-CZ" dirty="0" err="1" smtClean="0"/>
              <a:t>order</a:t>
            </a:r>
            <a:r>
              <a:rPr lang="cs-CZ" dirty="0" smtClean="0"/>
              <a:t> </a:t>
            </a:r>
            <a:r>
              <a:rPr lang="cs-CZ" dirty="0" err="1" smtClean="0"/>
              <a:t>or</a:t>
            </a:r>
            <a:r>
              <a:rPr lang="cs-CZ" dirty="0" smtClean="0"/>
              <a:t> morality</a:t>
            </a:r>
          </a:p>
          <a:p>
            <a:pPr marL="457200" indent="-457200">
              <a:buFont typeface="+mj-lt"/>
              <a:buAutoNum type="alphaLcParenR"/>
            </a:pPr>
            <a:endParaRPr lang="cs-CZ" dirty="0"/>
          </a:p>
          <a:p>
            <a:pPr marL="0" indent="0">
              <a:buNone/>
            </a:pPr>
            <a:r>
              <a:rPr lang="cs-CZ" b="1" dirty="0" smtClean="0"/>
              <a:t>2) </a:t>
            </a:r>
            <a:r>
              <a:rPr lang="cs-CZ" b="1" dirty="0" err="1" smtClean="0"/>
              <a:t>according</a:t>
            </a:r>
            <a:r>
              <a:rPr lang="cs-CZ" b="1" dirty="0" smtClean="0"/>
              <a:t> to morality and </a:t>
            </a:r>
            <a:r>
              <a:rPr lang="cs-CZ" b="1" dirty="0" err="1" smtClean="0"/>
              <a:t>relevancy</a:t>
            </a:r>
            <a:r>
              <a:rPr lang="cs-CZ" b="1" dirty="0" smtClean="0"/>
              <a:t>:</a:t>
            </a:r>
          </a:p>
          <a:p>
            <a:pPr marL="457200" indent="-457200">
              <a:buFont typeface="+mj-lt"/>
              <a:buAutoNum type="alphaLcParenR"/>
            </a:pPr>
            <a:r>
              <a:rPr lang="cs-CZ" b="1" dirty="0" err="1" smtClean="0">
                <a:solidFill>
                  <a:schemeClr val="accent1"/>
                </a:solidFill>
              </a:rPr>
              <a:t>indictable</a:t>
            </a:r>
            <a:r>
              <a:rPr lang="cs-CZ" b="1" dirty="0" smtClean="0">
                <a:solidFill>
                  <a:schemeClr val="accent1"/>
                </a:solidFill>
              </a:rPr>
              <a:t> </a:t>
            </a:r>
            <a:r>
              <a:rPr lang="cs-CZ" b="1" dirty="0" err="1" smtClean="0">
                <a:solidFill>
                  <a:schemeClr val="accent1"/>
                </a:solidFill>
              </a:rPr>
              <a:t>offences</a:t>
            </a:r>
            <a:r>
              <a:rPr lang="cs-CZ" b="1" dirty="0" smtClean="0">
                <a:solidFill>
                  <a:schemeClr val="accent1"/>
                </a:solidFill>
              </a:rPr>
              <a:t> </a:t>
            </a:r>
            <a:r>
              <a:rPr lang="cs-CZ" dirty="0" smtClean="0"/>
              <a:t>– </a:t>
            </a:r>
            <a:r>
              <a:rPr lang="cs-CZ" dirty="0" err="1" smtClean="0"/>
              <a:t>arson</a:t>
            </a:r>
            <a:r>
              <a:rPr lang="cs-CZ" dirty="0" smtClean="0"/>
              <a:t>, </a:t>
            </a:r>
            <a:r>
              <a:rPr lang="cs-CZ" dirty="0" err="1" smtClean="0"/>
              <a:t>assault</a:t>
            </a:r>
            <a:r>
              <a:rPr lang="cs-CZ" dirty="0" smtClean="0"/>
              <a:t>, </a:t>
            </a:r>
            <a:r>
              <a:rPr lang="cs-CZ" dirty="0" err="1" smtClean="0"/>
              <a:t>murder</a:t>
            </a:r>
            <a:r>
              <a:rPr lang="cs-CZ" dirty="0" smtClean="0"/>
              <a:t>, </a:t>
            </a:r>
            <a:r>
              <a:rPr lang="cs-CZ" dirty="0" err="1" smtClean="0"/>
              <a:t>robbery</a:t>
            </a:r>
            <a:r>
              <a:rPr lang="cs-CZ" dirty="0" smtClean="0"/>
              <a:t>...</a:t>
            </a:r>
          </a:p>
          <a:p>
            <a:pPr marL="457200" indent="-457200">
              <a:buFont typeface="+mj-lt"/>
              <a:buAutoNum type="alphaLcParenR"/>
            </a:pPr>
            <a:r>
              <a:rPr lang="cs-CZ" b="1" dirty="0" err="1" smtClean="0">
                <a:solidFill>
                  <a:schemeClr val="accent1"/>
                </a:solidFill>
              </a:rPr>
              <a:t>statutory</a:t>
            </a:r>
            <a:r>
              <a:rPr lang="cs-CZ" b="1" dirty="0" smtClean="0">
                <a:solidFill>
                  <a:schemeClr val="accent1"/>
                </a:solidFill>
              </a:rPr>
              <a:t> </a:t>
            </a:r>
            <a:r>
              <a:rPr lang="cs-CZ" b="1" dirty="0" err="1" smtClean="0">
                <a:solidFill>
                  <a:schemeClr val="accent1"/>
                </a:solidFill>
              </a:rPr>
              <a:t>offences</a:t>
            </a:r>
            <a:r>
              <a:rPr lang="cs-CZ" b="1" dirty="0" smtClean="0">
                <a:solidFill>
                  <a:schemeClr val="tx1"/>
                </a:solidFill>
              </a:rPr>
              <a:t> – </a:t>
            </a:r>
            <a:r>
              <a:rPr lang="cs-CZ" dirty="0" err="1" smtClean="0">
                <a:solidFill>
                  <a:schemeClr val="tx1"/>
                </a:solidFill>
              </a:rPr>
              <a:t>violation</a:t>
            </a:r>
            <a:r>
              <a:rPr lang="cs-CZ" dirty="0" smtClean="0">
                <a:solidFill>
                  <a:schemeClr val="tx1"/>
                </a:solidFill>
              </a:rPr>
              <a:t> </a:t>
            </a:r>
            <a:r>
              <a:rPr lang="cs-CZ" dirty="0" err="1" smtClean="0">
                <a:solidFill>
                  <a:schemeClr val="tx1"/>
                </a:solidFill>
              </a:rPr>
              <a:t>of</a:t>
            </a:r>
            <a:r>
              <a:rPr lang="cs-CZ" dirty="0" smtClean="0">
                <a:solidFill>
                  <a:schemeClr val="tx1"/>
                </a:solidFill>
              </a:rPr>
              <a:t> </a:t>
            </a:r>
            <a:r>
              <a:rPr lang="cs-CZ" dirty="0" err="1" smtClean="0">
                <a:solidFill>
                  <a:schemeClr val="tx1"/>
                </a:solidFill>
              </a:rPr>
              <a:t>income</a:t>
            </a:r>
            <a:r>
              <a:rPr lang="cs-CZ" dirty="0" smtClean="0">
                <a:solidFill>
                  <a:schemeClr val="tx1"/>
                </a:solidFill>
              </a:rPr>
              <a:t> tax </a:t>
            </a:r>
            <a:r>
              <a:rPr lang="cs-CZ" dirty="0" err="1" smtClean="0">
                <a:solidFill>
                  <a:schemeClr val="tx1"/>
                </a:solidFill>
              </a:rPr>
              <a:t>laws</a:t>
            </a:r>
            <a:r>
              <a:rPr lang="cs-CZ" dirty="0" smtClean="0">
                <a:solidFill>
                  <a:schemeClr val="tx1"/>
                </a:solidFill>
              </a:rPr>
              <a:t>, </a:t>
            </a:r>
            <a:r>
              <a:rPr lang="cs-CZ" dirty="0" err="1" smtClean="0">
                <a:solidFill>
                  <a:schemeClr val="tx1"/>
                </a:solidFill>
              </a:rPr>
              <a:t>liquor</a:t>
            </a:r>
            <a:r>
              <a:rPr lang="cs-CZ" dirty="0" smtClean="0">
                <a:solidFill>
                  <a:schemeClr val="tx1"/>
                </a:solidFill>
              </a:rPr>
              <a:t> </a:t>
            </a:r>
            <a:r>
              <a:rPr lang="cs-CZ" dirty="0" err="1" smtClean="0">
                <a:solidFill>
                  <a:schemeClr val="tx1"/>
                </a:solidFill>
              </a:rPr>
              <a:t>licensing</a:t>
            </a:r>
            <a:r>
              <a:rPr lang="cs-CZ" dirty="0" smtClean="0">
                <a:solidFill>
                  <a:schemeClr val="tx1"/>
                </a:solidFill>
              </a:rPr>
              <a:t> </a:t>
            </a:r>
            <a:r>
              <a:rPr lang="cs-CZ" dirty="0" err="1" smtClean="0">
                <a:solidFill>
                  <a:schemeClr val="tx1"/>
                </a:solidFill>
              </a:rPr>
              <a:t>regulations</a:t>
            </a:r>
            <a:r>
              <a:rPr lang="cs-CZ" dirty="0" smtClean="0">
                <a:solidFill>
                  <a:schemeClr val="tx1"/>
                </a:solidFill>
              </a:rPr>
              <a:t>, </a:t>
            </a:r>
            <a:r>
              <a:rPr lang="cs-CZ" dirty="0" err="1" smtClean="0">
                <a:solidFill>
                  <a:schemeClr val="tx1"/>
                </a:solidFill>
              </a:rPr>
              <a:t>traffic</a:t>
            </a:r>
            <a:r>
              <a:rPr lang="cs-CZ" dirty="0" smtClean="0">
                <a:solidFill>
                  <a:schemeClr val="tx1"/>
                </a:solidFill>
              </a:rPr>
              <a:t> </a:t>
            </a:r>
            <a:r>
              <a:rPr lang="cs-CZ" dirty="0" err="1" smtClean="0">
                <a:solidFill>
                  <a:schemeClr val="tx1"/>
                </a:solidFill>
              </a:rPr>
              <a:t>laws</a:t>
            </a:r>
            <a:r>
              <a:rPr lang="cs-CZ" dirty="0" smtClean="0">
                <a:solidFill>
                  <a:schemeClr val="tx1"/>
                </a:solidFill>
              </a:rPr>
              <a:t>, …</a:t>
            </a:r>
            <a:endParaRPr lang="cs-CZ" b="1" dirty="0">
              <a:solidFill>
                <a:schemeClr val="accent1"/>
              </a:solidFill>
            </a:endParaRPr>
          </a:p>
        </p:txBody>
      </p:sp>
      <p:sp>
        <p:nvSpPr>
          <p:cNvPr id="3" name="Nadpis 2"/>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crimes</a:t>
            </a:r>
            <a:endParaRPr lang="cs-CZ" dirty="0"/>
          </a:p>
        </p:txBody>
      </p:sp>
    </p:spTree>
    <p:extLst>
      <p:ext uri="{BB962C8B-B14F-4D97-AF65-F5344CB8AC3E}">
        <p14:creationId xmlns:p14="http://schemas.microsoft.com/office/powerpoint/2010/main" val="292911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criminal</a:t>
            </a:r>
            <a:r>
              <a:rPr lang="cs-CZ" dirty="0" smtClean="0"/>
              <a:t> </a:t>
            </a:r>
            <a:r>
              <a:rPr lang="cs-CZ" dirty="0" err="1" smtClean="0"/>
              <a:t>law</a:t>
            </a:r>
            <a:r>
              <a:rPr lang="cs-CZ" dirty="0" smtClean="0"/>
              <a:t> </a:t>
            </a:r>
            <a:r>
              <a:rPr lang="cs-CZ" dirty="0" err="1" smtClean="0"/>
              <a:t>divides</a:t>
            </a:r>
            <a:r>
              <a:rPr lang="cs-CZ" dirty="0" smtClean="0"/>
              <a:t> </a:t>
            </a:r>
            <a:r>
              <a:rPr lang="cs-CZ" dirty="0" err="1" smtClean="0"/>
              <a:t>them</a:t>
            </a:r>
            <a:r>
              <a:rPr lang="cs-CZ" dirty="0" smtClean="0"/>
              <a:t> </a:t>
            </a:r>
            <a:r>
              <a:rPr lang="cs-CZ" dirty="0" err="1" smtClean="0"/>
              <a:t>into</a:t>
            </a:r>
            <a:r>
              <a:rPr lang="cs-CZ" dirty="0" smtClean="0"/>
              <a:t> </a:t>
            </a:r>
            <a:r>
              <a:rPr lang="cs-CZ" dirty="0" err="1" smtClean="0"/>
              <a:t>three</a:t>
            </a:r>
            <a:r>
              <a:rPr lang="cs-CZ" dirty="0" smtClean="0"/>
              <a:t> </a:t>
            </a:r>
            <a:r>
              <a:rPr lang="cs-CZ" dirty="0" err="1" smtClean="0"/>
              <a:t>categories</a:t>
            </a:r>
            <a:r>
              <a:rPr lang="cs-CZ" dirty="0" smtClean="0"/>
              <a:t>:</a:t>
            </a:r>
          </a:p>
          <a:p>
            <a:pPr marL="457200" indent="-457200">
              <a:buFont typeface="+mj-lt"/>
              <a:buAutoNum type="arabicParenR"/>
            </a:pPr>
            <a:r>
              <a:rPr lang="cs-CZ" dirty="0" err="1" smtClean="0"/>
              <a:t>treasons</a:t>
            </a:r>
            <a:endParaRPr lang="cs-CZ" dirty="0" smtClean="0"/>
          </a:p>
          <a:p>
            <a:pPr lvl="1"/>
            <a:r>
              <a:rPr lang="cs-CZ" dirty="0" err="1" smtClean="0"/>
              <a:t>endanger</a:t>
            </a:r>
            <a:r>
              <a:rPr lang="cs-CZ" dirty="0" smtClean="0"/>
              <a:t> </a:t>
            </a:r>
            <a:r>
              <a:rPr lang="cs-CZ" dirty="0" err="1" smtClean="0"/>
              <a:t>security</a:t>
            </a:r>
            <a:r>
              <a:rPr lang="cs-CZ" dirty="0" smtClean="0"/>
              <a:t> </a:t>
            </a:r>
            <a:r>
              <a:rPr lang="cs-CZ" dirty="0" err="1" smtClean="0"/>
              <a:t>of</a:t>
            </a:r>
            <a:r>
              <a:rPr lang="cs-CZ" dirty="0" smtClean="0"/>
              <a:t> </a:t>
            </a:r>
            <a:r>
              <a:rPr lang="cs-CZ" dirty="0" err="1" smtClean="0"/>
              <a:t>the</a:t>
            </a:r>
            <a:r>
              <a:rPr lang="cs-CZ" dirty="0" smtClean="0"/>
              <a:t> country </a:t>
            </a:r>
            <a:r>
              <a:rPr lang="cs-CZ" dirty="0" err="1" smtClean="0"/>
              <a:t>or</a:t>
            </a:r>
            <a:r>
              <a:rPr lang="cs-CZ" dirty="0" smtClean="0"/>
              <a:t> sovereign</a:t>
            </a:r>
          </a:p>
          <a:p>
            <a:pPr lvl="1"/>
            <a:r>
              <a:rPr lang="cs-CZ" dirty="0" err="1" smtClean="0"/>
              <a:t>for</a:t>
            </a:r>
            <a:r>
              <a:rPr lang="cs-CZ" dirty="0" smtClean="0"/>
              <a:t> </a:t>
            </a:r>
            <a:r>
              <a:rPr lang="cs-CZ" dirty="0" err="1" smtClean="0"/>
              <a:t>example</a:t>
            </a:r>
            <a:r>
              <a:rPr lang="cs-CZ" dirty="0" smtClean="0"/>
              <a:t> </a:t>
            </a:r>
            <a:r>
              <a:rPr lang="cs-CZ" dirty="0" err="1" smtClean="0"/>
              <a:t>spying</a:t>
            </a:r>
            <a:r>
              <a:rPr lang="cs-CZ" dirty="0" smtClean="0"/>
              <a:t> </a:t>
            </a:r>
            <a:r>
              <a:rPr lang="cs-CZ" dirty="0" err="1" smtClean="0"/>
              <a:t>for</a:t>
            </a:r>
            <a:r>
              <a:rPr lang="cs-CZ" dirty="0" smtClean="0"/>
              <a:t> </a:t>
            </a:r>
            <a:r>
              <a:rPr lang="cs-CZ" dirty="0" err="1" smtClean="0"/>
              <a:t>enemy</a:t>
            </a:r>
            <a:r>
              <a:rPr lang="cs-CZ" dirty="0" smtClean="0"/>
              <a:t> country in </a:t>
            </a:r>
            <a:r>
              <a:rPr lang="cs-CZ" dirty="0" err="1" smtClean="0"/>
              <a:t>the</a:t>
            </a:r>
            <a:r>
              <a:rPr lang="cs-CZ" dirty="0" smtClean="0"/>
              <a:t> </a:t>
            </a:r>
            <a:r>
              <a:rPr lang="cs-CZ" dirty="0" err="1" smtClean="0"/>
              <a:t>time</a:t>
            </a:r>
            <a:r>
              <a:rPr lang="cs-CZ" dirty="0" smtClean="0"/>
              <a:t> </a:t>
            </a:r>
            <a:r>
              <a:rPr lang="cs-CZ" dirty="0" err="1" smtClean="0"/>
              <a:t>of</a:t>
            </a:r>
            <a:r>
              <a:rPr lang="cs-CZ" dirty="0" smtClean="0"/>
              <a:t> </a:t>
            </a:r>
            <a:r>
              <a:rPr lang="cs-CZ" dirty="0" err="1" smtClean="0"/>
              <a:t>war</a:t>
            </a:r>
            <a:endParaRPr lang="cs-CZ" dirty="0" smtClean="0"/>
          </a:p>
          <a:p>
            <a:pPr lvl="1"/>
            <a:r>
              <a:rPr lang="cs-CZ" dirty="0" err="1" smtClean="0"/>
              <a:t>punishable</a:t>
            </a:r>
            <a:r>
              <a:rPr lang="cs-CZ" dirty="0" smtClean="0"/>
              <a:t> by </a:t>
            </a:r>
            <a:r>
              <a:rPr lang="cs-CZ" dirty="0" err="1" smtClean="0"/>
              <a:t>extremely</a:t>
            </a:r>
            <a:r>
              <a:rPr lang="cs-CZ" dirty="0" smtClean="0"/>
              <a:t> long </a:t>
            </a:r>
            <a:r>
              <a:rPr lang="cs-CZ" dirty="0" err="1" smtClean="0"/>
              <a:t>terms</a:t>
            </a:r>
            <a:r>
              <a:rPr lang="cs-CZ" dirty="0" smtClean="0"/>
              <a:t> </a:t>
            </a:r>
            <a:r>
              <a:rPr lang="cs-CZ" dirty="0" err="1" smtClean="0"/>
              <a:t>or</a:t>
            </a:r>
            <a:r>
              <a:rPr lang="cs-CZ" dirty="0" smtClean="0"/>
              <a:t> </a:t>
            </a:r>
            <a:r>
              <a:rPr lang="cs-CZ" dirty="0" err="1" smtClean="0"/>
              <a:t>imprisonment</a:t>
            </a:r>
            <a:endParaRPr lang="cs-CZ" dirty="0" smtClean="0"/>
          </a:p>
          <a:p>
            <a:pPr marL="457200" indent="-457200">
              <a:buFont typeface="+mj-lt"/>
              <a:buAutoNum type="arabicParenR"/>
            </a:pPr>
            <a:r>
              <a:rPr lang="cs-CZ" dirty="0" err="1" smtClean="0"/>
              <a:t>felonies</a:t>
            </a:r>
            <a:endParaRPr lang="cs-CZ" dirty="0" smtClean="0"/>
          </a:p>
          <a:p>
            <a:pPr lvl="1"/>
            <a:r>
              <a:rPr lang="cs-CZ" dirty="0" err="1" smtClean="0"/>
              <a:t>crimes</a:t>
            </a:r>
            <a:r>
              <a:rPr lang="cs-CZ" dirty="0" smtClean="0"/>
              <a:t> such as </a:t>
            </a:r>
            <a:r>
              <a:rPr lang="cs-CZ" dirty="0" err="1" smtClean="0"/>
              <a:t>murder</a:t>
            </a:r>
            <a:r>
              <a:rPr lang="cs-CZ" dirty="0" smtClean="0"/>
              <a:t> </a:t>
            </a:r>
            <a:r>
              <a:rPr lang="cs-CZ" dirty="0" err="1" smtClean="0"/>
              <a:t>or</a:t>
            </a:r>
            <a:r>
              <a:rPr lang="cs-CZ" dirty="0" smtClean="0"/>
              <a:t> </a:t>
            </a:r>
            <a:r>
              <a:rPr lang="cs-CZ" dirty="0" err="1" smtClean="0"/>
              <a:t>robbery</a:t>
            </a:r>
            <a:endParaRPr lang="cs-CZ" dirty="0" smtClean="0"/>
          </a:p>
          <a:p>
            <a:pPr lvl="1"/>
            <a:r>
              <a:rPr lang="cs-CZ" dirty="0" err="1" smtClean="0"/>
              <a:t>punishable</a:t>
            </a:r>
            <a:r>
              <a:rPr lang="cs-CZ" dirty="0" smtClean="0"/>
              <a:t> by </a:t>
            </a:r>
            <a:r>
              <a:rPr lang="cs-CZ" dirty="0" err="1" smtClean="0"/>
              <a:t>imprisonment</a:t>
            </a:r>
            <a:r>
              <a:rPr lang="cs-CZ" dirty="0" smtClean="0"/>
              <a:t> </a:t>
            </a:r>
            <a:r>
              <a:rPr lang="cs-CZ" dirty="0" err="1" smtClean="0"/>
              <a:t>or</a:t>
            </a:r>
            <a:r>
              <a:rPr lang="cs-CZ" dirty="0" smtClean="0"/>
              <a:t> </a:t>
            </a:r>
            <a:r>
              <a:rPr lang="cs-CZ" dirty="0" err="1" smtClean="0"/>
              <a:t>death</a:t>
            </a:r>
            <a:r>
              <a:rPr lang="cs-CZ" dirty="0" smtClean="0"/>
              <a:t> penalty</a:t>
            </a:r>
          </a:p>
          <a:p>
            <a:pPr marL="457200" indent="-457200">
              <a:buFont typeface="+mj-lt"/>
              <a:buAutoNum type="arabicParenR"/>
            </a:pPr>
            <a:r>
              <a:rPr lang="cs-CZ" dirty="0" err="1" smtClean="0"/>
              <a:t>misdemeanours</a:t>
            </a:r>
            <a:endParaRPr lang="cs-CZ" dirty="0" smtClean="0"/>
          </a:p>
          <a:p>
            <a:pPr lvl="1"/>
            <a:r>
              <a:rPr lang="cs-CZ" dirty="0" smtClean="0"/>
              <a:t>minor </a:t>
            </a:r>
            <a:r>
              <a:rPr lang="cs-CZ" dirty="0" err="1" smtClean="0"/>
              <a:t>crimes</a:t>
            </a:r>
            <a:r>
              <a:rPr lang="cs-CZ" dirty="0" smtClean="0"/>
              <a:t> such as </a:t>
            </a:r>
            <a:r>
              <a:rPr lang="cs-CZ" dirty="0" err="1" smtClean="0"/>
              <a:t>perjury</a:t>
            </a:r>
            <a:endParaRPr lang="cs-CZ" dirty="0" smtClean="0"/>
          </a:p>
          <a:p>
            <a:pPr lvl="1"/>
            <a:endParaRPr lang="cs-CZ" dirty="0" smtClean="0"/>
          </a:p>
        </p:txBody>
      </p:sp>
      <p:sp>
        <p:nvSpPr>
          <p:cNvPr id="3" name="Nadpis 2"/>
          <p:cNvSpPr>
            <a:spLocks noGrp="1"/>
          </p:cNvSpPr>
          <p:nvPr>
            <p:ph type="title"/>
          </p:nvPr>
        </p:nvSpPr>
        <p:spPr/>
        <p:txBody>
          <a:bodyPr/>
          <a:lstStyle/>
          <a:p>
            <a:r>
              <a:rPr lang="cs-CZ" dirty="0" err="1" smtClean="0"/>
              <a:t>Indictable</a:t>
            </a:r>
            <a:r>
              <a:rPr lang="cs-CZ" dirty="0" smtClean="0"/>
              <a:t> </a:t>
            </a:r>
            <a:r>
              <a:rPr lang="cs-CZ" dirty="0" err="1" smtClean="0"/>
              <a:t>offences</a:t>
            </a:r>
            <a:endParaRPr lang="cs-CZ" dirty="0"/>
          </a:p>
        </p:txBody>
      </p:sp>
    </p:spTree>
    <p:extLst>
      <p:ext uri="{BB962C8B-B14F-4D97-AF65-F5344CB8AC3E}">
        <p14:creationId xmlns:p14="http://schemas.microsoft.com/office/powerpoint/2010/main" val="61277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sz="4400" dirty="0" err="1" smtClean="0"/>
              <a:t>Specific</a:t>
            </a:r>
            <a:r>
              <a:rPr lang="cs-CZ" sz="4400" dirty="0" smtClean="0"/>
              <a:t> </a:t>
            </a:r>
            <a:r>
              <a:rPr lang="cs-CZ" sz="4400" dirty="0" err="1" smtClean="0"/>
              <a:t>examples</a:t>
            </a:r>
            <a:r>
              <a:rPr lang="cs-CZ" sz="4400" dirty="0" smtClean="0"/>
              <a:t> </a:t>
            </a:r>
            <a:r>
              <a:rPr lang="cs-CZ" sz="4400" dirty="0" err="1" smtClean="0"/>
              <a:t>of</a:t>
            </a:r>
            <a:r>
              <a:rPr lang="cs-CZ" sz="4400" dirty="0" smtClean="0"/>
              <a:t> </a:t>
            </a:r>
            <a:r>
              <a:rPr lang="cs-CZ" sz="4400" dirty="0" err="1" smtClean="0"/>
              <a:t>crimes</a:t>
            </a:r>
            <a:endParaRPr lang="cs-CZ" sz="4400"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368944438"/>
              </p:ext>
            </p:extLst>
          </p:nvPr>
        </p:nvGraphicFramePr>
        <p:xfrm>
          <a:off x="827584" y="1556792"/>
          <a:ext cx="7560840" cy="5166332"/>
        </p:xfrm>
        <a:graphic>
          <a:graphicData uri="http://schemas.openxmlformats.org/drawingml/2006/table">
            <a:tbl>
              <a:tblPr firstRow="1" firstCol="1" bandRow="1">
                <a:tableStyleId>{0660B408-B3CF-4A94-85FC-2B1E0A45F4A2}</a:tableStyleId>
              </a:tblPr>
              <a:tblGrid>
                <a:gridCol w="1281719"/>
                <a:gridCol w="1139305"/>
                <a:gridCol w="1294664"/>
                <a:gridCol w="3845152"/>
              </a:tblGrid>
              <a:tr h="227128">
                <a:tc>
                  <a:txBody>
                    <a:bodyPr/>
                    <a:lstStyle/>
                    <a:p>
                      <a:pPr algn="ctr">
                        <a:lnSpc>
                          <a:spcPct val="115000"/>
                        </a:lnSpc>
                        <a:spcAft>
                          <a:spcPts val="1000"/>
                        </a:spcAft>
                      </a:pPr>
                      <a:r>
                        <a:rPr lang="en-GB" sz="1200" dirty="0">
                          <a:effectLst/>
                        </a:rPr>
                        <a:t>Crime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Criminal</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Verb</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Definition of the crime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dirty="0" err="1" smtClean="0">
                          <a:effectLst/>
                          <a:latin typeface="Calibri"/>
                          <a:ea typeface="Calibri"/>
                          <a:cs typeface="Times New Roman"/>
                        </a:rPr>
                        <a:t>arson</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latin typeface="Calibri"/>
                          <a:ea typeface="Calibri"/>
                          <a:cs typeface="Times New Roman"/>
                        </a:rPr>
                        <a:t>arsonist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latin typeface="Calibri"/>
                          <a:ea typeface="Calibri"/>
                          <a:cs typeface="Times New Roman"/>
                        </a:rPr>
                        <a:t>to </a:t>
                      </a:r>
                      <a:r>
                        <a:rPr lang="cs-CZ" sz="1200" dirty="0" err="1" smtClean="0">
                          <a:effectLst/>
                          <a:latin typeface="Calibri"/>
                          <a:ea typeface="Calibri"/>
                          <a:cs typeface="Times New Roman"/>
                        </a:rPr>
                        <a:t>ignite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latin typeface="Calibri"/>
                          <a:ea typeface="Calibri"/>
                          <a:cs typeface="Times New Roman"/>
                        </a:rPr>
                        <a:t>setting</a:t>
                      </a:r>
                      <a:r>
                        <a:rPr lang="cs-CZ" sz="1200" dirty="0" smtClean="0">
                          <a:effectLst/>
                          <a:latin typeface="Calibri"/>
                          <a:ea typeface="Calibri"/>
                          <a:cs typeface="Times New Roman"/>
                        </a:rPr>
                        <a:t> </a:t>
                      </a:r>
                      <a:r>
                        <a:rPr lang="cs-CZ" sz="1200" dirty="0" err="1" smtClean="0">
                          <a:effectLst/>
                          <a:latin typeface="Calibri"/>
                          <a:ea typeface="Calibri"/>
                          <a:cs typeface="Times New Roman"/>
                        </a:rPr>
                        <a:t>something</a:t>
                      </a:r>
                      <a:r>
                        <a:rPr lang="cs-CZ" sz="1200" baseline="0" dirty="0" smtClean="0">
                          <a:effectLst/>
                          <a:latin typeface="Calibri"/>
                          <a:ea typeface="Calibri"/>
                          <a:cs typeface="Times New Roman"/>
                        </a:rPr>
                        <a:t> on </a:t>
                      </a:r>
                      <a:r>
                        <a:rPr lang="cs-CZ" sz="1200" baseline="0" dirty="0" err="1" smtClean="0">
                          <a:effectLst/>
                          <a:latin typeface="Calibri"/>
                          <a:ea typeface="Calibri"/>
                          <a:cs typeface="Times New Roman"/>
                        </a:rPr>
                        <a:t>fire</a:t>
                      </a:r>
                      <a:r>
                        <a:rPr lang="cs-CZ" sz="1200" baseline="0" dirty="0" smtClean="0">
                          <a:effectLst/>
                          <a:latin typeface="Calibri"/>
                          <a:ea typeface="Calibri"/>
                          <a:cs typeface="Times New Roman"/>
                        </a:rPr>
                        <a:t>, </a:t>
                      </a:r>
                      <a:r>
                        <a:rPr lang="cs-CZ" sz="1200" baseline="0" dirty="0" err="1" smtClean="0">
                          <a:effectLst/>
                          <a:latin typeface="Calibri"/>
                          <a:ea typeface="Calibri"/>
                          <a:cs typeface="Times New Roman"/>
                        </a:rPr>
                        <a:t>causing</a:t>
                      </a:r>
                      <a:r>
                        <a:rPr lang="cs-CZ" sz="1200" baseline="0" dirty="0" smtClean="0">
                          <a:effectLst/>
                          <a:latin typeface="Calibri"/>
                          <a:ea typeface="Calibri"/>
                          <a:cs typeface="Times New Roman"/>
                        </a:rPr>
                        <a:t> </a:t>
                      </a:r>
                      <a:r>
                        <a:rPr lang="cs-CZ" sz="1200" baseline="0" dirty="0" err="1" smtClean="0">
                          <a:effectLst/>
                          <a:latin typeface="Calibri"/>
                          <a:ea typeface="Calibri"/>
                          <a:cs typeface="Times New Roman"/>
                        </a:rPr>
                        <a:t>harm</a:t>
                      </a:r>
                      <a:r>
                        <a:rPr lang="cs-CZ" sz="1200" baseline="0" dirty="0" smtClean="0">
                          <a:effectLst/>
                          <a:latin typeface="Calibri"/>
                          <a:ea typeface="Calibri"/>
                          <a:cs typeface="Times New Roman"/>
                        </a:rPr>
                        <a:t> to </a:t>
                      </a:r>
                      <a:r>
                        <a:rPr lang="cs-CZ" sz="1200" baseline="0" dirty="0" err="1" smtClean="0">
                          <a:effectLst/>
                          <a:latin typeface="Calibri"/>
                          <a:ea typeface="Calibri"/>
                          <a:cs typeface="Times New Roman"/>
                        </a:rPr>
                        <a:t>someone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dirty="0">
                          <a:effectLst/>
                        </a:rPr>
                        <a:t>a</a:t>
                      </a:r>
                      <a:r>
                        <a:rPr lang="en-GB" sz="1200" dirty="0" err="1">
                          <a:effectLst/>
                        </a:rPr>
                        <a:t>ssault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to </a:t>
                      </a:r>
                      <a:r>
                        <a:rPr lang="cs-CZ" sz="1200" dirty="0" err="1" smtClean="0">
                          <a:effectLst/>
                        </a:rPr>
                        <a:t>assault</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h</a:t>
                      </a:r>
                      <a:r>
                        <a:rPr lang="en-GB" sz="1200" dirty="0" err="1" smtClean="0">
                          <a:effectLst/>
                        </a:rPr>
                        <a:t>itting</a:t>
                      </a:r>
                      <a:r>
                        <a:rPr lang="en-GB" sz="1200" dirty="0" smtClean="0">
                          <a:effectLst/>
                        </a:rPr>
                        <a:t> </a:t>
                      </a:r>
                      <a:r>
                        <a:rPr lang="en-GB" sz="1200" dirty="0">
                          <a:effectLst/>
                        </a:rPr>
                        <a:t>another person deliberately</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43560">
                <a:tc>
                  <a:txBody>
                    <a:bodyPr/>
                    <a:lstStyle/>
                    <a:p>
                      <a:pPr algn="ctr">
                        <a:lnSpc>
                          <a:spcPct val="115000"/>
                        </a:lnSpc>
                        <a:spcAft>
                          <a:spcPts val="1000"/>
                        </a:spcAft>
                      </a:pPr>
                      <a:r>
                        <a:rPr lang="cs-CZ" sz="1200" dirty="0">
                          <a:effectLst/>
                        </a:rPr>
                        <a:t>b</a:t>
                      </a:r>
                      <a:r>
                        <a:rPr lang="en-GB" sz="1200" dirty="0" err="1">
                          <a:effectLst/>
                        </a:rPr>
                        <a:t>lackmail</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blackmailer</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blackmail</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making</a:t>
                      </a:r>
                      <a:r>
                        <a:rPr lang="cs-CZ" sz="1200" dirty="0" smtClean="0">
                          <a:effectLst/>
                        </a:rPr>
                        <a:t> a person </a:t>
                      </a:r>
                      <a:r>
                        <a:rPr lang="cs-CZ" sz="1200" dirty="0" err="1" smtClean="0">
                          <a:effectLst/>
                        </a:rPr>
                        <a:t>pay</a:t>
                      </a:r>
                      <a:r>
                        <a:rPr lang="cs-CZ" sz="1200" dirty="0" smtClean="0">
                          <a:effectLst/>
                        </a:rPr>
                        <a:t> </a:t>
                      </a:r>
                      <a:r>
                        <a:rPr lang="cs-CZ" sz="1200" dirty="0" err="1" smtClean="0">
                          <a:effectLst/>
                        </a:rPr>
                        <a:t>money</a:t>
                      </a:r>
                      <a:r>
                        <a:rPr lang="cs-CZ" sz="1200" dirty="0" smtClean="0">
                          <a:effectLst/>
                        </a:rPr>
                        <a:t> </a:t>
                      </a:r>
                      <a:r>
                        <a:rPr lang="cs-CZ" sz="1200" dirty="0" err="1" smtClean="0">
                          <a:effectLst/>
                        </a:rPr>
                        <a:t>under</a:t>
                      </a:r>
                      <a:r>
                        <a:rPr lang="cs-CZ" sz="1200" dirty="0" smtClean="0">
                          <a:effectLst/>
                        </a:rPr>
                        <a:t> </a:t>
                      </a:r>
                      <a:r>
                        <a:rPr lang="cs-CZ" sz="1200" dirty="0" err="1" smtClean="0">
                          <a:effectLst/>
                        </a:rPr>
                        <a:t>threat</a:t>
                      </a:r>
                      <a:r>
                        <a:rPr lang="cs-CZ" sz="1200" dirty="0" smtClean="0">
                          <a:effectLst/>
                        </a:rPr>
                        <a:t> </a:t>
                      </a:r>
                      <a:r>
                        <a:rPr lang="cs-CZ" sz="1200" dirty="0" err="1" smtClean="0">
                          <a:effectLst/>
                        </a:rPr>
                        <a:t>of</a:t>
                      </a:r>
                      <a:r>
                        <a:rPr lang="cs-CZ" sz="1200" dirty="0" smtClean="0">
                          <a:effectLst/>
                        </a:rPr>
                        <a:t> </a:t>
                      </a:r>
                      <a:r>
                        <a:rPr lang="cs-CZ" sz="1200" dirty="0" err="1" smtClean="0">
                          <a:effectLst/>
                        </a:rPr>
                        <a:t>secret</a:t>
                      </a:r>
                      <a:r>
                        <a:rPr lang="cs-CZ" sz="1200" dirty="0" smtClean="0">
                          <a:effectLst/>
                        </a:rPr>
                        <a:t> </a:t>
                      </a:r>
                      <a:r>
                        <a:rPr lang="cs-CZ" sz="1200" dirty="0" err="1" smtClean="0">
                          <a:effectLst/>
                        </a:rPr>
                        <a:t>or</a:t>
                      </a:r>
                      <a:r>
                        <a:rPr lang="cs-CZ" sz="1200" dirty="0" smtClean="0">
                          <a:effectLst/>
                        </a:rPr>
                        <a:t> </a:t>
                      </a:r>
                      <a:r>
                        <a:rPr lang="cs-CZ" sz="1200" dirty="0" err="1" smtClean="0">
                          <a:effectLst/>
                        </a:rPr>
                        <a:t>dangerous</a:t>
                      </a:r>
                      <a:r>
                        <a:rPr lang="cs-CZ" sz="1200" dirty="0" smtClean="0">
                          <a:effectLst/>
                        </a:rPr>
                        <a:t> </a:t>
                      </a:r>
                      <a:r>
                        <a:rPr lang="cs-CZ" sz="1200" dirty="0" err="1" smtClean="0">
                          <a:effectLst/>
                        </a:rPr>
                        <a:t>information</a:t>
                      </a:r>
                      <a:r>
                        <a:rPr lang="cs-CZ" sz="1200" dirty="0" smtClean="0">
                          <a:effectLst/>
                        </a:rPr>
                        <a:t> </a:t>
                      </a:r>
                      <a:r>
                        <a:rPr lang="cs-CZ" sz="1200" dirty="0" err="1" smtClean="0">
                          <a:effectLst/>
                        </a:rPr>
                        <a:t>being</a:t>
                      </a:r>
                      <a:r>
                        <a:rPr lang="cs-CZ" sz="1200" dirty="0" smtClean="0">
                          <a:effectLst/>
                        </a:rPr>
                        <a:t> </a:t>
                      </a:r>
                      <a:r>
                        <a:rPr lang="cs-CZ" sz="1200" dirty="0" err="1" smtClean="0">
                          <a:effectLst/>
                        </a:rPr>
                        <a:t>leaked</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43560">
                <a:tc>
                  <a:txBody>
                    <a:bodyPr/>
                    <a:lstStyle/>
                    <a:p>
                      <a:pPr algn="ctr">
                        <a:lnSpc>
                          <a:spcPct val="115000"/>
                        </a:lnSpc>
                        <a:spcAft>
                          <a:spcPts val="1000"/>
                        </a:spcAft>
                      </a:pPr>
                      <a:r>
                        <a:rPr lang="cs-CZ" sz="1200">
                          <a:effectLst/>
                        </a:rPr>
                        <a:t>b</a:t>
                      </a:r>
                      <a:r>
                        <a:rPr lang="en-GB" sz="1200">
                          <a:effectLst/>
                        </a:rPr>
                        <a:t>ribery</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bribe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offering</a:t>
                      </a:r>
                      <a:r>
                        <a:rPr lang="cs-CZ" sz="1200" dirty="0" smtClean="0">
                          <a:effectLst/>
                        </a:rPr>
                        <a:t> </a:t>
                      </a:r>
                      <a:r>
                        <a:rPr lang="cs-CZ" sz="1200" dirty="0" err="1" smtClean="0">
                          <a:effectLst/>
                        </a:rPr>
                        <a:t>or</a:t>
                      </a:r>
                      <a:r>
                        <a:rPr lang="cs-CZ" sz="1200" dirty="0" smtClean="0">
                          <a:effectLst/>
                        </a:rPr>
                        <a:t> </a:t>
                      </a:r>
                      <a:r>
                        <a:rPr lang="cs-CZ" sz="1200" dirty="0" err="1" smtClean="0">
                          <a:effectLst/>
                        </a:rPr>
                        <a:t>accepting</a:t>
                      </a:r>
                      <a:r>
                        <a:rPr lang="cs-CZ" sz="1200" dirty="0" smtClean="0">
                          <a:effectLst/>
                        </a:rPr>
                        <a:t> </a:t>
                      </a:r>
                      <a:r>
                        <a:rPr lang="cs-CZ" sz="1200" dirty="0" err="1" smtClean="0">
                          <a:effectLst/>
                        </a:rPr>
                        <a:t>money</a:t>
                      </a:r>
                      <a:r>
                        <a:rPr lang="cs-CZ" sz="1200" dirty="0" smtClean="0">
                          <a:effectLst/>
                        </a:rPr>
                        <a:t> </a:t>
                      </a:r>
                      <a:r>
                        <a:rPr lang="cs-CZ" sz="1200" dirty="0" err="1" smtClean="0">
                          <a:effectLst/>
                        </a:rPr>
                        <a:t>for</a:t>
                      </a:r>
                      <a:r>
                        <a:rPr lang="cs-CZ" sz="1200" dirty="0" smtClean="0">
                          <a:effectLst/>
                        </a:rPr>
                        <a:t> </a:t>
                      </a:r>
                      <a:r>
                        <a:rPr lang="cs-CZ" sz="1200" dirty="0" err="1" smtClean="0">
                          <a:effectLst/>
                        </a:rPr>
                        <a:t>doing</a:t>
                      </a:r>
                      <a:r>
                        <a:rPr lang="cs-CZ" sz="1200" dirty="0" smtClean="0">
                          <a:effectLst/>
                        </a:rPr>
                        <a:t> </a:t>
                      </a:r>
                      <a:r>
                        <a:rPr lang="cs-CZ" sz="1200" dirty="0" err="1" smtClean="0">
                          <a:effectLst/>
                        </a:rPr>
                        <a:t>something</a:t>
                      </a:r>
                      <a:r>
                        <a:rPr lang="cs-CZ" sz="1200" dirty="0" smtClean="0">
                          <a:effectLst/>
                        </a:rPr>
                        <a:t> </a:t>
                      </a:r>
                      <a:r>
                        <a:rPr lang="cs-CZ" sz="1200" dirty="0" err="1" smtClean="0">
                          <a:effectLst/>
                        </a:rPr>
                        <a:t>dishonest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b</a:t>
                      </a:r>
                      <a:r>
                        <a:rPr lang="en-GB" sz="1200">
                          <a:effectLst/>
                        </a:rPr>
                        <a:t>urglary</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burglar</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a:effectLst/>
                        </a:rPr>
                        <a:t>to b</a:t>
                      </a:r>
                      <a:r>
                        <a:rPr lang="en-GB" sz="1200" dirty="0" err="1">
                          <a:effectLst/>
                        </a:rPr>
                        <a:t>urgle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a:effectLst/>
                        </a:rPr>
                        <a:t>b</a:t>
                      </a:r>
                      <a:r>
                        <a:rPr lang="en-GB" sz="1200" dirty="0" err="1">
                          <a:effectLst/>
                        </a:rPr>
                        <a:t>reaking</a:t>
                      </a:r>
                      <a:r>
                        <a:rPr lang="en-GB" sz="1200" dirty="0">
                          <a:effectLst/>
                        </a:rPr>
                        <a:t> into a house and stealing things</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80">
                <a:tc>
                  <a:txBody>
                    <a:bodyPr/>
                    <a:lstStyle/>
                    <a:p>
                      <a:pPr algn="ctr">
                        <a:lnSpc>
                          <a:spcPct val="115000"/>
                        </a:lnSpc>
                        <a:spcAft>
                          <a:spcPts val="1000"/>
                        </a:spcAft>
                      </a:pPr>
                      <a:r>
                        <a:rPr lang="cs-CZ" sz="1200" dirty="0">
                          <a:effectLst/>
                        </a:rPr>
                        <a:t>f</a:t>
                      </a:r>
                      <a:r>
                        <a:rPr lang="en-GB" sz="1200" dirty="0" err="1">
                          <a:effectLst/>
                        </a:rPr>
                        <a:t>orgery</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forger</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forge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m</a:t>
                      </a:r>
                      <a:r>
                        <a:rPr lang="en-GB" sz="1200" dirty="0" err="1" smtClean="0">
                          <a:effectLst/>
                        </a:rPr>
                        <a:t>aking</a:t>
                      </a:r>
                      <a:r>
                        <a:rPr lang="en-GB" sz="1200" dirty="0" smtClean="0">
                          <a:effectLst/>
                        </a:rPr>
                        <a:t> </a:t>
                      </a:r>
                      <a:r>
                        <a:rPr lang="en-GB" sz="1200" dirty="0">
                          <a:effectLst/>
                        </a:rPr>
                        <a:t>illegal copies of paintings, documents etc.</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80">
                <a:tc>
                  <a:txBody>
                    <a:bodyPr/>
                    <a:lstStyle/>
                    <a:p>
                      <a:pPr algn="ctr">
                        <a:lnSpc>
                          <a:spcPct val="115000"/>
                        </a:lnSpc>
                        <a:spcAft>
                          <a:spcPts val="1000"/>
                        </a:spcAft>
                      </a:pPr>
                      <a:r>
                        <a:rPr lang="cs-CZ" sz="1200">
                          <a:effectLst/>
                        </a:rPr>
                        <a:t>h</a:t>
                      </a:r>
                      <a:r>
                        <a:rPr lang="en-GB" sz="1200">
                          <a:effectLst/>
                        </a:rPr>
                        <a:t>ijacking</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hijacker</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hijack</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taking</a:t>
                      </a:r>
                      <a:r>
                        <a:rPr lang="cs-CZ" sz="1200" dirty="0" smtClean="0">
                          <a:effectLst/>
                        </a:rPr>
                        <a:t> </a:t>
                      </a:r>
                      <a:r>
                        <a:rPr lang="en-GB" sz="1200" dirty="0" smtClean="0">
                          <a:effectLst/>
                        </a:rPr>
                        <a:t>control </a:t>
                      </a:r>
                      <a:r>
                        <a:rPr lang="en-GB" sz="1200" dirty="0">
                          <a:effectLst/>
                        </a:rPr>
                        <a:t>of a plane or boat by force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80">
                <a:tc>
                  <a:txBody>
                    <a:bodyPr/>
                    <a:lstStyle/>
                    <a:p>
                      <a:pPr algn="ctr">
                        <a:lnSpc>
                          <a:spcPct val="115000"/>
                        </a:lnSpc>
                        <a:spcAft>
                          <a:spcPts val="1000"/>
                        </a:spcAft>
                      </a:pPr>
                      <a:r>
                        <a:rPr lang="cs-CZ" sz="1200">
                          <a:effectLst/>
                        </a:rPr>
                        <a:t>k</a:t>
                      </a:r>
                      <a:r>
                        <a:rPr lang="en-GB" sz="1200">
                          <a:effectLst/>
                        </a:rPr>
                        <a:t>idnapping</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err="1" smtClean="0">
                          <a:effectLst/>
                        </a:rPr>
                        <a:t>kidnapper</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kidnap</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c</a:t>
                      </a:r>
                      <a:r>
                        <a:rPr lang="en-GB" sz="1200" dirty="0" err="1" smtClean="0">
                          <a:effectLst/>
                        </a:rPr>
                        <a:t>apturing</a:t>
                      </a:r>
                      <a:r>
                        <a:rPr lang="en-GB" sz="1200" dirty="0" smtClean="0">
                          <a:effectLst/>
                        </a:rPr>
                        <a:t> </a:t>
                      </a:r>
                      <a:r>
                        <a:rPr lang="en-GB" sz="1200" dirty="0">
                          <a:effectLst/>
                        </a:rPr>
                        <a:t>a person and asking a ransom for their return</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m</a:t>
                      </a:r>
                      <a:r>
                        <a:rPr lang="en-GB" sz="1200">
                          <a:effectLst/>
                        </a:rPr>
                        <a:t>anslaughter</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kill</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k</a:t>
                      </a:r>
                      <a:r>
                        <a:rPr lang="en-GB" sz="1200" dirty="0" err="1" smtClean="0">
                          <a:effectLst/>
                        </a:rPr>
                        <a:t>illing</a:t>
                      </a:r>
                      <a:r>
                        <a:rPr lang="en-GB" sz="1200" dirty="0" smtClean="0">
                          <a:effectLst/>
                        </a:rPr>
                        <a:t> </a:t>
                      </a:r>
                      <a:r>
                        <a:rPr lang="en-GB" sz="1200" dirty="0">
                          <a:effectLst/>
                        </a:rPr>
                        <a:t>someone by accident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m</a:t>
                      </a:r>
                      <a:r>
                        <a:rPr lang="en-GB" sz="1200">
                          <a:effectLst/>
                        </a:rPr>
                        <a:t>ugging</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mugger</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mug</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a</a:t>
                      </a:r>
                      <a:r>
                        <a:rPr lang="en-GB" sz="1200" dirty="0" err="1" smtClean="0">
                          <a:effectLst/>
                        </a:rPr>
                        <a:t>ttacking</a:t>
                      </a:r>
                      <a:r>
                        <a:rPr lang="en-GB" sz="1200" dirty="0" smtClean="0">
                          <a:effectLst/>
                        </a:rPr>
                        <a:t> </a:t>
                      </a:r>
                      <a:r>
                        <a:rPr lang="en-GB" sz="1200" dirty="0">
                          <a:effectLst/>
                        </a:rPr>
                        <a:t>someone to steal </a:t>
                      </a:r>
                      <a:r>
                        <a:rPr lang="cs-CZ" sz="1200" dirty="0" err="1" smtClean="0">
                          <a:effectLst/>
                        </a:rPr>
                        <a:t>from</a:t>
                      </a:r>
                      <a:r>
                        <a:rPr lang="cs-CZ" sz="1200" dirty="0" smtClean="0">
                          <a:effectLst/>
                        </a:rPr>
                        <a:t> </a:t>
                      </a:r>
                      <a:r>
                        <a:rPr lang="cs-CZ" sz="1200" dirty="0" err="1" smtClean="0">
                          <a:effectLst/>
                        </a:rPr>
                        <a:t>them</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murder</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a:effectLst/>
                        </a:rPr>
                        <a:t>murderer</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a:effectLst/>
                        </a:rPr>
                        <a:t>to m</a:t>
                      </a:r>
                      <a:r>
                        <a:rPr lang="en-GB" sz="1200">
                          <a:effectLst/>
                        </a:rPr>
                        <a:t>urder, </a:t>
                      </a:r>
                      <a:r>
                        <a:rPr lang="cs-CZ" sz="1200">
                          <a:effectLst/>
                        </a:rPr>
                        <a:t>to </a:t>
                      </a:r>
                      <a:r>
                        <a:rPr lang="en-GB" sz="1200">
                          <a:effectLst/>
                        </a:rPr>
                        <a:t>kill</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a:effectLst/>
                        </a:rPr>
                        <a:t>k</a:t>
                      </a:r>
                      <a:r>
                        <a:rPr lang="en-GB" sz="1200" dirty="0" err="1">
                          <a:effectLst/>
                        </a:rPr>
                        <a:t>illing</a:t>
                      </a:r>
                      <a:r>
                        <a:rPr lang="en-GB" sz="1200" dirty="0">
                          <a:effectLst/>
                        </a:rPr>
                        <a:t> someone intentionally</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p</a:t>
                      </a:r>
                      <a:r>
                        <a:rPr lang="en-GB" sz="1200">
                          <a:effectLst/>
                        </a:rPr>
                        <a:t>erjury</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perjury</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l</a:t>
                      </a:r>
                      <a:r>
                        <a:rPr lang="en-GB" sz="1200" dirty="0" err="1" smtClean="0">
                          <a:effectLst/>
                        </a:rPr>
                        <a:t>ying</a:t>
                      </a:r>
                      <a:r>
                        <a:rPr lang="en-GB" sz="1200" dirty="0" smtClean="0">
                          <a:effectLst/>
                        </a:rPr>
                        <a:t> to</a:t>
                      </a:r>
                      <a:r>
                        <a:rPr lang="cs-CZ" sz="1200" baseline="0" dirty="0" smtClean="0">
                          <a:effectLst/>
                        </a:rPr>
                        <a:t> </a:t>
                      </a:r>
                      <a:r>
                        <a:rPr lang="en-GB" sz="1200" dirty="0" smtClean="0">
                          <a:effectLst/>
                        </a:rPr>
                        <a:t>a </a:t>
                      </a:r>
                      <a:r>
                        <a:rPr lang="en-GB" sz="1200" dirty="0">
                          <a:effectLst/>
                        </a:rPr>
                        <a:t>court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p</a:t>
                      </a:r>
                      <a:r>
                        <a:rPr lang="en-GB" sz="1200">
                          <a:effectLst/>
                        </a:rPr>
                        <a:t>ickpocketing</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a:effectLst/>
                        </a:rPr>
                        <a:t>pickpocket</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smtClean="0">
                          <a:effectLst/>
                        </a:rPr>
                        <a:t>to </a:t>
                      </a:r>
                      <a:r>
                        <a:rPr lang="cs-CZ" sz="1200" dirty="0" err="1" smtClean="0">
                          <a:effectLst/>
                        </a:rPr>
                        <a:t>pickpocket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dirty="0">
                          <a:effectLst/>
                        </a:rPr>
                        <a:t> </a:t>
                      </a:r>
                      <a:r>
                        <a:rPr lang="cs-CZ" sz="1200" dirty="0" err="1" smtClean="0">
                          <a:effectLst/>
                        </a:rPr>
                        <a:t>stealing</a:t>
                      </a:r>
                      <a:r>
                        <a:rPr lang="cs-CZ" sz="1200" dirty="0" smtClean="0">
                          <a:effectLst/>
                        </a:rPr>
                        <a:t> </a:t>
                      </a:r>
                      <a:r>
                        <a:rPr lang="cs-CZ" sz="1200" kern="1200" dirty="0" err="1" smtClean="0">
                          <a:solidFill>
                            <a:schemeClr val="dk1"/>
                          </a:solidFill>
                          <a:effectLst/>
                          <a:latin typeface="+mn-lt"/>
                          <a:ea typeface="+mn-ea"/>
                          <a:cs typeface="+mn-cs"/>
                        </a:rPr>
                        <a:t>someone</a:t>
                      </a:r>
                      <a:r>
                        <a:rPr lang="en-GB" sz="1200" kern="1200" dirty="0" smtClean="0">
                          <a:solidFill>
                            <a:schemeClr val="dk1"/>
                          </a:solidFill>
                          <a:effectLst/>
                          <a:latin typeface="+mn-lt"/>
                          <a:ea typeface="+mn-ea"/>
                          <a:cs typeface="+mn-cs"/>
                        </a:rPr>
                        <a:t>’</a:t>
                      </a:r>
                      <a:r>
                        <a:rPr lang="cs-CZ" sz="1200" kern="1200" dirty="0" smtClean="0">
                          <a:solidFill>
                            <a:schemeClr val="dk1"/>
                          </a:solidFill>
                          <a:effectLst/>
                          <a:latin typeface="+mn-lt"/>
                          <a:ea typeface="+mn-ea"/>
                          <a:cs typeface="+mn-cs"/>
                        </a:rPr>
                        <a:t>s </a:t>
                      </a:r>
                      <a:r>
                        <a:rPr lang="cs-CZ" sz="1200" kern="1200" dirty="0" err="1" smtClean="0">
                          <a:solidFill>
                            <a:schemeClr val="dk1"/>
                          </a:solidFill>
                          <a:effectLst/>
                          <a:latin typeface="+mn-lt"/>
                          <a:ea typeface="+mn-ea"/>
                          <a:cs typeface="+mn-cs"/>
                        </a:rPr>
                        <a:t>valuables</a:t>
                      </a:r>
                      <a:r>
                        <a:rPr lang="cs-CZ" sz="1200" kern="1200" dirty="0" smtClean="0">
                          <a:solidFill>
                            <a:schemeClr val="dk1"/>
                          </a:solidFill>
                          <a:effectLst/>
                          <a:latin typeface="+mn-lt"/>
                          <a:ea typeface="+mn-ea"/>
                          <a:cs typeface="+mn-cs"/>
                        </a:rPr>
                        <a:t> </a:t>
                      </a:r>
                      <a:r>
                        <a:rPr lang="cs-CZ" sz="1200" dirty="0" smtClean="0">
                          <a:effectLst/>
                        </a:rPr>
                        <a:t>in public</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r</a:t>
                      </a:r>
                      <a:r>
                        <a:rPr lang="en-GB" sz="1200">
                          <a:effectLst/>
                        </a:rPr>
                        <a:t>ape</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a:effectLst/>
                        </a:rPr>
                        <a:t>rapist</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a:effectLst/>
                        </a:rPr>
                        <a:t>to a</a:t>
                      </a:r>
                      <a:r>
                        <a:rPr lang="en-GB" sz="1200">
                          <a:effectLst/>
                        </a:rPr>
                        <a:t>ttack, </a:t>
                      </a:r>
                      <a:r>
                        <a:rPr lang="cs-CZ" sz="1200">
                          <a:effectLst/>
                        </a:rPr>
                        <a:t>to </a:t>
                      </a:r>
                      <a:r>
                        <a:rPr lang="en-GB" sz="1200">
                          <a:effectLst/>
                        </a:rPr>
                        <a:t>rap</a:t>
                      </a:r>
                      <a:r>
                        <a:rPr lang="cs-CZ" sz="1200">
                          <a:effectLst/>
                        </a:rPr>
                        <a:t>e</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a:effectLst/>
                        </a:rPr>
                        <a:t>f</a:t>
                      </a:r>
                      <a:r>
                        <a:rPr lang="en-GB" sz="1200" dirty="0" err="1">
                          <a:effectLst/>
                        </a:rPr>
                        <a:t>orcing</a:t>
                      </a:r>
                      <a:r>
                        <a:rPr lang="en-GB" sz="1200" dirty="0">
                          <a:effectLst/>
                        </a:rPr>
                        <a:t> </a:t>
                      </a:r>
                      <a:r>
                        <a:rPr lang="cs-CZ" sz="1200" dirty="0" smtClean="0">
                          <a:effectLst/>
                        </a:rPr>
                        <a:t>a </a:t>
                      </a:r>
                      <a:r>
                        <a:rPr lang="cs-CZ" sz="1200" dirty="0" err="1" smtClean="0">
                          <a:effectLst/>
                        </a:rPr>
                        <a:t>woman</a:t>
                      </a:r>
                      <a:r>
                        <a:rPr lang="cs-CZ" sz="1200" dirty="0" smtClean="0">
                          <a:effectLst/>
                        </a:rPr>
                        <a:t> </a:t>
                      </a:r>
                      <a:r>
                        <a:rPr lang="cs-CZ" sz="1200" dirty="0" err="1" smtClean="0">
                          <a:effectLst/>
                        </a:rPr>
                        <a:t>or</a:t>
                      </a:r>
                      <a:r>
                        <a:rPr lang="cs-CZ" sz="1200" dirty="0" smtClean="0">
                          <a:effectLst/>
                        </a:rPr>
                        <a:t> a man to </a:t>
                      </a:r>
                      <a:r>
                        <a:rPr lang="cs-CZ" sz="1200" dirty="0" err="1" smtClean="0">
                          <a:effectLst/>
                        </a:rPr>
                        <a:t>have</a:t>
                      </a:r>
                      <a:r>
                        <a:rPr lang="cs-CZ" sz="1200" dirty="0" smtClean="0">
                          <a:effectLst/>
                        </a:rPr>
                        <a:t> sex</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80">
                <a:tc>
                  <a:txBody>
                    <a:bodyPr/>
                    <a:lstStyle/>
                    <a:p>
                      <a:pPr algn="ctr">
                        <a:lnSpc>
                          <a:spcPct val="115000"/>
                        </a:lnSpc>
                        <a:spcAft>
                          <a:spcPts val="1000"/>
                        </a:spcAft>
                      </a:pPr>
                      <a:r>
                        <a:rPr lang="cs-CZ" sz="1200">
                          <a:effectLst/>
                        </a:rPr>
                        <a:t>r</a:t>
                      </a:r>
                      <a:r>
                        <a:rPr lang="en-GB" sz="1200">
                          <a:effectLst/>
                        </a:rPr>
                        <a:t>obbery</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r</a:t>
                      </a:r>
                      <a:r>
                        <a:rPr lang="en-GB" sz="1200" dirty="0" err="1" smtClean="0">
                          <a:effectLst/>
                        </a:rPr>
                        <a:t>obber</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to</a:t>
                      </a:r>
                      <a:r>
                        <a:rPr lang="cs-CZ" sz="1200" baseline="0" dirty="0" smtClean="0">
                          <a:effectLst/>
                        </a:rPr>
                        <a:t> r</a:t>
                      </a:r>
                      <a:r>
                        <a:rPr lang="en-GB" sz="1200" dirty="0" err="1" smtClean="0">
                          <a:effectLst/>
                        </a:rPr>
                        <a:t>ob</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s</a:t>
                      </a:r>
                      <a:r>
                        <a:rPr lang="en-GB" sz="1200" dirty="0" err="1" smtClean="0">
                          <a:effectLst/>
                        </a:rPr>
                        <a:t>tealing</a:t>
                      </a:r>
                      <a:r>
                        <a:rPr lang="en-GB" sz="1200" dirty="0" smtClean="0">
                          <a:effectLst/>
                        </a:rPr>
                        <a:t> </a:t>
                      </a:r>
                      <a:r>
                        <a:rPr lang="en-GB" sz="1200" dirty="0">
                          <a:effectLst/>
                        </a:rPr>
                        <a:t>money or valuables from a person or a place</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a:effectLst/>
                        </a:rPr>
                        <a:t>s</a:t>
                      </a:r>
                      <a:r>
                        <a:rPr lang="en-GB" sz="1200">
                          <a:effectLst/>
                        </a:rPr>
                        <a:t>hoplifting</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en-GB" sz="1200">
                          <a:effectLst/>
                        </a:rPr>
                        <a:t>shoplifter</a:t>
                      </a:r>
                      <a:endParaRPr lang="cs-CZ" sz="120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to </a:t>
                      </a:r>
                      <a:r>
                        <a:rPr lang="cs-CZ" sz="1200" dirty="0" err="1" smtClean="0">
                          <a:effectLst/>
                        </a:rPr>
                        <a:t>shoplift</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s</a:t>
                      </a:r>
                      <a:r>
                        <a:rPr lang="en-GB" sz="1200" dirty="0" err="1" smtClean="0">
                          <a:effectLst/>
                        </a:rPr>
                        <a:t>tealing</a:t>
                      </a:r>
                      <a:r>
                        <a:rPr lang="en-GB" sz="1200" dirty="0" smtClean="0">
                          <a:effectLst/>
                        </a:rPr>
                        <a:t> </a:t>
                      </a:r>
                      <a:r>
                        <a:rPr lang="en-GB" sz="1200" dirty="0">
                          <a:effectLst/>
                        </a:rPr>
                        <a:t>things in shop</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27128">
                <a:tc>
                  <a:txBody>
                    <a:bodyPr/>
                    <a:lstStyle/>
                    <a:p>
                      <a:pPr algn="ctr">
                        <a:lnSpc>
                          <a:spcPct val="115000"/>
                        </a:lnSpc>
                        <a:spcAft>
                          <a:spcPts val="1000"/>
                        </a:spcAft>
                      </a:pPr>
                      <a:r>
                        <a:rPr lang="cs-CZ" sz="1200" dirty="0">
                          <a:effectLst/>
                        </a:rPr>
                        <a:t>s</a:t>
                      </a:r>
                      <a:r>
                        <a:rPr lang="en-GB" sz="1200" dirty="0" err="1">
                          <a:effectLst/>
                        </a:rPr>
                        <a:t>muggling</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err="1" smtClean="0">
                          <a:effectLst/>
                        </a:rPr>
                        <a:t>smuggler</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to </a:t>
                      </a:r>
                      <a:r>
                        <a:rPr lang="cs-CZ" sz="1200" dirty="0" err="1" smtClean="0">
                          <a:effectLst/>
                        </a:rPr>
                        <a:t>smuggle</a:t>
                      </a:r>
                      <a:r>
                        <a:rPr lang="en-GB" sz="1200" dirty="0">
                          <a:effectLst/>
                        </a:rPr>
                        <a:t> </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1000"/>
                        </a:spcAft>
                      </a:pPr>
                      <a:r>
                        <a:rPr lang="cs-CZ" sz="1200" dirty="0" smtClean="0">
                          <a:effectLst/>
                        </a:rPr>
                        <a:t>b</a:t>
                      </a:r>
                      <a:r>
                        <a:rPr lang="en-GB" sz="1200" dirty="0" smtClean="0">
                          <a:effectLst/>
                        </a:rPr>
                        <a:t>ringing </a:t>
                      </a:r>
                      <a:r>
                        <a:rPr lang="en-GB" sz="1200" dirty="0">
                          <a:effectLst/>
                        </a:rPr>
                        <a:t>goods into the country illegally</a:t>
                      </a:r>
                      <a:endParaRPr lang="cs-CZ" sz="1200" dirty="0">
                        <a:effectLst/>
                        <a:latin typeface="Calibri"/>
                        <a:ea typeface="Calibri"/>
                        <a:cs typeface="Times New Roman"/>
                      </a:endParaRPr>
                    </a:p>
                  </a:txBody>
                  <a:tcPr marL="56241" marR="56241" marT="811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71984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vrdý obal">
  <a:themeElements>
    <a:clrScheme name="Tvrdý obal">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vrdý obal">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vrdý obal">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333</TotalTime>
  <Words>1061</Words>
  <Application>Microsoft Office PowerPoint</Application>
  <PresentationFormat>Předvádění na obrazovce (4:3)</PresentationFormat>
  <Paragraphs>180</Paragraphs>
  <Slides>14</Slides>
  <Notes>3</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Tvrdý obal</vt:lpstr>
      <vt:lpstr>Crime and law</vt:lpstr>
      <vt:lpstr>Law</vt:lpstr>
      <vt:lpstr>Civil code</vt:lpstr>
      <vt:lpstr>Criminal law</vt:lpstr>
      <vt:lpstr>Crime</vt:lpstr>
      <vt:lpstr>Types of crimes</vt:lpstr>
      <vt:lpstr>Types of crimes</vt:lpstr>
      <vt:lpstr>Indictable offences</vt:lpstr>
      <vt:lpstr>Specific examples of crimes</vt:lpstr>
      <vt:lpstr>Terrorism</vt:lpstr>
      <vt:lpstr>Types of punishment</vt:lpstr>
      <vt:lpstr>What happens when someone commits a crime (in the UK)?</vt:lpstr>
      <vt:lpstr>Questions that are dealt with in connection to crime and law</vt:lpstr>
      <vt:lpstr>Important courts of UK, USA and Czech republic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law</dc:title>
  <dc:creator>babak</dc:creator>
  <cp:lastModifiedBy>Jakub Javůrek</cp:lastModifiedBy>
  <cp:revision>36</cp:revision>
  <dcterms:created xsi:type="dcterms:W3CDTF">2013-02-21T18:39:19Z</dcterms:created>
  <dcterms:modified xsi:type="dcterms:W3CDTF">2013-02-22T03:10:49Z</dcterms:modified>
</cp:coreProperties>
</file>